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5" r:id="rId4"/>
  </p:sldMasterIdLst>
  <p:notesMasterIdLst>
    <p:notesMasterId r:id="rId74"/>
  </p:notesMasterIdLst>
  <p:handoutMasterIdLst>
    <p:handoutMasterId r:id="rId75"/>
  </p:handoutMasterIdLst>
  <p:sldIdLst>
    <p:sldId id="261" r:id="rId5"/>
    <p:sldId id="327" r:id="rId6"/>
    <p:sldId id="338" r:id="rId7"/>
    <p:sldId id="274" r:id="rId8"/>
    <p:sldId id="268" r:id="rId9"/>
    <p:sldId id="4112" r:id="rId10"/>
    <p:sldId id="291" r:id="rId11"/>
    <p:sldId id="644" r:id="rId12"/>
    <p:sldId id="4185" r:id="rId13"/>
    <p:sldId id="334" r:id="rId14"/>
    <p:sldId id="645" r:id="rId15"/>
    <p:sldId id="306" r:id="rId16"/>
    <p:sldId id="739" r:id="rId17"/>
    <p:sldId id="735" r:id="rId18"/>
    <p:sldId id="258" r:id="rId19"/>
    <p:sldId id="406" r:id="rId20"/>
    <p:sldId id="736" r:id="rId21"/>
    <p:sldId id="260" r:id="rId22"/>
    <p:sldId id="318" r:id="rId23"/>
    <p:sldId id="265" r:id="rId24"/>
    <p:sldId id="266" r:id="rId25"/>
    <p:sldId id="737" r:id="rId26"/>
    <p:sldId id="319" r:id="rId27"/>
    <p:sldId id="4157" r:id="rId28"/>
    <p:sldId id="738" r:id="rId29"/>
    <p:sldId id="269" r:id="rId30"/>
    <p:sldId id="320" r:id="rId31"/>
    <p:sldId id="270" r:id="rId32"/>
    <p:sldId id="271" r:id="rId33"/>
    <p:sldId id="321" r:id="rId34"/>
    <p:sldId id="322" r:id="rId35"/>
    <p:sldId id="323" r:id="rId36"/>
    <p:sldId id="324" r:id="rId37"/>
    <p:sldId id="307" r:id="rId38"/>
    <p:sldId id="325" r:id="rId39"/>
    <p:sldId id="329" r:id="rId40"/>
    <p:sldId id="330" r:id="rId41"/>
    <p:sldId id="262" r:id="rId42"/>
    <p:sldId id="263" r:id="rId43"/>
    <p:sldId id="264" r:id="rId44"/>
    <p:sldId id="279" r:id="rId45"/>
    <p:sldId id="328" r:id="rId46"/>
    <p:sldId id="740" r:id="rId47"/>
    <p:sldId id="331" r:id="rId48"/>
    <p:sldId id="297" r:id="rId49"/>
    <p:sldId id="4139" r:id="rId50"/>
    <p:sldId id="4140" r:id="rId51"/>
    <p:sldId id="4142" r:id="rId52"/>
    <p:sldId id="4133" r:id="rId53"/>
    <p:sldId id="4149" r:id="rId54"/>
    <p:sldId id="4160" r:id="rId55"/>
    <p:sldId id="4158" r:id="rId56"/>
    <p:sldId id="4134" r:id="rId57"/>
    <p:sldId id="336" r:id="rId58"/>
    <p:sldId id="4178" r:id="rId59"/>
    <p:sldId id="4187" r:id="rId60"/>
    <p:sldId id="721" r:id="rId61"/>
    <p:sldId id="4179" r:id="rId62"/>
    <p:sldId id="4188" r:id="rId63"/>
    <p:sldId id="4180" r:id="rId64"/>
    <p:sldId id="4190" r:id="rId65"/>
    <p:sldId id="4191" r:id="rId66"/>
    <p:sldId id="4192" r:id="rId67"/>
    <p:sldId id="299" r:id="rId68"/>
    <p:sldId id="311" r:id="rId69"/>
    <p:sldId id="300" r:id="rId70"/>
    <p:sldId id="313" r:id="rId71"/>
    <p:sldId id="296" r:id="rId72"/>
    <p:sldId id="333" r:id="rId73"/>
  </p:sldIdLst>
  <p:sldSz cx="12192000" cy="6858000"/>
  <p:notesSz cx="6858000" cy="9144000"/>
  <p:defaultTextStyle>
    <a:defPPr>
      <a:defRPr lang="it-IT"/>
    </a:defPPr>
    <a:lvl1pPr marL="0" algn="l" defTabSz="914400" rtl="0" eaLnBrk="1" latinLnBrk="0" hangingPunct="1">
      <a:defRPr sz="1800" kern="1200">
        <a:solidFill>
          <a:schemeClr val="tx1"/>
        </a:solidFill>
        <a:latin typeface="Simplified Arabic"/>
        <a:ea typeface="Simplified Arabic"/>
        <a:cs typeface="Simplified Arabic"/>
      </a:defRPr>
    </a:lvl1pPr>
    <a:lvl2pPr marL="457200" algn="l" defTabSz="914400" rtl="0" eaLnBrk="1" latinLnBrk="0" hangingPunct="1">
      <a:defRPr sz="1800" kern="1200">
        <a:solidFill>
          <a:schemeClr val="tx1"/>
        </a:solidFill>
        <a:latin typeface="Simplified Arabic"/>
        <a:ea typeface="Simplified Arabic"/>
        <a:cs typeface="Simplified Arabic"/>
      </a:defRPr>
    </a:lvl2pPr>
    <a:lvl3pPr marL="914400" algn="l" defTabSz="914400" rtl="0" eaLnBrk="1" latinLnBrk="0" hangingPunct="1">
      <a:defRPr sz="1800" kern="1200">
        <a:solidFill>
          <a:schemeClr val="tx1"/>
        </a:solidFill>
        <a:latin typeface="Simplified Arabic"/>
        <a:ea typeface="Simplified Arabic"/>
        <a:cs typeface="Simplified Arabic"/>
      </a:defRPr>
    </a:lvl3pPr>
    <a:lvl4pPr marL="1371600" algn="l" defTabSz="914400" rtl="0" eaLnBrk="1" latinLnBrk="0" hangingPunct="1">
      <a:defRPr sz="1800" kern="1200">
        <a:solidFill>
          <a:schemeClr val="tx1"/>
        </a:solidFill>
        <a:latin typeface="Simplified Arabic"/>
        <a:ea typeface="Simplified Arabic"/>
        <a:cs typeface="Simplified Arabic"/>
      </a:defRPr>
    </a:lvl4pPr>
    <a:lvl5pPr marL="1828800" algn="l" defTabSz="914400" rtl="0" eaLnBrk="1" latinLnBrk="0" hangingPunct="1">
      <a:defRPr sz="1800" kern="1200">
        <a:solidFill>
          <a:schemeClr val="tx1"/>
        </a:solidFill>
        <a:latin typeface="Simplified Arabic"/>
        <a:ea typeface="Simplified Arabic"/>
        <a:cs typeface="Simplified Arabic"/>
      </a:defRPr>
    </a:lvl5pPr>
    <a:lvl6pPr marL="2286000" algn="l" defTabSz="914400" rtl="0" eaLnBrk="1" latinLnBrk="0" hangingPunct="1">
      <a:defRPr sz="1800" kern="1200">
        <a:solidFill>
          <a:schemeClr val="tx1"/>
        </a:solidFill>
        <a:latin typeface="Simplified Arabic"/>
        <a:ea typeface="Simplified Arabic"/>
        <a:cs typeface="Simplified Arabic"/>
      </a:defRPr>
    </a:lvl6pPr>
    <a:lvl7pPr marL="2743200" algn="l" defTabSz="914400" rtl="0" eaLnBrk="1" latinLnBrk="0" hangingPunct="1">
      <a:defRPr sz="1800" kern="1200">
        <a:solidFill>
          <a:schemeClr val="tx1"/>
        </a:solidFill>
        <a:latin typeface="Simplified Arabic"/>
        <a:ea typeface="Simplified Arabic"/>
        <a:cs typeface="Simplified Arabic"/>
      </a:defRPr>
    </a:lvl7pPr>
    <a:lvl8pPr marL="3200400" algn="l" defTabSz="914400" rtl="0" eaLnBrk="1" latinLnBrk="0" hangingPunct="1">
      <a:defRPr sz="1800" kern="1200">
        <a:solidFill>
          <a:schemeClr val="tx1"/>
        </a:solidFill>
        <a:latin typeface="Simplified Arabic"/>
        <a:ea typeface="Simplified Arabic"/>
        <a:cs typeface="Simplified Arabic"/>
      </a:defRPr>
    </a:lvl8pPr>
    <a:lvl9pPr marL="3657600" algn="l" defTabSz="914400" rtl="0" eaLnBrk="1" latinLnBrk="0" hangingPunct="1">
      <a:defRPr sz="1800" kern="1200">
        <a:solidFill>
          <a:schemeClr val="tx1"/>
        </a:solidFill>
        <a:latin typeface="Simplified Arabic"/>
        <a:ea typeface="Simplified Arabic"/>
        <a:cs typeface="Simplified Arabic"/>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291"/>
            <p14:sldId id="644"/>
            <p14:sldId id="4185"/>
            <p14:sldId id="334"/>
            <p14:sldId id="645"/>
            <p14:sldId id="306"/>
            <p14:sldId id="739"/>
            <p14:sldId id="735"/>
            <p14:sldId id="258"/>
            <p14:sldId id="406"/>
            <p14:sldId id="736"/>
            <p14:sldId id="260"/>
            <p14:sldId id="318"/>
            <p14:sldId id="265"/>
            <p14:sldId id="266"/>
            <p14:sldId id="737"/>
            <p14:sldId id="319"/>
            <p14:sldId id="4157"/>
            <p14:sldId id="738"/>
            <p14:sldId id="269"/>
            <p14:sldId id="320"/>
            <p14:sldId id="270"/>
            <p14:sldId id="271"/>
            <p14:sldId id="321"/>
            <p14:sldId id="322"/>
            <p14:sldId id="323"/>
            <p14:sldId id="324"/>
            <p14:sldId id="307"/>
            <p14:sldId id="325"/>
            <p14:sldId id="329"/>
            <p14:sldId id="330"/>
            <p14:sldId id="262"/>
            <p14:sldId id="263"/>
            <p14:sldId id="264"/>
            <p14:sldId id="279"/>
            <p14:sldId id="328"/>
            <p14:sldId id="740"/>
            <p14:sldId id="331"/>
            <p14:sldId id="297"/>
            <p14:sldId id="4139"/>
            <p14:sldId id="4140"/>
            <p14:sldId id="4142"/>
            <p14:sldId id="4133"/>
            <p14:sldId id="4149"/>
            <p14:sldId id="4160"/>
            <p14:sldId id="4158"/>
            <p14:sldId id="4134"/>
            <p14:sldId id="336"/>
            <p14:sldId id="4178"/>
            <p14:sldId id="4187"/>
            <p14:sldId id="721"/>
            <p14:sldId id="4179"/>
            <p14:sldId id="4188"/>
            <p14:sldId id="4180"/>
            <p14:sldId id="4190"/>
            <p14:sldId id="4191"/>
            <p14:sldId id="4192"/>
            <p14:sldId id="299"/>
          </p14:sldIdLst>
        </p14:section>
        <p14:section name="Relevance: Analyst training" id="{ADA42E1E-067A-4161-B943-799BD9EB83DE}">
          <p14:sldIdLst>
            <p14:sldId id="311"/>
            <p14:sldId id="300"/>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D70000"/>
    <a:srgbClr val="E67536"/>
    <a:srgbClr val="E6B068"/>
    <a:srgbClr val="ECE1B1"/>
    <a:srgbClr val="C00000"/>
    <a:srgbClr val="F37847"/>
    <a:srgbClr val="D5B868"/>
    <a:srgbClr val="F1ECE8"/>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45" autoAdjust="0"/>
    <p:restoredTop sz="80912" autoAdjust="0"/>
  </p:normalViewPr>
  <p:slideViewPr>
    <p:cSldViewPr snapToGrid="0">
      <p:cViewPr>
        <p:scale>
          <a:sx n="50" d="100"/>
          <a:sy n="50" d="100"/>
        </p:scale>
        <p:origin x="624" y="1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9ADD-9B68-40DD-863E-72D9B0895C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CF31D8D-9EDF-4945-956E-7BDA4464F8DA}">
      <dgm:prSet phldrT="[Text]" custT="1"/>
      <dgm:spPr/>
      <dgm:t>
        <a:bodyPr/>
        <a:lstStyle/>
        <a:p>
          <a:r>
            <a:rPr lang="en-GB" sz="2000" b="1" dirty="0" err="1">
              <a:latin typeface="Open Sans" panose="020B0606030504020204" pitchFamily="34" charset="0"/>
              <a:ea typeface="Open Sans" panose="020B0606030504020204" pitchFamily="34" charset="0"/>
              <a:cs typeface="Open Sans" panose="020B0606030504020204" pitchFamily="34" charset="0"/>
            </a:rPr>
            <a:t>تصميم</a:t>
          </a:r>
          <a:r>
            <a:rPr lang="en-GB" sz="2000" b="1" dirty="0">
              <a:latin typeface="Open Sans" panose="020B0606030504020204" pitchFamily="34" charset="0"/>
              <a:ea typeface="Open Sans" panose="020B0606030504020204" pitchFamily="34" charset="0"/>
              <a:cs typeface="Open Sans" panose="020B0606030504020204" pitchFamily="34" charset="0"/>
            </a:rPr>
            <a:t> </a:t>
          </a:r>
          <a:r>
            <a:rPr lang="en-GB" sz="2000" b="1" dirty="0" err="1">
              <a:latin typeface="Open Sans" panose="020B0606030504020204" pitchFamily="34" charset="0"/>
              <a:ea typeface="Open Sans" panose="020B0606030504020204" pitchFamily="34" charset="0"/>
              <a:cs typeface="Open Sans" panose="020B0606030504020204" pitchFamily="34" charset="0"/>
            </a:rPr>
            <a:t>البرامج</a:t>
          </a:r>
          <a:r>
            <a:rPr lang="en-GB" sz="2000" b="1" dirty="0">
              <a:latin typeface="Open Sans" panose="020B0606030504020204" pitchFamily="34" charset="0"/>
              <a:ea typeface="Open Sans" panose="020B0606030504020204" pitchFamily="34" charset="0"/>
              <a:cs typeface="Open Sans" panose="020B0606030504020204" pitchFamily="34" charset="0"/>
            </a:rPr>
            <a:t> </a:t>
          </a:r>
          <a:r>
            <a:rPr lang="en-GB" sz="2000" b="1" dirty="0" err="1">
              <a:latin typeface="Open Sans" panose="020B0606030504020204" pitchFamily="34" charset="0"/>
              <a:ea typeface="Open Sans" panose="020B0606030504020204" pitchFamily="34" charset="0"/>
              <a:cs typeface="Open Sans" panose="020B0606030504020204" pitchFamily="34" charset="0"/>
            </a:rPr>
            <a:t>وإعداد</a:t>
          </a:r>
          <a:r>
            <a:rPr lang="en-GB" sz="2000" b="1" dirty="0">
              <a:latin typeface="Open Sans" panose="020B0606030504020204" pitchFamily="34" charset="0"/>
              <a:ea typeface="Open Sans" panose="020B0606030504020204" pitchFamily="34" charset="0"/>
              <a:cs typeface="Open Sans" panose="020B0606030504020204" pitchFamily="34" charset="0"/>
            </a:rPr>
            <a:t> </a:t>
          </a:r>
          <a:r>
            <a:rPr lang="en-GB" sz="2000" b="1" dirty="0" err="1">
              <a:latin typeface="Open Sans" panose="020B0606030504020204" pitchFamily="34" charset="0"/>
              <a:ea typeface="Open Sans" panose="020B0606030504020204" pitchFamily="34" charset="0"/>
              <a:cs typeface="Open Sans" panose="020B0606030504020204" pitchFamily="34" charset="0"/>
            </a:rPr>
            <a:t>التقارير</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E7288CC6-57B9-43D7-BBE9-C304AF13AA3E}" type="par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2AF490D1-4FD8-475A-B44B-3030D73FEBB1}" type="sib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805669CF-015B-4BEA-B036-A598E3EBA9DD}">
      <dgm:prSet phldrT="[Text]" custT="1"/>
      <dgm:spPr/>
      <dgm:t>
        <a:bodyPr/>
        <a:lstStyle/>
        <a:p>
          <a:pPr algn="l" rtl="0"/>
          <a:endParaRPr lang="en-GB" sz="2000" dirty="0">
            <a:latin typeface="Open Sans"/>
            <a:ea typeface="Open Sans"/>
            <a:cs typeface="Open Sans"/>
          </a:endParaRPr>
        </a:p>
      </dgm:t>
    </dgm:pt>
    <dgm:pt modelId="{93888EC1-F253-41B2-9D23-BCB80248C449}" type="par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311C1AF-A52F-437A-8B7F-9643FEC43443}" type="sib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90EF3B5-FC67-4CC1-ABCB-B0095874D24A}">
      <dgm:prSet phldrT="[Text]" custT="1"/>
      <dgm:spPr/>
      <dgm:t>
        <a:bodyPr/>
        <a:lstStyle/>
        <a:p>
          <a:r>
            <a:rPr lang="ar-YE" sz="2000" b="1" dirty="0">
              <a:latin typeface="Open Sans" panose="020B0606030504020204" pitchFamily="34" charset="0"/>
              <a:ea typeface="Open Sans" panose="020B0606030504020204" pitchFamily="34" charset="0"/>
              <a:cs typeface="Open Sans" panose="020B0606030504020204" pitchFamily="34" charset="0"/>
            </a:rPr>
            <a:t>التقييم</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2B2D1454-725F-4B8D-AAB2-4E7CBDDA97D2}" type="par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1E09F92-5B21-44D5-95CF-F8ECFCFC8020}" type="sib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55E5DB8-C4D2-4F5B-9810-FD49DE0AA00C}">
      <dgm:prSet phldrT="[Text]" custT="1"/>
      <dgm:spPr/>
      <dgm:t>
        <a:bodyPr/>
        <a:lstStyle/>
        <a:p>
          <a:pPr rtl="1"/>
          <a:endParaRPr lang="en-GB" sz="2000" dirty="0">
            <a:latin typeface="Open Sans"/>
            <a:ea typeface="Open Sans"/>
            <a:cs typeface="Open Sans"/>
          </a:endParaRPr>
        </a:p>
      </dgm:t>
    </dgm:pt>
    <dgm:pt modelId="{108182F1-0776-4712-8238-E559458013BC}" type="par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C59DDC16-5602-401F-943C-52C897B200BF}" type="sib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32E89D5-A754-41EC-9804-27414A6DEACF}">
      <dgm:prSet phldrT="[Text]" custT="1"/>
      <dgm:spPr/>
      <dgm:t>
        <a:bodyPr/>
        <a:lstStyle/>
        <a:p>
          <a:pPr algn="r" rtl="1"/>
          <a:r>
            <a:rPr lang="en-US" sz="2000" dirty="0" err="1">
              <a:latin typeface="Open Sans"/>
              <a:ea typeface="Open Sans"/>
              <a:cs typeface="Open Sans"/>
            </a:rPr>
            <a:t>توفير</a:t>
          </a:r>
          <a:r>
            <a:rPr lang="en-US" sz="2000" dirty="0">
              <a:latin typeface="Open Sans"/>
              <a:ea typeface="Open Sans"/>
              <a:cs typeface="Open Sans"/>
            </a:rPr>
            <a:t> </a:t>
          </a:r>
          <a:r>
            <a:rPr lang="en-US" sz="2000" dirty="0" err="1">
              <a:latin typeface="Open Sans"/>
              <a:ea typeface="Open Sans"/>
              <a:cs typeface="Open Sans"/>
            </a:rPr>
            <a:t>المعلومات</a:t>
          </a:r>
          <a:r>
            <a:rPr lang="en-US" sz="2000" dirty="0">
              <a:latin typeface="Open Sans"/>
              <a:ea typeface="Open Sans"/>
              <a:cs typeface="Open Sans"/>
            </a:rPr>
            <a:t> </a:t>
          </a:r>
          <a:r>
            <a:rPr lang="en-US" sz="2000" dirty="0" err="1">
              <a:latin typeface="Open Sans"/>
              <a:ea typeface="Open Sans"/>
              <a:cs typeface="Open Sans"/>
            </a:rPr>
            <a:t>اللازمة</a:t>
          </a:r>
          <a:r>
            <a:rPr lang="en-US" sz="2000" dirty="0">
              <a:latin typeface="Open Sans"/>
              <a:ea typeface="Open Sans"/>
              <a:cs typeface="Open Sans"/>
            </a:rPr>
            <a:t> </a:t>
          </a:r>
          <a:r>
            <a:rPr lang="en-US" sz="2000" dirty="0" err="1">
              <a:latin typeface="Open Sans"/>
              <a:ea typeface="Open Sans"/>
              <a:cs typeface="Open Sans"/>
            </a:rPr>
            <a:t>لتدخلات</a:t>
          </a:r>
          <a:r>
            <a:rPr lang="en-US" sz="2000" dirty="0">
              <a:latin typeface="Open Sans"/>
              <a:ea typeface="Open Sans"/>
              <a:cs typeface="Open Sans"/>
            </a:rPr>
            <a:t> </a:t>
          </a:r>
          <a:r>
            <a:rPr lang="en-US" sz="2000" dirty="0" err="1">
              <a:latin typeface="Open Sans"/>
              <a:ea typeface="Open Sans"/>
              <a:cs typeface="Open Sans"/>
            </a:rPr>
            <a:t>الأمن</a:t>
          </a:r>
          <a:r>
            <a:rPr lang="en-US" sz="2000" dirty="0">
              <a:latin typeface="Open Sans"/>
              <a:ea typeface="Open Sans"/>
              <a:cs typeface="Open Sans"/>
            </a:rPr>
            <a:t> </a:t>
          </a:r>
          <a:r>
            <a:rPr lang="en-US" sz="2000" dirty="0" err="1">
              <a:latin typeface="Open Sans"/>
              <a:ea typeface="Open Sans"/>
              <a:cs typeface="Open Sans"/>
            </a:rPr>
            <a:t>الغذائي</a:t>
          </a:r>
          <a:r>
            <a:rPr lang="en-US" sz="2000" dirty="0">
              <a:latin typeface="Open Sans"/>
              <a:ea typeface="Open Sans"/>
              <a:cs typeface="Open Sans"/>
            </a:rPr>
            <a:t> </a:t>
          </a:r>
          <a:r>
            <a:rPr lang="en-US" sz="2000" dirty="0" err="1">
              <a:latin typeface="Open Sans"/>
              <a:ea typeface="Open Sans"/>
              <a:cs typeface="Open Sans"/>
            </a:rPr>
            <a:t>وتوجيه</a:t>
          </a:r>
          <a:r>
            <a:rPr lang="en-US" sz="2000" dirty="0">
              <a:latin typeface="Open Sans"/>
              <a:ea typeface="Open Sans"/>
              <a:cs typeface="Open Sans"/>
            </a:rPr>
            <a:t> </a:t>
          </a:r>
          <a:r>
            <a:rPr lang="en-US" sz="2000" dirty="0" err="1">
              <a:latin typeface="Open Sans"/>
              <a:ea typeface="Open Sans"/>
              <a:cs typeface="Open Sans"/>
            </a:rPr>
            <a:t>تصميم</a:t>
          </a:r>
          <a:r>
            <a:rPr lang="en-US" sz="2000" dirty="0">
              <a:latin typeface="Open Sans"/>
              <a:ea typeface="Open Sans"/>
              <a:cs typeface="Open Sans"/>
            </a:rPr>
            <a:t> </a:t>
          </a:r>
          <a:r>
            <a:rPr lang="en-US" sz="2000" dirty="0" err="1">
              <a:latin typeface="Open Sans"/>
              <a:ea typeface="Open Sans"/>
              <a:cs typeface="Open Sans"/>
            </a:rPr>
            <a:t>البرامج</a:t>
          </a:r>
          <a:r>
            <a:rPr lang="en-US" sz="2000" dirty="0">
              <a:latin typeface="Open Sans"/>
              <a:ea typeface="Open Sans"/>
              <a:cs typeface="Open Sans"/>
            </a:rPr>
            <a:t> </a:t>
          </a:r>
          <a:r>
            <a:rPr lang="en-US" sz="2000" dirty="0" err="1">
              <a:latin typeface="Open Sans"/>
              <a:ea typeface="Open Sans"/>
              <a:cs typeface="Open Sans"/>
            </a:rPr>
            <a:t>وتحديد</a:t>
          </a:r>
          <a:r>
            <a:rPr lang="en-US" sz="2000" dirty="0">
              <a:latin typeface="Open Sans"/>
              <a:ea typeface="Open Sans"/>
              <a:cs typeface="Open Sans"/>
            </a:rPr>
            <a:t> </a:t>
          </a:r>
          <a:r>
            <a:rPr lang="en-US" sz="2000" dirty="0" err="1">
              <a:latin typeface="Open Sans"/>
              <a:ea typeface="Open Sans"/>
              <a:cs typeface="Open Sans"/>
            </a:rPr>
            <a:t>أهدافها</a:t>
          </a:r>
          <a:r>
            <a:rPr lang="en-US" sz="2000" dirty="0">
              <a:latin typeface="Open Sans"/>
              <a:ea typeface="Open Sans"/>
              <a:cs typeface="Open Sans"/>
            </a:rPr>
            <a:t>.</a:t>
          </a:r>
          <a:endParaRPr lang="en-GB" sz="2000" dirty="0">
            <a:latin typeface="Open Sans"/>
            <a:ea typeface="Open Sans"/>
            <a:cs typeface="Open Sans"/>
          </a:endParaRPr>
        </a:p>
      </dgm:t>
    </dgm:pt>
    <dgm:pt modelId="{41F6E73D-366C-4072-9BA7-12D2C312151E}" type="parTrans" cxnId="{FC7EB99F-8EEF-46E1-AF6F-53CA62C2A21F}">
      <dgm:prSet/>
      <dgm:spPr/>
      <dgm:t>
        <a:bodyPr/>
        <a:lstStyle/>
        <a:p>
          <a:endParaRPr lang="en-US"/>
        </a:p>
      </dgm:t>
    </dgm:pt>
    <dgm:pt modelId="{8524EE2B-1D04-451C-9920-F40E8C6A82E8}" type="sibTrans" cxnId="{FC7EB99F-8EEF-46E1-AF6F-53CA62C2A21F}">
      <dgm:prSet/>
      <dgm:spPr/>
      <dgm:t>
        <a:bodyPr/>
        <a:lstStyle/>
        <a:p>
          <a:endParaRPr lang="en-US"/>
        </a:p>
      </dgm:t>
    </dgm:pt>
    <dgm:pt modelId="{036B9859-A6BC-47E2-84AA-CA9390BE596B}">
      <dgm:prSet custT="1"/>
      <dgm:spPr/>
      <dgm:t>
        <a:bodyPr/>
        <a:lstStyle/>
        <a:p>
          <a:pPr algn="r" rtl="1"/>
          <a:r>
            <a:rPr lang="en-US" sz="2000" dirty="0" err="1">
              <a:latin typeface="Open Sans"/>
              <a:ea typeface="Open Sans"/>
              <a:cs typeface="Open Sans"/>
            </a:rPr>
            <a:t>تقديم</a:t>
          </a:r>
          <a:r>
            <a:rPr lang="en-US" sz="2000" dirty="0">
              <a:latin typeface="Open Sans"/>
              <a:ea typeface="Open Sans"/>
              <a:cs typeface="Open Sans"/>
            </a:rPr>
            <a:t> </a:t>
          </a:r>
          <a:r>
            <a:rPr lang="en-US" sz="2000" dirty="0" err="1">
              <a:latin typeface="Open Sans"/>
              <a:ea typeface="Open Sans"/>
              <a:cs typeface="Open Sans"/>
            </a:rPr>
            <a:t>التقارير</a:t>
          </a:r>
          <a:r>
            <a:rPr lang="en-US" sz="2000" dirty="0">
              <a:latin typeface="Open Sans"/>
              <a:ea typeface="Open Sans"/>
              <a:cs typeface="Open Sans"/>
            </a:rPr>
            <a:t> </a:t>
          </a:r>
          <a:r>
            <a:rPr lang="en-US" sz="2000" dirty="0" err="1">
              <a:latin typeface="Open Sans"/>
              <a:ea typeface="Open Sans"/>
              <a:cs typeface="Open Sans"/>
            </a:rPr>
            <a:t>إلى</a:t>
          </a:r>
          <a:r>
            <a:rPr lang="en-US" sz="2000" dirty="0">
              <a:latin typeface="Open Sans"/>
              <a:ea typeface="Open Sans"/>
              <a:cs typeface="Open Sans"/>
            </a:rPr>
            <a:t> </a:t>
          </a:r>
          <a:r>
            <a:rPr lang="en-US" sz="2000" dirty="0" err="1">
              <a:latin typeface="Open Sans"/>
              <a:ea typeface="Open Sans"/>
              <a:cs typeface="Open Sans"/>
            </a:rPr>
            <a:t>أصحاب</a:t>
          </a:r>
          <a:r>
            <a:rPr lang="en-US" sz="2000" dirty="0">
              <a:latin typeface="Open Sans"/>
              <a:ea typeface="Open Sans"/>
              <a:cs typeface="Open Sans"/>
            </a:rPr>
            <a:t> </a:t>
          </a:r>
          <a:r>
            <a:rPr lang="en-US" sz="2000" dirty="0" err="1">
              <a:latin typeface="Open Sans"/>
              <a:ea typeface="Open Sans"/>
              <a:cs typeface="Open Sans"/>
            </a:rPr>
            <a:t>المصلحة</a:t>
          </a:r>
          <a:r>
            <a:rPr lang="en-US" sz="2000" dirty="0">
              <a:latin typeface="Open Sans"/>
              <a:ea typeface="Open Sans"/>
              <a:cs typeface="Open Sans"/>
            </a:rPr>
            <a:t> </a:t>
          </a:r>
          <a:r>
            <a:rPr lang="en-US" sz="2000" dirty="0" err="1">
              <a:latin typeface="Open Sans"/>
              <a:ea typeface="Open Sans"/>
              <a:cs typeface="Open Sans"/>
            </a:rPr>
            <a:t>والجهات</a:t>
          </a:r>
          <a:r>
            <a:rPr lang="en-US" sz="2000" dirty="0">
              <a:latin typeface="Open Sans"/>
              <a:ea typeface="Open Sans"/>
              <a:cs typeface="Open Sans"/>
            </a:rPr>
            <a:t> </a:t>
          </a:r>
          <a:r>
            <a:rPr lang="en-US" sz="2000" dirty="0" err="1">
              <a:latin typeface="Open Sans"/>
              <a:ea typeface="Open Sans"/>
              <a:cs typeface="Open Sans"/>
            </a:rPr>
            <a:t>المانحة</a:t>
          </a:r>
          <a:r>
            <a:rPr lang="en-US" sz="2000" dirty="0">
              <a:latin typeface="Open Sans"/>
              <a:ea typeface="Open Sans"/>
              <a:cs typeface="Open Sans"/>
            </a:rPr>
            <a:t>.</a:t>
          </a:r>
          <a:endParaRPr lang="en-GB" sz="2000" dirty="0">
            <a:latin typeface="Open Sans"/>
            <a:ea typeface="Open Sans"/>
            <a:cs typeface="Open Sans"/>
          </a:endParaRPr>
        </a:p>
      </dgm:t>
    </dgm:pt>
    <dgm:pt modelId="{94A50951-28EE-4767-B4B1-455F19BF3804}" type="parTrans" cxnId="{999DF04C-918C-4530-B78C-533EC5813B08}">
      <dgm:prSet/>
      <dgm:spPr/>
      <dgm:t>
        <a:bodyPr/>
        <a:lstStyle/>
        <a:p>
          <a:endParaRPr lang="en-US"/>
        </a:p>
      </dgm:t>
    </dgm:pt>
    <dgm:pt modelId="{57B0248D-53FD-4FAB-AF4B-F09B35DE4071}" type="sibTrans" cxnId="{999DF04C-918C-4530-B78C-533EC5813B08}">
      <dgm:prSet/>
      <dgm:spPr/>
      <dgm:t>
        <a:bodyPr/>
        <a:lstStyle/>
        <a:p>
          <a:endParaRPr lang="en-US"/>
        </a:p>
      </dgm:t>
    </dgm:pt>
    <dgm:pt modelId="{823C6432-E641-4DA4-9A6B-D08112DBE2DF}">
      <dgm:prSet custT="1"/>
      <dgm:spPr/>
      <dgm:t>
        <a:bodyPr/>
        <a:lstStyle/>
        <a:p>
          <a:pPr rtl="1"/>
          <a:r>
            <a:rPr lang="en-GB" sz="2000" dirty="0" err="1">
              <a:latin typeface="Open Sans" panose="020B0606030504020204" pitchFamily="34" charset="0"/>
              <a:ea typeface="Open Sans" panose="020B0606030504020204" pitchFamily="34" charset="0"/>
              <a:cs typeface="Open Sans" panose="020B0606030504020204" pitchFamily="34" charset="0"/>
            </a:rPr>
            <a:t>أحد</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المؤشرا</a:t>
          </a:r>
          <a:r>
            <a:rPr lang="ar-YE" sz="2000" dirty="0">
              <a:latin typeface="Open Sans" panose="020B0606030504020204" pitchFamily="34" charset="0"/>
              <a:ea typeface="Open Sans" panose="020B0606030504020204" pitchFamily="34" charset="0"/>
              <a:cs typeface="Open Sans" panose="020B0606030504020204" pitchFamily="34" charset="0"/>
            </a:rPr>
            <a:t>ت</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المستخدمة</a:t>
          </a:r>
          <a:r>
            <a:rPr lang="en-GB" sz="2000" dirty="0">
              <a:latin typeface="Open Sans" panose="020B0606030504020204" pitchFamily="34" charset="0"/>
              <a:ea typeface="Open Sans" panose="020B0606030504020204" pitchFamily="34" charset="0"/>
              <a:cs typeface="Open Sans" panose="020B0606030504020204" pitchFamily="34" charset="0"/>
            </a:rPr>
            <a:t> ل</a:t>
          </a:r>
          <a:r>
            <a:rPr lang="ar-YE" sz="2000" dirty="0">
              <a:latin typeface="Open Sans" panose="020B0606030504020204" pitchFamily="34" charset="0"/>
              <a:ea typeface="Open Sans" panose="020B0606030504020204" pitchFamily="34" charset="0"/>
              <a:cs typeface="Open Sans" panose="020B0606030504020204" pitchFamily="34" charset="0"/>
            </a:rPr>
            <a:t>حساب </a:t>
          </a:r>
          <a:r>
            <a:rPr lang="en-GB" sz="2000" dirty="0" err="1">
              <a:latin typeface="Open Sans" panose="020B0606030504020204" pitchFamily="34" charset="0"/>
              <a:ea typeface="Open Sans" panose="020B0606030504020204" pitchFamily="34" charset="0"/>
              <a:cs typeface="Open Sans" panose="020B0606030504020204" pitchFamily="34" charset="0"/>
            </a:rPr>
            <a:t>مؤشر</a:t>
          </a:r>
          <a:r>
            <a:rPr lang="ar-YE" sz="2000" dirty="0">
              <a:latin typeface="Open Sans" panose="020B0606030504020204" pitchFamily="34" charset="0"/>
              <a:ea typeface="Open Sans" panose="020B0606030504020204" pitchFamily="34" charset="0"/>
              <a:cs typeface="Open Sans" panose="020B0606030504020204" pitchFamily="34" charset="0"/>
            </a:rPr>
            <a:t> </a:t>
          </a:r>
          <a:r>
            <a:rPr lang="ar-SA" sz="2000" dirty="0">
              <a:latin typeface="Open Sans" panose="020B0606030504020204" pitchFamily="34" charset="0"/>
              <a:ea typeface="Open Sans" panose="020B0606030504020204" pitchFamily="34" charset="0"/>
            </a:rPr>
            <a:t>النهج الموحد للإبلاغ عن مؤشرات الأمن الغذائي</a:t>
          </a:r>
          <a:r>
            <a:rPr lang="en-US" sz="2000" dirty="0">
              <a:latin typeface="Open Sans" panose="020B0606030504020204" pitchFamily="34" charset="0"/>
              <a:ea typeface="Open Sans" panose="020B0606030504020204" pitchFamily="34" charset="0"/>
            </a:rPr>
            <a:t> (</a:t>
          </a:r>
          <a:r>
            <a:rPr lang="en-GB" sz="2000" b="1" dirty="0">
              <a:latin typeface="Open Sans" panose="020B0606030504020204" pitchFamily="34" charset="0"/>
              <a:ea typeface="Open Sans" panose="020B0606030504020204" pitchFamily="34" charset="0"/>
              <a:cs typeface="Open Sans" panose="020B0606030504020204" pitchFamily="34" charset="0"/>
            </a:rPr>
            <a:t>CARI</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GB" sz="2000" b="1"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في</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تقييمات</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الأمن</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الغذائي</a:t>
          </a:r>
          <a:r>
            <a:rPr lang="en-GB" sz="2000" dirty="0">
              <a:latin typeface="Open Sans" panose="020B0606030504020204" pitchFamily="34" charset="0"/>
              <a:ea typeface="Open Sans" panose="020B0606030504020204" pitchFamily="34" charset="0"/>
              <a:cs typeface="Open Sans" panose="020B0606030504020204" pitchFamily="34" charset="0"/>
            </a:rPr>
            <a:t>.</a:t>
          </a:r>
          <a:endParaRPr lang="en-GB" sz="3600" dirty="0">
            <a:latin typeface="Open Sans"/>
            <a:ea typeface="Open Sans"/>
            <a:cs typeface="Open Sans"/>
          </a:endParaRPr>
        </a:p>
      </dgm:t>
    </dgm:pt>
    <dgm:pt modelId="{41DDD9E7-34F5-4B23-8555-BEDF92EDAE83}" type="parTrans" cxnId="{8477CE6C-1510-467C-AD62-21CB80E65C4F}">
      <dgm:prSet/>
      <dgm:spPr/>
      <dgm:t>
        <a:bodyPr/>
        <a:lstStyle/>
        <a:p>
          <a:endParaRPr lang="en-US"/>
        </a:p>
      </dgm:t>
    </dgm:pt>
    <dgm:pt modelId="{F32CBAA2-B3CF-46EA-AF46-56EF461B4FDF}" type="sibTrans" cxnId="{8477CE6C-1510-467C-AD62-21CB80E65C4F}">
      <dgm:prSet/>
      <dgm:spPr/>
      <dgm:t>
        <a:bodyPr/>
        <a:lstStyle/>
        <a:p>
          <a:endParaRPr lang="en-US"/>
        </a:p>
      </dgm:t>
    </dgm:pt>
    <dgm:pt modelId="{1C6FF29E-A058-4AD9-989A-F9F0557F639A}" type="pres">
      <dgm:prSet presAssocID="{09A19ADD-9B68-40DD-863E-72D9B0895CEF}" presName="Name0" presStyleCnt="0">
        <dgm:presLayoutVars>
          <dgm:dir/>
          <dgm:animLvl val="lvl"/>
          <dgm:resizeHandles val="exact"/>
        </dgm:presLayoutVars>
      </dgm:prSet>
      <dgm:spPr/>
    </dgm:pt>
    <dgm:pt modelId="{E0798E29-92E5-43C8-A045-F3AF8EC8E93D}" type="pres">
      <dgm:prSet presAssocID="{CCF31D8D-9EDF-4945-956E-7BDA4464F8DA}" presName="composite" presStyleCnt="0"/>
      <dgm:spPr/>
    </dgm:pt>
    <dgm:pt modelId="{128163A9-45FD-436B-B584-592F2348A239}" type="pres">
      <dgm:prSet presAssocID="{CCF31D8D-9EDF-4945-956E-7BDA4464F8DA}" presName="parTx" presStyleLbl="alignNode1" presStyleIdx="0" presStyleCnt="2">
        <dgm:presLayoutVars>
          <dgm:chMax val="0"/>
          <dgm:chPref val="0"/>
          <dgm:bulletEnabled val="1"/>
        </dgm:presLayoutVars>
      </dgm:prSet>
      <dgm:spPr/>
    </dgm:pt>
    <dgm:pt modelId="{0B2649A6-2F20-4E8F-990F-380A3E70C7B2}" type="pres">
      <dgm:prSet presAssocID="{CCF31D8D-9EDF-4945-956E-7BDA4464F8DA}" presName="desTx" presStyleLbl="alignAccFollowNode1" presStyleIdx="0" presStyleCnt="2">
        <dgm:presLayoutVars>
          <dgm:bulletEnabled val="1"/>
        </dgm:presLayoutVars>
      </dgm:prSet>
      <dgm:spPr/>
    </dgm:pt>
    <dgm:pt modelId="{5DFA5112-CC2B-47C8-9F43-B48B80D1211D}" type="pres">
      <dgm:prSet presAssocID="{2AF490D1-4FD8-475A-B44B-3030D73FEBB1}" presName="space" presStyleCnt="0"/>
      <dgm:spPr/>
    </dgm:pt>
    <dgm:pt modelId="{0C347FD5-0671-4CBC-8150-B4DC8E7BD235}" type="pres">
      <dgm:prSet presAssocID="{590EF3B5-FC67-4CC1-ABCB-B0095874D24A}" presName="composite" presStyleCnt="0"/>
      <dgm:spPr/>
    </dgm:pt>
    <dgm:pt modelId="{F15E5F37-C82A-42EB-A373-288E241CE9F7}" type="pres">
      <dgm:prSet presAssocID="{590EF3B5-FC67-4CC1-ABCB-B0095874D24A}" presName="parTx" presStyleLbl="alignNode1" presStyleIdx="1" presStyleCnt="2">
        <dgm:presLayoutVars>
          <dgm:chMax val="0"/>
          <dgm:chPref val="0"/>
          <dgm:bulletEnabled val="1"/>
        </dgm:presLayoutVars>
      </dgm:prSet>
      <dgm:spPr/>
    </dgm:pt>
    <dgm:pt modelId="{9DAF1E06-4C8E-46BF-BED2-2F82D4DA6A14}" type="pres">
      <dgm:prSet presAssocID="{590EF3B5-FC67-4CC1-ABCB-B0095874D24A}" presName="desTx" presStyleLbl="alignAccFollowNode1" presStyleIdx="1" presStyleCnt="2">
        <dgm:presLayoutVars>
          <dgm:bulletEnabled val="1"/>
        </dgm:presLayoutVars>
      </dgm:prSet>
      <dgm:spPr/>
    </dgm:pt>
  </dgm:ptLst>
  <dgm:cxnLst>
    <dgm:cxn modelId="{C7419412-F6C7-4CA3-8D17-DAEB0019D770}" srcId="{09A19ADD-9B68-40DD-863E-72D9B0895CEF}" destId="{CCF31D8D-9EDF-4945-956E-7BDA4464F8DA}" srcOrd="0" destOrd="0" parTransId="{E7288CC6-57B9-43D7-BBE9-C304AF13AA3E}" sibTransId="{2AF490D1-4FD8-475A-B44B-3030D73FEBB1}"/>
    <dgm:cxn modelId="{78C63B1E-4268-4016-A247-068FBD0291EA}" srcId="{CCF31D8D-9EDF-4945-956E-7BDA4464F8DA}" destId="{805669CF-015B-4BEA-B036-A598E3EBA9DD}" srcOrd="0" destOrd="0" parTransId="{93888EC1-F253-41B2-9D23-BCB80248C449}" sibTransId="{1311C1AF-A52F-437A-8B7F-9643FEC43443}"/>
    <dgm:cxn modelId="{79D96B30-AD64-4754-8664-116D23C7E214}" type="presOf" srcId="{555E5DB8-C4D2-4F5B-9810-FD49DE0AA00C}" destId="{9DAF1E06-4C8E-46BF-BED2-2F82D4DA6A14}" srcOrd="0" destOrd="0" presId="urn:microsoft.com/office/officeart/2005/8/layout/hList1"/>
    <dgm:cxn modelId="{B7D7935D-117E-4A53-B2D7-5002AA4D7D3D}" type="presOf" srcId="{CCF31D8D-9EDF-4945-956E-7BDA4464F8DA}" destId="{128163A9-45FD-436B-B584-592F2348A239}" srcOrd="0" destOrd="0" presId="urn:microsoft.com/office/officeart/2005/8/layout/hList1"/>
    <dgm:cxn modelId="{CFB4F363-8CD7-4DE7-B3F6-A3C120C4E556}" type="presOf" srcId="{823C6432-E641-4DA4-9A6B-D08112DBE2DF}" destId="{9DAF1E06-4C8E-46BF-BED2-2F82D4DA6A14}" srcOrd="0" destOrd="1" presId="urn:microsoft.com/office/officeart/2005/8/layout/hList1"/>
    <dgm:cxn modelId="{342E6047-F7D3-4BE2-8779-C020BD6E6C7C}" type="presOf" srcId="{E32E89D5-A754-41EC-9804-27414A6DEACF}" destId="{0B2649A6-2F20-4E8F-990F-380A3E70C7B2}" srcOrd="0" destOrd="1" presId="urn:microsoft.com/office/officeart/2005/8/layout/hList1"/>
    <dgm:cxn modelId="{64829067-9692-4D33-9549-BB2DD05D5560}" type="presOf" srcId="{805669CF-015B-4BEA-B036-A598E3EBA9DD}" destId="{0B2649A6-2F20-4E8F-990F-380A3E70C7B2}" srcOrd="0" destOrd="0" presId="urn:microsoft.com/office/officeart/2005/8/layout/hList1"/>
    <dgm:cxn modelId="{8477CE6C-1510-467C-AD62-21CB80E65C4F}" srcId="{590EF3B5-FC67-4CC1-ABCB-B0095874D24A}" destId="{823C6432-E641-4DA4-9A6B-D08112DBE2DF}" srcOrd="1" destOrd="0" parTransId="{41DDD9E7-34F5-4B23-8555-BEDF92EDAE83}" sibTransId="{F32CBAA2-B3CF-46EA-AF46-56EF461B4FDF}"/>
    <dgm:cxn modelId="{999DF04C-918C-4530-B78C-533EC5813B08}" srcId="{CCF31D8D-9EDF-4945-956E-7BDA4464F8DA}" destId="{036B9859-A6BC-47E2-84AA-CA9390BE596B}" srcOrd="2" destOrd="0" parTransId="{94A50951-28EE-4767-B4B1-455F19BF3804}" sibTransId="{57B0248D-53FD-4FAB-AF4B-F09B35DE4071}"/>
    <dgm:cxn modelId="{A3B1BA7C-F0E6-49AF-8F7E-D113600512E6}" type="presOf" srcId="{590EF3B5-FC67-4CC1-ABCB-B0095874D24A}" destId="{F15E5F37-C82A-42EB-A373-288E241CE9F7}" srcOrd="0" destOrd="0" presId="urn:microsoft.com/office/officeart/2005/8/layout/hList1"/>
    <dgm:cxn modelId="{FC7EB99F-8EEF-46E1-AF6F-53CA62C2A21F}" srcId="{CCF31D8D-9EDF-4945-956E-7BDA4464F8DA}" destId="{E32E89D5-A754-41EC-9804-27414A6DEACF}" srcOrd="1" destOrd="0" parTransId="{41F6E73D-366C-4072-9BA7-12D2C312151E}" sibTransId="{8524EE2B-1D04-451C-9920-F40E8C6A82E8}"/>
    <dgm:cxn modelId="{C89AB9A9-80CB-45FB-BF0B-9B9269D42FB2}" type="presOf" srcId="{036B9859-A6BC-47E2-84AA-CA9390BE596B}" destId="{0B2649A6-2F20-4E8F-990F-380A3E70C7B2}" srcOrd="0" destOrd="2" presId="urn:microsoft.com/office/officeart/2005/8/layout/hList1"/>
    <dgm:cxn modelId="{CCBEC5C2-0054-42B1-82E2-18176362DBC4}" srcId="{09A19ADD-9B68-40DD-863E-72D9B0895CEF}" destId="{590EF3B5-FC67-4CC1-ABCB-B0095874D24A}" srcOrd="1" destOrd="0" parTransId="{2B2D1454-725F-4B8D-AAB2-4E7CBDDA97D2}" sibTransId="{E1E09F92-5B21-44D5-95CF-F8ECFCFC8020}"/>
    <dgm:cxn modelId="{98A8F0E7-7DBB-447C-A130-8C547610E6D2}" srcId="{590EF3B5-FC67-4CC1-ABCB-B0095874D24A}" destId="{555E5DB8-C4D2-4F5B-9810-FD49DE0AA00C}" srcOrd="0" destOrd="0" parTransId="{108182F1-0776-4712-8238-E559458013BC}" sibTransId="{C59DDC16-5602-401F-943C-52C897B200BF}"/>
    <dgm:cxn modelId="{EEF7FDEF-8F77-4919-BC8B-810D1B83E33B}" type="presOf" srcId="{09A19ADD-9B68-40DD-863E-72D9B0895CEF}" destId="{1C6FF29E-A058-4AD9-989A-F9F0557F639A}" srcOrd="0" destOrd="0" presId="urn:microsoft.com/office/officeart/2005/8/layout/hList1"/>
    <dgm:cxn modelId="{EAC231C3-2746-4B0D-B39D-AAD172092F9C}" type="presParOf" srcId="{1C6FF29E-A058-4AD9-989A-F9F0557F639A}" destId="{E0798E29-92E5-43C8-A045-F3AF8EC8E93D}" srcOrd="0" destOrd="0" presId="urn:microsoft.com/office/officeart/2005/8/layout/hList1"/>
    <dgm:cxn modelId="{9A96B040-01BE-4F5A-9FBF-13256BA0BAEB}" type="presParOf" srcId="{E0798E29-92E5-43C8-A045-F3AF8EC8E93D}" destId="{128163A9-45FD-436B-B584-592F2348A239}" srcOrd="0" destOrd="0" presId="urn:microsoft.com/office/officeart/2005/8/layout/hList1"/>
    <dgm:cxn modelId="{EEAAB825-16B3-4F1E-8C52-E86BC0D518A8}" type="presParOf" srcId="{E0798E29-92E5-43C8-A045-F3AF8EC8E93D}" destId="{0B2649A6-2F20-4E8F-990F-380A3E70C7B2}" srcOrd="1" destOrd="0" presId="urn:microsoft.com/office/officeart/2005/8/layout/hList1"/>
    <dgm:cxn modelId="{DC8C0921-42E2-4519-A3B3-4D4BEAFDAA9F}" type="presParOf" srcId="{1C6FF29E-A058-4AD9-989A-F9F0557F639A}" destId="{5DFA5112-CC2B-47C8-9F43-B48B80D1211D}" srcOrd="1" destOrd="0" presId="urn:microsoft.com/office/officeart/2005/8/layout/hList1"/>
    <dgm:cxn modelId="{7B1321FD-EE7C-4254-9B63-2EC4C2648BD4}" type="presParOf" srcId="{1C6FF29E-A058-4AD9-989A-F9F0557F639A}" destId="{0C347FD5-0671-4CBC-8150-B4DC8E7BD235}" srcOrd="2" destOrd="0" presId="urn:microsoft.com/office/officeart/2005/8/layout/hList1"/>
    <dgm:cxn modelId="{21F2F5CD-43CD-4F02-88A1-3BA302ED1C8A}" type="presParOf" srcId="{0C347FD5-0671-4CBC-8150-B4DC8E7BD235}" destId="{F15E5F37-C82A-42EB-A373-288E241CE9F7}" srcOrd="0" destOrd="0" presId="urn:microsoft.com/office/officeart/2005/8/layout/hList1"/>
    <dgm:cxn modelId="{F53A11FC-89C6-4133-B509-EE5CB283F2D5}" type="presParOf" srcId="{0C347FD5-0671-4CBC-8150-B4DC8E7BD235}" destId="{9DAF1E06-4C8E-46BF-BED2-2F82D4DA6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FBB7E-75D8-4C66-A431-2F02028026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3AFEF9F-08A3-446D-A149-E95765919B8D}">
      <dgm:prSet phldrT="[Text]" custT="1"/>
      <dgm:spPr/>
      <dgm: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وحدة الإنفاق</a:t>
          </a:r>
        </a:p>
      </dgm:t>
    </dgm:pt>
    <dgm:pt modelId="{BD657B51-6420-4A8C-971F-0C5B263C4B3B}" type="par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ECA7CD7-529B-40C1-B557-7135D3EEF6D4}" type="sib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DC99785-3AE3-4991-99F9-72BEE9243EE7}">
      <dgm:prSet phldrT="[Text]" custT="1"/>
      <dgm:spPr/>
      <dgm:t>
        <a:bodyPr/>
        <a:lstStyle/>
        <a:p>
          <a:pPr algn="ctr" rtl="1"/>
          <a:r>
            <a:rPr lang="en-GB" sz="3000" dirty="0">
              <a:latin typeface="Open Sans" panose="020B0606030504020204" pitchFamily="34" charset="0"/>
              <a:ea typeface="Open Sans" panose="020B0606030504020204" pitchFamily="34" charset="0"/>
              <a:cs typeface="Open Sans" panose="020B0606030504020204" pitchFamily="34" charset="0"/>
            </a:rPr>
            <a:t>نفقات </a:t>
          </a:r>
          <a:r>
            <a:rPr lang="en-GB" sz="3000" b="1" dirty="0" err="1">
              <a:latin typeface="Open Sans" panose="020B0606030504020204" pitchFamily="34" charset="0"/>
              <a:ea typeface="Open Sans" panose="020B0606030504020204" pitchFamily="34" charset="0"/>
              <a:cs typeface="Open Sans" panose="020B0606030504020204" pitchFamily="34" charset="0"/>
            </a:rPr>
            <a:t>الغذاء</a:t>
          </a:r>
          <a:r>
            <a:rPr lang="en-GB" sz="3000" b="1" dirty="0">
              <a:latin typeface="Open Sans" panose="020B0606030504020204" pitchFamily="34" charset="0"/>
              <a:ea typeface="Open Sans" panose="020B0606030504020204" pitchFamily="34" charset="0"/>
              <a:cs typeface="Open Sans" panose="020B0606030504020204" pitchFamily="34" charset="0"/>
            </a:rPr>
            <a:t> </a:t>
          </a:r>
          <a:r>
            <a:rPr lang="en-GB" sz="3000" dirty="0" err="1">
              <a:latin typeface="Open Sans" panose="020B0606030504020204" pitchFamily="34" charset="0"/>
              <a:ea typeface="Open Sans" panose="020B0606030504020204" pitchFamily="34" charset="0"/>
              <a:cs typeface="Open Sans" panose="020B0606030504020204" pitchFamily="34" charset="0"/>
            </a:rPr>
            <a:t>في</a:t>
          </a:r>
          <a:r>
            <a:rPr lang="en-GB" sz="3000" dirty="0">
              <a:latin typeface="Open Sans" panose="020B0606030504020204" pitchFamily="34" charset="0"/>
              <a:ea typeface="Open Sans" panose="020B0606030504020204" pitchFamily="34" charset="0"/>
              <a:cs typeface="Open Sans" panose="020B0606030504020204" pitchFamily="34" charset="0"/>
            </a:rPr>
            <a:t> </a:t>
          </a:r>
          <a:r>
            <a:rPr lang="en-GB" sz="3000" b="1" dirty="0" err="1">
              <a:latin typeface="Open Sans" panose="020B0606030504020204" pitchFamily="34" charset="0"/>
              <a:ea typeface="Open Sans" panose="020B0606030504020204" pitchFamily="34" charset="0"/>
              <a:cs typeface="Open Sans" panose="020B0606030504020204" pitchFamily="34" charset="0"/>
            </a:rPr>
            <a:t>الأيام</a:t>
          </a:r>
          <a:r>
            <a:rPr lang="en-GB" sz="3000" b="1" dirty="0">
              <a:latin typeface="Open Sans" panose="020B0606030504020204" pitchFamily="34" charset="0"/>
              <a:ea typeface="Open Sans" panose="020B0606030504020204" pitchFamily="34" charset="0"/>
              <a:cs typeface="Open Sans" panose="020B0606030504020204" pitchFamily="34" charset="0"/>
            </a:rPr>
            <a:t> </a:t>
          </a:r>
          <a:r>
            <a:rPr lang="en-GB" sz="3000" b="1" dirty="0" err="1">
              <a:latin typeface="Open Sans" panose="020B0606030504020204" pitchFamily="34" charset="0"/>
              <a:ea typeface="Open Sans" panose="020B0606030504020204" pitchFamily="34" charset="0"/>
              <a:cs typeface="Open Sans" panose="020B0606030504020204" pitchFamily="34" charset="0"/>
            </a:rPr>
            <a:t>السبعة</a:t>
          </a:r>
          <a:r>
            <a:rPr lang="en-GB" sz="3000" dirty="0">
              <a:latin typeface="Open Sans" panose="020B0606030504020204" pitchFamily="34" charset="0"/>
              <a:ea typeface="Open Sans" panose="020B0606030504020204" pitchFamily="34" charset="0"/>
              <a:cs typeface="Open Sans" panose="020B0606030504020204" pitchFamily="34" charset="0"/>
            </a:rPr>
            <a:t> </a:t>
          </a:r>
          <a:r>
            <a:rPr lang="en-GB" sz="3000" dirty="0" err="1">
              <a:latin typeface="Open Sans" panose="020B0606030504020204" pitchFamily="34" charset="0"/>
              <a:ea typeface="Open Sans" panose="020B0606030504020204" pitchFamily="34" charset="0"/>
              <a:cs typeface="Open Sans" panose="020B0606030504020204" pitchFamily="34" charset="0"/>
            </a:rPr>
            <a:t>السابقة</a:t>
          </a:r>
          <a:endParaRPr lang="en-GB" sz="3000" dirty="0">
            <a:latin typeface="Open Sans" panose="020B0606030504020204" pitchFamily="34" charset="0"/>
            <a:ea typeface="Open Sans" panose="020B0606030504020204" pitchFamily="34" charset="0"/>
            <a:cs typeface="Open Sans" panose="020B0606030504020204" pitchFamily="34" charset="0"/>
          </a:endParaRPr>
        </a:p>
      </dgm:t>
    </dgm:pt>
    <dgm:pt modelId="{6B6AE0A6-2142-4AEE-B89B-274A02481688}" type="par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12E4B16-F05C-40F6-8E06-281797F8A7FD}" type="sib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34FF474-E188-43CF-927F-5916C56AAB8B}">
      <dgm:prSet custT="1"/>
      <dgm:spPr/>
      <dgm:t>
        <a:bodyPr/>
        <a:lstStyle/>
        <a:p>
          <a:pPr algn="ctr" rtl="1"/>
          <a:r>
            <a:rPr lang="en-GB" sz="3000" dirty="0" err="1">
              <a:latin typeface="Open Sans" panose="020B0606030504020204" pitchFamily="34" charset="0"/>
              <a:ea typeface="Open Sans" panose="020B0606030504020204" pitchFamily="34" charset="0"/>
              <a:cs typeface="Open Sans" panose="020B0606030504020204" pitchFamily="34" charset="0"/>
            </a:rPr>
            <a:t>النفقات</a:t>
          </a:r>
          <a:r>
            <a:rPr lang="en-GB" sz="3000" dirty="0">
              <a:latin typeface="Open Sans" panose="020B0606030504020204" pitchFamily="34" charset="0"/>
              <a:ea typeface="Open Sans" panose="020B0606030504020204" pitchFamily="34" charset="0"/>
              <a:cs typeface="Open Sans" panose="020B0606030504020204" pitchFamily="34" charset="0"/>
            </a:rPr>
            <a:t> </a:t>
          </a:r>
          <a:r>
            <a:rPr lang="en-GB" sz="3000" b="1" dirty="0" err="1">
              <a:latin typeface="Open Sans" panose="020B0606030504020204" pitchFamily="34" charset="0"/>
              <a:ea typeface="Open Sans" panose="020B0606030504020204" pitchFamily="34" charset="0"/>
              <a:cs typeface="Open Sans" panose="020B0606030504020204" pitchFamily="34" charset="0"/>
            </a:rPr>
            <a:t>غير</a:t>
          </a:r>
          <a:r>
            <a:rPr lang="en-GB" sz="3000" b="1" dirty="0">
              <a:latin typeface="Open Sans" panose="020B0606030504020204" pitchFamily="34" charset="0"/>
              <a:ea typeface="Open Sans" panose="020B0606030504020204" pitchFamily="34" charset="0"/>
              <a:cs typeface="Open Sans" panose="020B0606030504020204" pitchFamily="34" charset="0"/>
            </a:rPr>
            <a:t> </a:t>
          </a:r>
          <a:r>
            <a:rPr lang="en-GB" sz="3000" b="1" dirty="0" err="1">
              <a:latin typeface="Open Sans" panose="020B0606030504020204" pitchFamily="34" charset="0"/>
              <a:ea typeface="Open Sans" panose="020B0606030504020204" pitchFamily="34" charset="0"/>
              <a:cs typeface="Open Sans" panose="020B0606030504020204" pitchFamily="34" charset="0"/>
            </a:rPr>
            <a:t>الغذائية</a:t>
          </a:r>
          <a:r>
            <a:rPr lang="en-GB" sz="3000" b="1" dirty="0">
              <a:latin typeface="Open Sans" panose="020B0606030504020204" pitchFamily="34" charset="0"/>
              <a:ea typeface="Open Sans" panose="020B0606030504020204" pitchFamily="34" charset="0"/>
              <a:cs typeface="Open Sans" panose="020B0606030504020204" pitchFamily="34" charset="0"/>
            </a:rPr>
            <a:t> </a:t>
          </a:r>
          <a:r>
            <a:rPr lang="en-GB" sz="3000" dirty="0" err="1">
              <a:latin typeface="Open Sans" panose="020B0606030504020204" pitchFamily="34" charset="0"/>
              <a:ea typeface="Open Sans" panose="020B0606030504020204" pitchFamily="34" charset="0"/>
              <a:cs typeface="Open Sans" panose="020B0606030504020204" pitchFamily="34" charset="0"/>
            </a:rPr>
            <a:t>في</a:t>
          </a:r>
          <a:r>
            <a:rPr lang="en-GB" sz="3000" dirty="0">
              <a:latin typeface="Open Sans" panose="020B0606030504020204" pitchFamily="34" charset="0"/>
              <a:ea typeface="Open Sans" panose="020B0606030504020204" pitchFamily="34" charset="0"/>
              <a:cs typeface="Open Sans" panose="020B0606030504020204" pitchFamily="34" charset="0"/>
            </a:rPr>
            <a:t> </a:t>
          </a:r>
          <a:r>
            <a:rPr lang="en-GB" sz="3000" b="1" dirty="0" err="1">
              <a:latin typeface="Open Sans" panose="020B0606030504020204" pitchFamily="34" charset="0"/>
              <a:ea typeface="Open Sans" panose="020B0606030504020204" pitchFamily="34" charset="0"/>
              <a:cs typeface="Open Sans" panose="020B0606030504020204" pitchFamily="34" charset="0"/>
            </a:rPr>
            <a:t>الأشهر</a:t>
          </a:r>
          <a:r>
            <a:rPr lang="en-GB" sz="3000" b="1" dirty="0">
              <a:latin typeface="Open Sans" panose="020B0606030504020204" pitchFamily="34" charset="0"/>
              <a:ea typeface="Open Sans" panose="020B0606030504020204" pitchFamily="34" charset="0"/>
              <a:cs typeface="Open Sans" panose="020B0606030504020204" pitchFamily="34" charset="0"/>
            </a:rPr>
            <a:t> </a:t>
          </a:r>
          <a:r>
            <a:rPr lang="en-GB" sz="3000" b="1" dirty="0" err="1">
              <a:latin typeface="Open Sans" panose="020B0606030504020204" pitchFamily="34" charset="0"/>
              <a:ea typeface="Open Sans" panose="020B0606030504020204" pitchFamily="34" charset="0"/>
              <a:cs typeface="Open Sans" panose="020B0606030504020204" pitchFamily="34" charset="0"/>
            </a:rPr>
            <a:t>الستة</a:t>
          </a:r>
          <a:r>
            <a:rPr lang="en-GB" sz="3000" dirty="0">
              <a:latin typeface="Open Sans" panose="020B0606030504020204" pitchFamily="34" charset="0"/>
              <a:ea typeface="Open Sans" panose="020B0606030504020204" pitchFamily="34" charset="0"/>
              <a:cs typeface="Open Sans" panose="020B0606030504020204" pitchFamily="34" charset="0"/>
            </a:rPr>
            <a:t> </a:t>
          </a:r>
          <a:r>
            <a:rPr lang="en-GB" sz="3000" dirty="0" err="1">
              <a:latin typeface="Open Sans" panose="020B0606030504020204" pitchFamily="34" charset="0"/>
              <a:ea typeface="Open Sans" panose="020B0606030504020204" pitchFamily="34" charset="0"/>
              <a:cs typeface="Open Sans" panose="020B0606030504020204" pitchFamily="34" charset="0"/>
            </a:rPr>
            <a:t>السابقة</a:t>
          </a:r>
          <a:endParaRPr lang="en-GB" sz="3000" dirty="0">
            <a:latin typeface="Open Sans" panose="020B0606030504020204" pitchFamily="34" charset="0"/>
            <a:ea typeface="Open Sans" panose="020B0606030504020204" pitchFamily="34" charset="0"/>
            <a:cs typeface="Open Sans" panose="020B0606030504020204" pitchFamily="34" charset="0"/>
          </a:endParaRPr>
        </a:p>
      </dgm:t>
    </dgm:pt>
    <dgm:pt modelId="{E3517BE1-3816-40EA-BE11-0632CAC1A938}" type="sib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D63364C-62A9-43F5-AA6C-117A50BDD6B8}" type="par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94F438B-EA4F-4736-BE1D-4C515554168B}">
      <dgm:prSet custT="1"/>
      <dgm:spPr/>
      <dgm:t>
        <a:bodyPr/>
        <a:lstStyle/>
        <a:p>
          <a:pPr algn="ctr" rtl="1"/>
          <a:r>
            <a:rPr lang="en-GB" sz="3000" dirty="0">
              <a:latin typeface="Open Sans" panose="020B0606030504020204" pitchFamily="34" charset="0"/>
              <a:ea typeface="Open Sans" panose="020B0606030504020204" pitchFamily="34" charset="0"/>
              <a:cs typeface="Open Sans" panose="020B0606030504020204" pitchFamily="34" charset="0"/>
            </a:rPr>
            <a:t>النفقات </a:t>
          </a:r>
          <a:r>
            <a:rPr lang="en-GB" sz="3000" b="1" dirty="0">
              <a:latin typeface="Open Sans" panose="020B0606030504020204" pitchFamily="34" charset="0"/>
              <a:ea typeface="Open Sans" panose="020B0606030504020204" pitchFamily="34" charset="0"/>
              <a:cs typeface="Open Sans" panose="020B0606030504020204" pitchFamily="34" charset="0"/>
            </a:rPr>
            <a:t>غير </a:t>
          </a:r>
          <a:r>
            <a:rPr lang="en-GB" sz="3000" b="1" dirty="0" err="1">
              <a:latin typeface="Open Sans" panose="020B0606030504020204" pitchFamily="34" charset="0"/>
              <a:ea typeface="Open Sans" panose="020B0606030504020204" pitchFamily="34" charset="0"/>
              <a:cs typeface="Open Sans" panose="020B0606030504020204" pitchFamily="34" charset="0"/>
            </a:rPr>
            <a:t>الغذائية</a:t>
          </a:r>
          <a:r>
            <a:rPr lang="en-GB" sz="3000" b="1" dirty="0">
              <a:latin typeface="Open Sans" panose="020B0606030504020204" pitchFamily="34" charset="0"/>
              <a:ea typeface="Open Sans" panose="020B0606030504020204" pitchFamily="34" charset="0"/>
              <a:cs typeface="Open Sans" panose="020B0606030504020204" pitchFamily="34" charset="0"/>
            </a:rPr>
            <a:t> </a:t>
          </a:r>
          <a:r>
            <a:rPr lang="en-GB" sz="3000" dirty="0" err="1">
              <a:latin typeface="Open Sans" panose="020B0606030504020204" pitchFamily="34" charset="0"/>
              <a:ea typeface="Open Sans" panose="020B0606030504020204" pitchFamily="34" charset="0"/>
              <a:cs typeface="Open Sans" panose="020B0606030504020204" pitchFamily="34" charset="0"/>
            </a:rPr>
            <a:t>في</a:t>
          </a:r>
          <a:r>
            <a:rPr lang="en-GB" sz="3000" dirty="0">
              <a:latin typeface="Open Sans" panose="020B0606030504020204" pitchFamily="34" charset="0"/>
              <a:ea typeface="Open Sans" panose="020B0606030504020204" pitchFamily="34" charset="0"/>
              <a:cs typeface="Open Sans" panose="020B0606030504020204" pitchFamily="34" charset="0"/>
            </a:rPr>
            <a:t> </a:t>
          </a:r>
          <a:r>
            <a:rPr lang="en-GB" sz="3000" b="1" dirty="0">
              <a:latin typeface="Open Sans" panose="020B0606030504020204" pitchFamily="34" charset="0"/>
              <a:ea typeface="Open Sans" panose="020B0606030504020204" pitchFamily="34" charset="0"/>
              <a:cs typeface="Open Sans" panose="020B0606030504020204" pitchFamily="34" charset="0"/>
            </a:rPr>
            <a:t>الأيام </a:t>
          </a:r>
          <a:r>
            <a:rPr lang="en-GB" sz="3000" b="1" dirty="0" err="1">
              <a:latin typeface="Open Sans" panose="020B0606030504020204" pitchFamily="34" charset="0"/>
              <a:ea typeface="Open Sans" panose="020B0606030504020204" pitchFamily="34" charset="0"/>
              <a:cs typeface="Open Sans" panose="020B0606030504020204" pitchFamily="34" charset="0"/>
            </a:rPr>
            <a:t>الثلاثين</a:t>
          </a:r>
          <a:r>
            <a:rPr lang="en-GB" sz="3000" dirty="0">
              <a:latin typeface="Open Sans" panose="020B0606030504020204" pitchFamily="34" charset="0"/>
              <a:ea typeface="Open Sans" panose="020B0606030504020204" pitchFamily="34" charset="0"/>
              <a:cs typeface="Open Sans" panose="020B0606030504020204" pitchFamily="34" charset="0"/>
            </a:rPr>
            <a:t> </a:t>
          </a:r>
          <a:r>
            <a:rPr lang="en-GB" sz="3000" dirty="0" err="1">
              <a:latin typeface="Open Sans" panose="020B0606030504020204" pitchFamily="34" charset="0"/>
              <a:ea typeface="Open Sans" panose="020B0606030504020204" pitchFamily="34" charset="0"/>
              <a:cs typeface="Open Sans" panose="020B0606030504020204" pitchFamily="34" charset="0"/>
            </a:rPr>
            <a:t>السابقة</a:t>
          </a:r>
          <a:endParaRPr lang="en-GB" sz="3000" dirty="0">
            <a:latin typeface="Open Sans" panose="020B0606030504020204" pitchFamily="34" charset="0"/>
            <a:ea typeface="Open Sans" panose="020B0606030504020204" pitchFamily="34" charset="0"/>
            <a:cs typeface="Open Sans" panose="020B0606030504020204" pitchFamily="34" charset="0"/>
          </a:endParaRPr>
        </a:p>
      </dgm:t>
    </dgm:pt>
    <dgm:pt modelId="{EF1AE8AE-5C49-40C0-A651-53898F4052E5}" type="sib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02AD75C0-6406-49E8-AF78-BFD455E75B70}" type="par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77EEB73-CF7B-4C21-B094-2DAD6965F677}" type="pres">
      <dgm:prSet presAssocID="{FC1FBB7E-75D8-4C66-A431-2F0202802664}" presName="Name0" presStyleCnt="0">
        <dgm:presLayoutVars>
          <dgm:dir/>
          <dgm:animLvl val="lvl"/>
          <dgm:resizeHandles val="exact"/>
        </dgm:presLayoutVars>
      </dgm:prSet>
      <dgm:spPr/>
    </dgm:pt>
    <dgm:pt modelId="{23975081-E023-49D9-BAA6-5343289EAFEF}" type="pres">
      <dgm:prSet presAssocID="{33AFEF9F-08A3-446D-A149-E95765919B8D}" presName="composite" presStyleCnt="0"/>
      <dgm:spPr/>
    </dgm:pt>
    <dgm:pt modelId="{34A8550E-AE03-4CB4-9CE2-9127650CD5A3}" type="pres">
      <dgm:prSet presAssocID="{33AFEF9F-08A3-446D-A149-E95765919B8D}" presName="parTx" presStyleLbl="alignNode1" presStyleIdx="0" presStyleCnt="1">
        <dgm:presLayoutVars>
          <dgm:chMax val="0"/>
          <dgm:chPref val="0"/>
          <dgm:bulletEnabled val="1"/>
        </dgm:presLayoutVars>
      </dgm:prSet>
      <dgm:spPr/>
    </dgm:pt>
    <dgm:pt modelId="{939F9B30-F31B-4AEA-824A-5442210FEF06}" type="pres">
      <dgm:prSet presAssocID="{33AFEF9F-08A3-446D-A149-E95765919B8D}" presName="desTx" presStyleLbl="alignAccFollowNode1" presStyleIdx="0" presStyleCnt="1">
        <dgm:presLayoutVars>
          <dgm:bulletEnabled val="1"/>
        </dgm:presLayoutVars>
      </dgm:prSet>
      <dgm:spPr/>
    </dgm:pt>
  </dgm:ptLst>
  <dgm:cxnLst>
    <dgm:cxn modelId="{62E0B601-0CCF-4D44-81D1-2E08CAD02A30}" type="presOf" srcId="{634FF474-E188-43CF-927F-5916C56AAB8B}" destId="{939F9B30-F31B-4AEA-824A-5442210FEF06}" srcOrd="0" destOrd="2" presId="urn:microsoft.com/office/officeart/2005/8/layout/hList1"/>
    <dgm:cxn modelId="{CE091214-ED1D-4892-BB4A-826DB1C9C0B8}" type="presOf" srcId="{33AFEF9F-08A3-446D-A149-E95765919B8D}" destId="{34A8550E-AE03-4CB4-9CE2-9127650CD5A3}" srcOrd="0" destOrd="0" presId="urn:microsoft.com/office/officeart/2005/8/layout/hList1"/>
    <dgm:cxn modelId="{52F8662C-4E88-47F4-B7B0-F6894E0B9E63}" type="presOf" srcId="{FC1FBB7E-75D8-4C66-A431-2F0202802664}" destId="{577EEB73-CF7B-4C21-B094-2DAD6965F677}" srcOrd="0" destOrd="0" presId="urn:microsoft.com/office/officeart/2005/8/layout/hList1"/>
    <dgm:cxn modelId="{92456E49-593B-470E-B151-CC385D876920}" srcId="{FC1FBB7E-75D8-4C66-A431-2F0202802664}" destId="{33AFEF9F-08A3-446D-A149-E95765919B8D}" srcOrd="0" destOrd="0" parTransId="{BD657B51-6420-4A8C-971F-0C5B263C4B3B}" sibTransId="{1ECA7CD7-529B-40C1-B557-7135D3EEF6D4}"/>
    <dgm:cxn modelId="{8DE5E54C-8EBF-4A67-AEFC-030C11EFF94A}" type="presOf" srcId="{6DC99785-3AE3-4991-99F9-72BEE9243EE7}" destId="{939F9B30-F31B-4AEA-824A-5442210FEF06}" srcOrd="0" destOrd="0" presId="urn:microsoft.com/office/officeart/2005/8/layout/hList1"/>
    <dgm:cxn modelId="{2E51DD72-5CC2-4CF1-ADA1-2DD4CFCB239E}" srcId="{33AFEF9F-08A3-446D-A149-E95765919B8D}" destId="{F94F438B-EA4F-4736-BE1D-4C515554168B}" srcOrd="1" destOrd="0" parTransId="{02AD75C0-6406-49E8-AF78-BFD455E75B70}" sibTransId="{EF1AE8AE-5C49-40C0-A651-53898F4052E5}"/>
    <dgm:cxn modelId="{91B62E90-33A8-42BC-B9B0-6A2670510DBD}" srcId="{33AFEF9F-08A3-446D-A149-E95765919B8D}" destId="{6DC99785-3AE3-4991-99F9-72BEE9243EE7}" srcOrd="0" destOrd="0" parTransId="{6B6AE0A6-2142-4AEE-B89B-274A02481688}" sibTransId="{D12E4B16-F05C-40F6-8E06-281797F8A7FD}"/>
    <dgm:cxn modelId="{ED9F43B4-97CF-4F8F-9081-4DDC9278CE66}" type="presOf" srcId="{F94F438B-EA4F-4736-BE1D-4C515554168B}" destId="{939F9B30-F31B-4AEA-824A-5442210FEF06}" srcOrd="0" destOrd="1" presId="urn:microsoft.com/office/officeart/2005/8/layout/hList1"/>
    <dgm:cxn modelId="{7DE30AEE-1667-452F-8430-E2EBE32537F3}" srcId="{33AFEF9F-08A3-446D-A149-E95765919B8D}" destId="{634FF474-E188-43CF-927F-5916C56AAB8B}" srcOrd="2" destOrd="0" parTransId="{DD63364C-62A9-43F5-AA6C-117A50BDD6B8}" sibTransId="{E3517BE1-3816-40EA-BE11-0632CAC1A938}"/>
    <dgm:cxn modelId="{586738A5-E133-4F35-BD4A-59A899A713B5}" type="presParOf" srcId="{577EEB73-CF7B-4C21-B094-2DAD6965F677}" destId="{23975081-E023-49D9-BAA6-5343289EAFEF}" srcOrd="0" destOrd="0" presId="urn:microsoft.com/office/officeart/2005/8/layout/hList1"/>
    <dgm:cxn modelId="{B1195605-B67B-4588-B30C-A564361242E8}" type="presParOf" srcId="{23975081-E023-49D9-BAA6-5343289EAFEF}" destId="{34A8550E-AE03-4CB4-9CE2-9127650CD5A3}" srcOrd="0" destOrd="0" presId="urn:microsoft.com/office/officeart/2005/8/layout/hList1"/>
    <dgm:cxn modelId="{C0653802-133D-4EDF-BE45-9366DC6C3644}" type="presParOf" srcId="{23975081-E023-49D9-BAA6-5343289EAFEF}" destId="{939F9B30-F31B-4AEA-824A-5442210FEF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chemeClr val="accent2">
            <a:lumMod val="75000"/>
          </a:schemeClr>
        </a:solidFill>
      </dgm:spPr>
      <dgm:t>
        <a:bodyPr/>
        <a:lstStyle/>
        <a:p>
          <a:pPr algn="r" rtl="1"/>
          <a:r>
            <a:rPr lang="ar-YE"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en-US"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a:t>
          </a:r>
          <a:r>
            <a:rPr lang="en-US"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على</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YE"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الغذاء</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chemeClr val="accent1"/>
        </a:solidFill>
      </dgm:spPr>
      <dgm:t>
        <a:bodyPr/>
        <a:lstStyle/>
        <a:p>
          <a:pPr algn="r" rtl="1"/>
          <a:r>
            <a:rPr lang="ar-YE"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احسب النفقات الشهرية غير المتعلقة بالغذاء.</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pPr algn="r" rtl="1"/>
          <a:r>
            <a:rPr lang="ar-YE"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حساب إجمالي النفقات الشهرية.</a:t>
          </a:r>
        </a:p>
      </dgm:t>
    </dgm:pt>
    <dgm:pt modelId="{9658E61C-08E4-4C9D-B32E-962C9A8B3DD7}" type="parTrans" cxnId="{91A1FADF-B3C7-427C-BD3B-5A7AB486626B}">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pPr algn="r" rtl="1"/>
          <a:r>
            <a:rPr lang="ar-YE"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 sz="20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 عن طريق حساب النسبة المئوية للنفقات الغذائية الشهرية من إجمالي النفقات وتصنيف الأسرة في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a:t>
          </a:r>
          <a:r>
            <a:rPr lang="ar-YE"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E2061F83-BAA8-46A6-A5F2-2F25AA8154A5}" type="parTrans" cxnId="{2C3A3DFA-AA35-40A1-9865-7929665B7621}">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pPr rtl="1"/>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val="rev"/>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custLinFactNeighborY="1251">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.1احسب النفقات الشهرية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على</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الغذاء</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غير المتعلقة بالغذاء.</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pPr algn="r" rtl="1"/>
          <a:r>
            <a:rPr lang="ar-YE"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a:t>
          </a:r>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حساب إجمالي النفقات الشهرية.</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pPr algn="r" rtl="1"/>
          <a:r>
            <a:rPr lang="ar-YE"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a:t>
          </a:r>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 sz="20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US" sz="20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FES</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عن طريق حساب النسبة المئوية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للنفقات</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الغذائية</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الشهرية من إجمالي النفقات وتصنيف الأسرة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في</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val="rev"/>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.1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على</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ال</a:t>
          </a: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غذاء</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احسب النفقات الشهرية غير المتعلقة بالغذاء.</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.3 حساب إجمالي النفقات الشهرية.</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pPr algn="r" rtl="1"/>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 .4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ar" sz="20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عن</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طريق حساب النسبة المئوية للنفقات الغذائية الشهرية من إجمالي النفقات وتصنيف الأسرة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في</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FES</a:t>
          </a:r>
          <a:r>
            <a:rPr lang="ar-YE"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val="rev"/>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على الطعام.</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احسب النفقات الشهرية غير المتعلقة بالغذاء.</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إجمالي النفقات الشهرية.</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algn="r" rtl="1"/>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 sz="2000" kern="12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FES</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عن</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طريق حساب النسبة المئوية للنفقات الغذائية الشهرية من إجمالي النفقات وتصنيف الأسرة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في</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val="rev"/>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a:xfrm>
          <a:off x="1830003" y="3411117"/>
          <a:ext cx="8805421" cy="962110"/>
        </a:xfrm>
        <a:prstGeom prst="roundRect">
          <a:avLst>
            <a:gd name="adj" fmla="val 10000"/>
          </a:avLst>
        </a:prstGeom>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63A9-45FD-436B-B584-592F2348A239}">
      <dsp:nvSpPr>
        <dsp:cNvPr id="0" name=""/>
        <dsp:cNvSpPr/>
      </dsp:nvSpPr>
      <dsp:spPr>
        <a:xfrm>
          <a:off x="51" y="22602"/>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err="1">
              <a:latin typeface="Open Sans" panose="020B0606030504020204" pitchFamily="34" charset="0"/>
              <a:ea typeface="Open Sans" panose="020B0606030504020204" pitchFamily="34" charset="0"/>
              <a:cs typeface="Open Sans" panose="020B0606030504020204" pitchFamily="34" charset="0"/>
            </a:rPr>
            <a:t>تصميم</a:t>
          </a:r>
          <a:r>
            <a:rPr lang="en-GB" sz="2000" b="1" kern="1200" dirty="0">
              <a:latin typeface="Open Sans" panose="020B0606030504020204" pitchFamily="34" charset="0"/>
              <a:ea typeface="Open Sans" panose="020B0606030504020204" pitchFamily="34" charset="0"/>
              <a:cs typeface="Open Sans" panose="020B0606030504020204" pitchFamily="34" charset="0"/>
            </a:rPr>
            <a:t> </a:t>
          </a:r>
          <a:r>
            <a:rPr lang="en-GB" sz="2000" b="1" kern="1200" dirty="0" err="1">
              <a:latin typeface="Open Sans" panose="020B0606030504020204" pitchFamily="34" charset="0"/>
              <a:ea typeface="Open Sans" panose="020B0606030504020204" pitchFamily="34" charset="0"/>
              <a:cs typeface="Open Sans" panose="020B0606030504020204" pitchFamily="34" charset="0"/>
            </a:rPr>
            <a:t>البرامج</a:t>
          </a:r>
          <a:r>
            <a:rPr lang="en-GB" sz="2000" b="1" kern="1200" dirty="0">
              <a:latin typeface="Open Sans" panose="020B0606030504020204" pitchFamily="34" charset="0"/>
              <a:ea typeface="Open Sans" panose="020B0606030504020204" pitchFamily="34" charset="0"/>
              <a:cs typeface="Open Sans" panose="020B0606030504020204" pitchFamily="34" charset="0"/>
            </a:rPr>
            <a:t> </a:t>
          </a:r>
          <a:r>
            <a:rPr lang="en-GB" sz="2000" b="1" kern="1200" dirty="0" err="1">
              <a:latin typeface="Open Sans" panose="020B0606030504020204" pitchFamily="34" charset="0"/>
              <a:ea typeface="Open Sans" panose="020B0606030504020204" pitchFamily="34" charset="0"/>
              <a:cs typeface="Open Sans" panose="020B0606030504020204" pitchFamily="34" charset="0"/>
            </a:rPr>
            <a:t>وإعداد</a:t>
          </a:r>
          <a:r>
            <a:rPr lang="en-GB" sz="2000" b="1" kern="1200" dirty="0">
              <a:latin typeface="Open Sans" panose="020B0606030504020204" pitchFamily="34" charset="0"/>
              <a:ea typeface="Open Sans" panose="020B0606030504020204" pitchFamily="34" charset="0"/>
              <a:cs typeface="Open Sans" panose="020B0606030504020204" pitchFamily="34" charset="0"/>
            </a:rPr>
            <a:t> </a:t>
          </a:r>
          <a:r>
            <a:rPr lang="en-GB" sz="2000" b="1" kern="1200" dirty="0" err="1">
              <a:latin typeface="Open Sans" panose="020B0606030504020204" pitchFamily="34" charset="0"/>
              <a:ea typeface="Open Sans" panose="020B0606030504020204" pitchFamily="34" charset="0"/>
              <a:cs typeface="Open Sans" panose="020B0606030504020204" pitchFamily="34" charset="0"/>
            </a:rPr>
            <a:t>التقارير</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1" y="22602"/>
        <a:ext cx="4926394" cy="1468800"/>
      </dsp:txXfrm>
    </dsp:sp>
    <dsp:sp modelId="{0B2649A6-2F20-4E8F-990F-380A3E70C7B2}">
      <dsp:nvSpPr>
        <dsp:cNvPr id="0" name=""/>
        <dsp:cNvSpPr/>
      </dsp:nvSpPr>
      <dsp:spPr>
        <a:xfrm>
          <a:off x="51" y="1491402"/>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endParaRPr lang="en-GB" sz="2000" kern="1200" dirty="0">
            <a:latin typeface="Open Sans"/>
            <a:ea typeface="Open Sans"/>
            <a:cs typeface="Open Sans"/>
          </a:endParaRPr>
        </a:p>
        <a:p>
          <a:pPr marL="228600" lvl="1" indent="-228600" algn="r" defTabSz="889000" rtl="1">
            <a:lnSpc>
              <a:spcPct val="90000"/>
            </a:lnSpc>
            <a:spcBef>
              <a:spcPct val="0"/>
            </a:spcBef>
            <a:spcAft>
              <a:spcPct val="15000"/>
            </a:spcAft>
            <a:buChar char="•"/>
          </a:pPr>
          <a:r>
            <a:rPr lang="en-US" sz="2000" kern="1200" dirty="0" err="1">
              <a:latin typeface="Open Sans"/>
              <a:ea typeface="Open Sans"/>
              <a:cs typeface="Open Sans"/>
            </a:rPr>
            <a:t>توفير</a:t>
          </a:r>
          <a:r>
            <a:rPr lang="en-US" sz="2000" kern="1200" dirty="0">
              <a:latin typeface="Open Sans"/>
              <a:ea typeface="Open Sans"/>
              <a:cs typeface="Open Sans"/>
            </a:rPr>
            <a:t> </a:t>
          </a:r>
          <a:r>
            <a:rPr lang="en-US" sz="2000" kern="1200" dirty="0" err="1">
              <a:latin typeface="Open Sans"/>
              <a:ea typeface="Open Sans"/>
              <a:cs typeface="Open Sans"/>
            </a:rPr>
            <a:t>المعلومات</a:t>
          </a:r>
          <a:r>
            <a:rPr lang="en-US" sz="2000" kern="1200" dirty="0">
              <a:latin typeface="Open Sans"/>
              <a:ea typeface="Open Sans"/>
              <a:cs typeface="Open Sans"/>
            </a:rPr>
            <a:t> </a:t>
          </a:r>
          <a:r>
            <a:rPr lang="en-US" sz="2000" kern="1200" dirty="0" err="1">
              <a:latin typeface="Open Sans"/>
              <a:ea typeface="Open Sans"/>
              <a:cs typeface="Open Sans"/>
            </a:rPr>
            <a:t>اللازمة</a:t>
          </a:r>
          <a:r>
            <a:rPr lang="en-US" sz="2000" kern="1200" dirty="0">
              <a:latin typeface="Open Sans"/>
              <a:ea typeface="Open Sans"/>
              <a:cs typeface="Open Sans"/>
            </a:rPr>
            <a:t> </a:t>
          </a:r>
          <a:r>
            <a:rPr lang="en-US" sz="2000" kern="1200" dirty="0" err="1">
              <a:latin typeface="Open Sans"/>
              <a:ea typeface="Open Sans"/>
              <a:cs typeface="Open Sans"/>
            </a:rPr>
            <a:t>لتدخلات</a:t>
          </a:r>
          <a:r>
            <a:rPr lang="en-US" sz="2000" kern="1200" dirty="0">
              <a:latin typeface="Open Sans"/>
              <a:ea typeface="Open Sans"/>
              <a:cs typeface="Open Sans"/>
            </a:rPr>
            <a:t> </a:t>
          </a:r>
          <a:r>
            <a:rPr lang="en-US" sz="2000" kern="1200" dirty="0" err="1">
              <a:latin typeface="Open Sans"/>
              <a:ea typeface="Open Sans"/>
              <a:cs typeface="Open Sans"/>
            </a:rPr>
            <a:t>الأمن</a:t>
          </a:r>
          <a:r>
            <a:rPr lang="en-US" sz="2000" kern="1200" dirty="0">
              <a:latin typeface="Open Sans"/>
              <a:ea typeface="Open Sans"/>
              <a:cs typeface="Open Sans"/>
            </a:rPr>
            <a:t> </a:t>
          </a:r>
          <a:r>
            <a:rPr lang="en-US" sz="2000" kern="1200" dirty="0" err="1">
              <a:latin typeface="Open Sans"/>
              <a:ea typeface="Open Sans"/>
              <a:cs typeface="Open Sans"/>
            </a:rPr>
            <a:t>الغذائي</a:t>
          </a:r>
          <a:r>
            <a:rPr lang="en-US" sz="2000" kern="1200" dirty="0">
              <a:latin typeface="Open Sans"/>
              <a:ea typeface="Open Sans"/>
              <a:cs typeface="Open Sans"/>
            </a:rPr>
            <a:t> </a:t>
          </a:r>
          <a:r>
            <a:rPr lang="en-US" sz="2000" kern="1200" dirty="0" err="1">
              <a:latin typeface="Open Sans"/>
              <a:ea typeface="Open Sans"/>
              <a:cs typeface="Open Sans"/>
            </a:rPr>
            <a:t>وتوجيه</a:t>
          </a:r>
          <a:r>
            <a:rPr lang="en-US" sz="2000" kern="1200" dirty="0">
              <a:latin typeface="Open Sans"/>
              <a:ea typeface="Open Sans"/>
              <a:cs typeface="Open Sans"/>
            </a:rPr>
            <a:t> </a:t>
          </a:r>
          <a:r>
            <a:rPr lang="en-US" sz="2000" kern="1200" dirty="0" err="1">
              <a:latin typeface="Open Sans"/>
              <a:ea typeface="Open Sans"/>
              <a:cs typeface="Open Sans"/>
            </a:rPr>
            <a:t>تصميم</a:t>
          </a:r>
          <a:r>
            <a:rPr lang="en-US" sz="2000" kern="1200" dirty="0">
              <a:latin typeface="Open Sans"/>
              <a:ea typeface="Open Sans"/>
              <a:cs typeface="Open Sans"/>
            </a:rPr>
            <a:t> </a:t>
          </a:r>
          <a:r>
            <a:rPr lang="en-US" sz="2000" kern="1200" dirty="0" err="1">
              <a:latin typeface="Open Sans"/>
              <a:ea typeface="Open Sans"/>
              <a:cs typeface="Open Sans"/>
            </a:rPr>
            <a:t>البرامج</a:t>
          </a:r>
          <a:r>
            <a:rPr lang="en-US" sz="2000" kern="1200" dirty="0">
              <a:latin typeface="Open Sans"/>
              <a:ea typeface="Open Sans"/>
              <a:cs typeface="Open Sans"/>
            </a:rPr>
            <a:t> </a:t>
          </a:r>
          <a:r>
            <a:rPr lang="en-US" sz="2000" kern="1200" dirty="0" err="1">
              <a:latin typeface="Open Sans"/>
              <a:ea typeface="Open Sans"/>
              <a:cs typeface="Open Sans"/>
            </a:rPr>
            <a:t>وتحديد</a:t>
          </a:r>
          <a:r>
            <a:rPr lang="en-US" sz="2000" kern="1200" dirty="0">
              <a:latin typeface="Open Sans"/>
              <a:ea typeface="Open Sans"/>
              <a:cs typeface="Open Sans"/>
            </a:rPr>
            <a:t> </a:t>
          </a:r>
          <a:r>
            <a:rPr lang="en-US" sz="2000" kern="1200" dirty="0" err="1">
              <a:latin typeface="Open Sans"/>
              <a:ea typeface="Open Sans"/>
              <a:cs typeface="Open Sans"/>
            </a:rPr>
            <a:t>أهدافها</a:t>
          </a:r>
          <a:r>
            <a:rPr lang="en-US" sz="2000" kern="1200" dirty="0">
              <a:latin typeface="Open Sans"/>
              <a:ea typeface="Open Sans"/>
              <a:cs typeface="Open Sans"/>
            </a:rPr>
            <a:t>.</a:t>
          </a:r>
          <a:endParaRPr lang="en-GB" sz="2000" kern="1200" dirty="0">
            <a:latin typeface="Open Sans"/>
            <a:ea typeface="Open Sans"/>
            <a:cs typeface="Open Sans"/>
          </a:endParaRPr>
        </a:p>
        <a:p>
          <a:pPr marL="228600" lvl="1" indent="-228600" algn="r" defTabSz="889000" rtl="1">
            <a:lnSpc>
              <a:spcPct val="90000"/>
            </a:lnSpc>
            <a:spcBef>
              <a:spcPct val="0"/>
            </a:spcBef>
            <a:spcAft>
              <a:spcPct val="15000"/>
            </a:spcAft>
            <a:buChar char="•"/>
          </a:pPr>
          <a:r>
            <a:rPr lang="en-US" sz="2000" kern="1200" dirty="0" err="1">
              <a:latin typeface="Open Sans"/>
              <a:ea typeface="Open Sans"/>
              <a:cs typeface="Open Sans"/>
            </a:rPr>
            <a:t>تقديم</a:t>
          </a:r>
          <a:r>
            <a:rPr lang="en-US" sz="2000" kern="1200" dirty="0">
              <a:latin typeface="Open Sans"/>
              <a:ea typeface="Open Sans"/>
              <a:cs typeface="Open Sans"/>
            </a:rPr>
            <a:t> </a:t>
          </a:r>
          <a:r>
            <a:rPr lang="en-US" sz="2000" kern="1200" dirty="0" err="1">
              <a:latin typeface="Open Sans"/>
              <a:ea typeface="Open Sans"/>
              <a:cs typeface="Open Sans"/>
            </a:rPr>
            <a:t>التقارير</a:t>
          </a:r>
          <a:r>
            <a:rPr lang="en-US" sz="2000" kern="1200" dirty="0">
              <a:latin typeface="Open Sans"/>
              <a:ea typeface="Open Sans"/>
              <a:cs typeface="Open Sans"/>
            </a:rPr>
            <a:t> </a:t>
          </a:r>
          <a:r>
            <a:rPr lang="en-US" sz="2000" kern="1200" dirty="0" err="1">
              <a:latin typeface="Open Sans"/>
              <a:ea typeface="Open Sans"/>
              <a:cs typeface="Open Sans"/>
            </a:rPr>
            <a:t>إلى</a:t>
          </a:r>
          <a:r>
            <a:rPr lang="en-US" sz="2000" kern="1200" dirty="0">
              <a:latin typeface="Open Sans"/>
              <a:ea typeface="Open Sans"/>
              <a:cs typeface="Open Sans"/>
            </a:rPr>
            <a:t> </a:t>
          </a:r>
          <a:r>
            <a:rPr lang="en-US" sz="2000" kern="1200" dirty="0" err="1">
              <a:latin typeface="Open Sans"/>
              <a:ea typeface="Open Sans"/>
              <a:cs typeface="Open Sans"/>
            </a:rPr>
            <a:t>أصحاب</a:t>
          </a:r>
          <a:r>
            <a:rPr lang="en-US" sz="2000" kern="1200" dirty="0">
              <a:latin typeface="Open Sans"/>
              <a:ea typeface="Open Sans"/>
              <a:cs typeface="Open Sans"/>
            </a:rPr>
            <a:t> </a:t>
          </a:r>
          <a:r>
            <a:rPr lang="en-US" sz="2000" kern="1200" dirty="0" err="1">
              <a:latin typeface="Open Sans"/>
              <a:ea typeface="Open Sans"/>
              <a:cs typeface="Open Sans"/>
            </a:rPr>
            <a:t>المصلحة</a:t>
          </a:r>
          <a:r>
            <a:rPr lang="en-US" sz="2000" kern="1200" dirty="0">
              <a:latin typeface="Open Sans"/>
              <a:ea typeface="Open Sans"/>
              <a:cs typeface="Open Sans"/>
            </a:rPr>
            <a:t> </a:t>
          </a:r>
          <a:r>
            <a:rPr lang="en-US" sz="2000" kern="1200" dirty="0" err="1">
              <a:latin typeface="Open Sans"/>
              <a:ea typeface="Open Sans"/>
              <a:cs typeface="Open Sans"/>
            </a:rPr>
            <a:t>والجهات</a:t>
          </a:r>
          <a:r>
            <a:rPr lang="en-US" sz="2000" kern="1200" dirty="0">
              <a:latin typeface="Open Sans"/>
              <a:ea typeface="Open Sans"/>
              <a:cs typeface="Open Sans"/>
            </a:rPr>
            <a:t> </a:t>
          </a:r>
          <a:r>
            <a:rPr lang="en-US" sz="2000" kern="1200" dirty="0" err="1">
              <a:latin typeface="Open Sans"/>
              <a:ea typeface="Open Sans"/>
              <a:cs typeface="Open Sans"/>
            </a:rPr>
            <a:t>المانحة</a:t>
          </a:r>
          <a:r>
            <a:rPr lang="en-US" sz="2000" kern="1200" dirty="0">
              <a:latin typeface="Open Sans"/>
              <a:ea typeface="Open Sans"/>
              <a:cs typeface="Open Sans"/>
            </a:rPr>
            <a:t>.</a:t>
          </a:r>
          <a:endParaRPr lang="en-GB" sz="2000" kern="1200" dirty="0">
            <a:latin typeface="Open Sans"/>
            <a:ea typeface="Open Sans"/>
            <a:cs typeface="Open Sans"/>
          </a:endParaRPr>
        </a:p>
      </dsp:txBody>
      <dsp:txXfrm>
        <a:off x="51" y="1491402"/>
        <a:ext cx="4926394" cy="2239920"/>
      </dsp:txXfrm>
    </dsp:sp>
    <dsp:sp modelId="{F15E5F37-C82A-42EB-A373-288E241CE9F7}">
      <dsp:nvSpPr>
        <dsp:cNvPr id="0" name=""/>
        <dsp:cNvSpPr/>
      </dsp:nvSpPr>
      <dsp:spPr>
        <a:xfrm>
          <a:off x="5616141" y="22602"/>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ar-YE" sz="2000" b="1" kern="1200" dirty="0">
              <a:latin typeface="Open Sans" panose="020B0606030504020204" pitchFamily="34" charset="0"/>
              <a:ea typeface="Open Sans" panose="020B0606030504020204" pitchFamily="34" charset="0"/>
              <a:cs typeface="Open Sans" panose="020B0606030504020204" pitchFamily="34" charset="0"/>
            </a:rPr>
            <a:t>التقييم</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616141" y="22602"/>
        <a:ext cx="4926394" cy="1468800"/>
      </dsp:txXfrm>
    </dsp:sp>
    <dsp:sp modelId="{9DAF1E06-4C8E-46BF-BED2-2F82D4DA6A14}">
      <dsp:nvSpPr>
        <dsp:cNvPr id="0" name=""/>
        <dsp:cNvSpPr/>
      </dsp:nvSpPr>
      <dsp:spPr>
        <a:xfrm>
          <a:off x="5616141" y="1491402"/>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endParaRPr lang="en-GB" sz="2000" kern="1200" dirty="0">
            <a:latin typeface="Open Sans"/>
            <a:ea typeface="Open Sans"/>
            <a:cs typeface="Open Sans"/>
          </a:endParaRPr>
        </a:p>
        <a:p>
          <a:pPr marL="228600" lvl="1" indent="-228600" algn="r" defTabSz="889000" rtl="1">
            <a:lnSpc>
              <a:spcPct val="90000"/>
            </a:lnSpc>
            <a:spcBef>
              <a:spcPct val="0"/>
            </a:spcBef>
            <a:spcAft>
              <a:spcPct val="15000"/>
            </a:spcAft>
            <a:buChar char="•"/>
          </a:pPr>
          <a:r>
            <a:rPr lang="en-GB" sz="2000" kern="1200" dirty="0" err="1">
              <a:latin typeface="Open Sans" panose="020B0606030504020204" pitchFamily="34" charset="0"/>
              <a:ea typeface="Open Sans" panose="020B0606030504020204" pitchFamily="34" charset="0"/>
              <a:cs typeface="Open Sans" panose="020B0606030504020204" pitchFamily="34" charset="0"/>
            </a:rPr>
            <a:t>أحد</a:t>
          </a:r>
          <a:r>
            <a:rPr lang="en-GB" sz="2000" kern="1200" dirty="0">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latin typeface="Open Sans" panose="020B0606030504020204" pitchFamily="34" charset="0"/>
              <a:ea typeface="Open Sans" panose="020B0606030504020204" pitchFamily="34" charset="0"/>
              <a:cs typeface="Open Sans" panose="020B0606030504020204" pitchFamily="34" charset="0"/>
            </a:rPr>
            <a:t>المؤشرا</a:t>
          </a:r>
          <a:r>
            <a:rPr lang="ar-YE" sz="2000" kern="1200" dirty="0">
              <a:latin typeface="Open Sans" panose="020B0606030504020204" pitchFamily="34" charset="0"/>
              <a:ea typeface="Open Sans" panose="020B0606030504020204" pitchFamily="34" charset="0"/>
              <a:cs typeface="Open Sans" panose="020B0606030504020204" pitchFamily="34" charset="0"/>
            </a:rPr>
            <a:t>ت</a:t>
          </a:r>
          <a:r>
            <a:rPr lang="en-GB" sz="2000" kern="1200" dirty="0">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latin typeface="Open Sans" panose="020B0606030504020204" pitchFamily="34" charset="0"/>
              <a:ea typeface="Open Sans" panose="020B0606030504020204" pitchFamily="34" charset="0"/>
              <a:cs typeface="Open Sans" panose="020B0606030504020204" pitchFamily="34" charset="0"/>
            </a:rPr>
            <a:t>المستخدمة</a:t>
          </a:r>
          <a:r>
            <a:rPr lang="en-GB" sz="2000" kern="1200" dirty="0">
              <a:latin typeface="Open Sans" panose="020B0606030504020204" pitchFamily="34" charset="0"/>
              <a:ea typeface="Open Sans" panose="020B0606030504020204" pitchFamily="34" charset="0"/>
              <a:cs typeface="Open Sans" panose="020B0606030504020204" pitchFamily="34" charset="0"/>
            </a:rPr>
            <a:t> ل</a:t>
          </a:r>
          <a:r>
            <a:rPr lang="ar-YE" sz="2000" kern="1200" dirty="0">
              <a:latin typeface="Open Sans" panose="020B0606030504020204" pitchFamily="34" charset="0"/>
              <a:ea typeface="Open Sans" panose="020B0606030504020204" pitchFamily="34" charset="0"/>
              <a:cs typeface="Open Sans" panose="020B0606030504020204" pitchFamily="34" charset="0"/>
            </a:rPr>
            <a:t>حساب </a:t>
          </a:r>
          <a:r>
            <a:rPr lang="en-GB" sz="2000" kern="1200" dirty="0" err="1">
              <a:latin typeface="Open Sans" panose="020B0606030504020204" pitchFamily="34" charset="0"/>
              <a:ea typeface="Open Sans" panose="020B0606030504020204" pitchFamily="34" charset="0"/>
              <a:cs typeface="Open Sans" panose="020B0606030504020204" pitchFamily="34" charset="0"/>
            </a:rPr>
            <a:t>مؤشر</a:t>
          </a:r>
          <a:r>
            <a:rPr lang="ar-YE" sz="2000" kern="1200" dirty="0">
              <a:latin typeface="Open Sans" panose="020B0606030504020204" pitchFamily="34" charset="0"/>
              <a:ea typeface="Open Sans" panose="020B0606030504020204" pitchFamily="34" charset="0"/>
              <a:cs typeface="Open Sans" panose="020B0606030504020204" pitchFamily="34" charset="0"/>
            </a:rPr>
            <a:t> </a:t>
          </a:r>
          <a:r>
            <a:rPr lang="ar-SA" sz="2000" kern="1200" dirty="0">
              <a:latin typeface="Open Sans" panose="020B0606030504020204" pitchFamily="34" charset="0"/>
              <a:ea typeface="Open Sans" panose="020B0606030504020204" pitchFamily="34" charset="0"/>
            </a:rPr>
            <a:t>النهج الموحد للإبلاغ عن مؤشرات الأمن الغذائي</a:t>
          </a:r>
          <a:r>
            <a:rPr lang="en-US" sz="2000" kern="1200" dirty="0">
              <a:latin typeface="Open Sans" panose="020B0606030504020204" pitchFamily="34" charset="0"/>
              <a:ea typeface="Open Sans" panose="020B0606030504020204" pitchFamily="34" charset="0"/>
            </a:rPr>
            <a:t> (</a:t>
          </a:r>
          <a:r>
            <a:rPr lang="en-GB" sz="2000" b="1" kern="1200" dirty="0">
              <a:latin typeface="Open Sans" panose="020B0606030504020204" pitchFamily="34" charset="0"/>
              <a:ea typeface="Open Sans" panose="020B0606030504020204" pitchFamily="34" charset="0"/>
              <a:cs typeface="Open Sans" panose="020B0606030504020204" pitchFamily="34" charset="0"/>
            </a:rPr>
            <a:t>CARI</a:t>
          </a:r>
          <a:r>
            <a:rPr lang="en-US" sz="2000" b="1" kern="1200" dirty="0">
              <a:latin typeface="Open Sans" panose="020B0606030504020204" pitchFamily="34" charset="0"/>
              <a:ea typeface="Open Sans" panose="020B0606030504020204" pitchFamily="34" charset="0"/>
              <a:cs typeface="Open Sans" panose="020B0606030504020204" pitchFamily="34" charset="0"/>
            </a:rPr>
            <a:t>)</a:t>
          </a:r>
          <a:r>
            <a:rPr lang="en-GB" sz="2000" b="1" kern="1200" dirty="0">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latin typeface="Open Sans" panose="020B0606030504020204" pitchFamily="34" charset="0"/>
              <a:ea typeface="Open Sans" panose="020B0606030504020204" pitchFamily="34" charset="0"/>
              <a:cs typeface="Open Sans" panose="020B0606030504020204" pitchFamily="34" charset="0"/>
            </a:rPr>
            <a:t>في</a:t>
          </a:r>
          <a:r>
            <a:rPr lang="en-GB" sz="2000" kern="1200" dirty="0">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latin typeface="Open Sans" panose="020B0606030504020204" pitchFamily="34" charset="0"/>
              <a:ea typeface="Open Sans" panose="020B0606030504020204" pitchFamily="34" charset="0"/>
              <a:cs typeface="Open Sans" panose="020B0606030504020204" pitchFamily="34" charset="0"/>
            </a:rPr>
            <a:t>تقييمات</a:t>
          </a:r>
          <a:r>
            <a:rPr lang="en-GB" sz="2000" kern="1200" dirty="0">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latin typeface="Open Sans" panose="020B0606030504020204" pitchFamily="34" charset="0"/>
              <a:ea typeface="Open Sans" panose="020B0606030504020204" pitchFamily="34" charset="0"/>
              <a:cs typeface="Open Sans" panose="020B0606030504020204" pitchFamily="34" charset="0"/>
            </a:rPr>
            <a:t>الأمن</a:t>
          </a:r>
          <a:r>
            <a:rPr lang="en-GB" sz="2000" kern="1200" dirty="0">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latin typeface="Open Sans" panose="020B0606030504020204" pitchFamily="34" charset="0"/>
              <a:ea typeface="Open Sans" panose="020B0606030504020204" pitchFamily="34" charset="0"/>
              <a:cs typeface="Open Sans" panose="020B0606030504020204" pitchFamily="34" charset="0"/>
            </a:rPr>
            <a:t>الغذائي</a:t>
          </a:r>
          <a:r>
            <a:rPr lang="en-GB" sz="2000" kern="1200" dirty="0">
              <a:latin typeface="Open Sans" panose="020B0606030504020204" pitchFamily="34" charset="0"/>
              <a:ea typeface="Open Sans" panose="020B0606030504020204" pitchFamily="34" charset="0"/>
              <a:cs typeface="Open Sans" panose="020B0606030504020204" pitchFamily="34" charset="0"/>
            </a:rPr>
            <a:t>.</a:t>
          </a:r>
          <a:endParaRPr lang="en-GB" sz="3600" kern="1200" dirty="0">
            <a:latin typeface="Open Sans"/>
            <a:ea typeface="Open Sans"/>
            <a:cs typeface="Open Sans"/>
          </a:endParaRPr>
        </a:p>
      </dsp:txBody>
      <dsp:txXfrm>
        <a:off x="5616141" y="1491402"/>
        <a:ext cx="4926394" cy="223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550E-AE03-4CB4-9CE2-9127650CD5A3}">
      <dsp:nvSpPr>
        <dsp:cNvPr id="0" name=""/>
        <dsp:cNvSpPr/>
      </dsp:nvSpPr>
      <dsp:spPr>
        <a:xfrm>
          <a:off x="0" y="7853"/>
          <a:ext cx="10542587"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Open Sans" panose="020B0606030504020204" pitchFamily="34" charset="0"/>
              <a:ea typeface="Open Sans" panose="020B0606030504020204" pitchFamily="34" charset="0"/>
              <a:cs typeface="Open Sans" panose="020B0606030504020204" pitchFamily="34" charset="0"/>
            </a:rPr>
            <a:t>وحدة الإنفاق</a:t>
          </a:r>
        </a:p>
      </dsp:txBody>
      <dsp:txXfrm>
        <a:off x="0" y="7853"/>
        <a:ext cx="10542587" cy="1468800"/>
      </dsp:txXfrm>
    </dsp:sp>
    <dsp:sp modelId="{939F9B30-F31B-4AEA-824A-5442210FEF06}">
      <dsp:nvSpPr>
        <dsp:cNvPr id="0" name=""/>
        <dsp:cNvSpPr/>
      </dsp:nvSpPr>
      <dsp:spPr>
        <a:xfrm>
          <a:off x="0" y="1476654"/>
          <a:ext cx="10542587"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rtl="1">
            <a:lnSpc>
              <a:spcPct val="90000"/>
            </a:lnSpc>
            <a:spcBef>
              <a:spcPct val="0"/>
            </a:spcBef>
            <a:spcAft>
              <a:spcPct val="15000"/>
            </a:spcAft>
            <a:buChar char="•"/>
          </a:pPr>
          <a:r>
            <a:rPr lang="en-GB" sz="3000" kern="1200" dirty="0">
              <a:latin typeface="Open Sans" panose="020B0606030504020204" pitchFamily="34" charset="0"/>
              <a:ea typeface="Open Sans" panose="020B0606030504020204" pitchFamily="34" charset="0"/>
              <a:cs typeface="Open Sans" panose="020B0606030504020204" pitchFamily="34" charset="0"/>
            </a:rPr>
            <a:t>نفقات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الغذاء</a:t>
          </a:r>
          <a:r>
            <a:rPr lang="en-GB" sz="3000" b="1" kern="1200" dirty="0">
              <a:latin typeface="Open Sans" panose="020B0606030504020204" pitchFamily="34" charset="0"/>
              <a:ea typeface="Open Sans" panose="020B0606030504020204" pitchFamily="34" charset="0"/>
              <a:cs typeface="Open Sans" panose="020B0606030504020204" pitchFamily="34" charset="0"/>
            </a:rPr>
            <a:t> </a:t>
          </a:r>
          <a:r>
            <a:rPr lang="en-GB" sz="3000" kern="1200" dirty="0" err="1">
              <a:latin typeface="Open Sans" panose="020B0606030504020204" pitchFamily="34" charset="0"/>
              <a:ea typeface="Open Sans" panose="020B0606030504020204" pitchFamily="34" charset="0"/>
              <a:cs typeface="Open Sans" panose="020B0606030504020204" pitchFamily="34" charset="0"/>
            </a:rPr>
            <a:t>في</a:t>
          </a:r>
          <a:r>
            <a:rPr lang="en-GB" sz="3000" kern="1200" dirty="0">
              <a:latin typeface="Open Sans" panose="020B0606030504020204" pitchFamily="34" charset="0"/>
              <a:ea typeface="Open Sans" panose="020B0606030504020204" pitchFamily="34" charset="0"/>
              <a:cs typeface="Open Sans" panose="020B0606030504020204" pitchFamily="34" charset="0"/>
            </a:rPr>
            <a:t>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الأيام</a:t>
          </a:r>
          <a:r>
            <a:rPr lang="en-GB" sz="3000" b="1" kern="1200" dirty="0">
              <a:latin typeface="Open Sans" panose="020B0606030504020204" pitchFamily="34" charset="0"/>
              <a:ea typeface="Open Sans" panose="020B0606030504020204" pitchFamily="34" charset="0"/>
              <a:cs typeface="Open Sans" panose="020B0606030504020204" pitchFamily="34" charset="0"/>
            </a:rPr>
            <a:t>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السبعة</a:t>
          </a:r>
          <a:r>
            <a:rPr lang="en-GB" sz="3000" kern="1200" dirty="0">
              <a:latin typeface="Open Sans" panose="020B0606030504020204" pitchFamily="34" charset="0"/>
              <a:ea typeface="Open Sans" panose="020B0606030504020204" pitchFamily="34" charset="0"/>
              <a:cs typeface="Open Sans" panose="020B0606030504020204" pitchFamily="34" charset="0"/>
            </a:rPr>
            <a:t> </a:t>
          </a:r>
          <a:r>
            <a:rPr lang="en-GB" sz="3000" kern="1200" dirty="0" err="1">
              <a:latin typeface="Open Sans" panose="020B0606030504020204" pitchFamily="34" charset="0"/>
              <a:ea typeface="Open Sans" panose="020B0606030504020204" pitchFamily="34" charset="0"/>
              <a:cs typeface="Open Sans" panose="020B0606030504020204" pitchFamily="34" charset="0"/>
            </a:rPr>
            <a:t>السابقة</a:t>
          </a:r>
          <a:endParaRPr lang="en-GB" sz="3000" kern="1200" dirty="0">
            <a:latin typeface="Open Sans" panose="020B0606030504020204" pitchFamily="34" charset="0"/>
            <a:ea typeface="Open Sans" panose="020B0606030504020204" pitchFamily="34" charset="0"/>
            <a:cs typeface="Open Sans" panose="020B0606030504020204" pitchFamily="34" charset="0"/>
          </a:endParaRPr>
        </a:p>
        <a:p>
          <a:pPr marL="285750" lvl="1" indent="-285750" algn="ctr" defTabSz="1333500" rtl="1">
            <a:lnSpc>
              <a:spcPct val="90000"/>
            </a:lnSpc>
            <a:spcBef>
              <a:spcPct val="0"/>
            </a:spcBef>
            <a:spcAft>
              <a:spcPct val="15000"/>
            </a:spcAft>
            <a:buChar char="•"/>
          </a:pPr>
          <a:r>
            <a:rPr lang="en-GB" sz="3000" kern="1200" dirty="0">
              <a:latin typeface="Open Sans" panose="020B0606030504020204" pitchFamily="34" charset="0"/>
              <a:ea typeface="Open Sans" panose="020B0606030504020204" pitchFamily="34" charset="0"/>
              <a:cs typeface="Open Sans" panose="020B0606030504020204" pitchFamily="34" charset="0"/>
            </a:rPr>
            <a:t>النفقات </a:t>
          </a:r>
          <a:r>
            <a:rPr lang="en-GB" sz="3000" b="1" kern="1200" dirty="0">
              <a:latin typeface="Open Sans" panose="020B0606030504020204" pitchFamily="34" charset="0"/>
              <a:ea typeface="Open Sans" panose="020B0606030504020204" pitchFamily="34" charset="0"/>
              <a:cs typeface="Open Sans" panose="020B0606030504020204" pitchFamily="34" charset="0"/>
            </a:rPr>
            <a:t>غير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الغذائية</a:t>
          </a:r>
          <a:r>
            <a:rPr lang="en-GB" sz="3000" b="1" kern="1200" dirty="0">
              <a:latin typeface="Open Sans" panose="020B0606030504020204" pitchFamily="34" charset="0"/>
              <a:ea typeface="Open Sans" panose="020B0606030504020204" pitchFamily="34" charset="0"/>
              <a:cs typeface="Open Sans" panose="020B0606030504020204" pitchFamily="34" charset="0"/>
            </a:rPr>
            <a:t> </a:t>
          </a:r>
          <a:r>
            <a:rPr lang="en-GB" sz="3000" kern="1200" dirty="0" err="1">
              <a:latin typeface="Open Sans" panose="020B0606030504020204" pitchFamily="34" charset="0"/>
              <a:ea typeface="Open Sans" panose="020B0606030504020204" pitchFamily="34" charset="0"/>
              <a:cs typeface="Open Sans" panose="020B0606030504020204" pitchFamily="34" charset="0"/>
            </a:rPr>
            <a:t>في</a:t>
          </a:r>
          <a:r>
            <a:rPr lang="en-GB" sz="3000" kern="1200" dirty="0">
              <a:latin typeface="Open Sans" panose="020B0606030504020204" pitchFamily="34" charset="0"/>
              <a:ea typeface="Open Sans" panose="020B0606030504020204" pitchFamily="34" charset="0"/>
              <a:cs typeface="Open Sans" panose="020B0606030504020204" pitchFamily="34" charset="0"/>
            </a:rPr>
            <a:t> </a:t>
          </a:r>
          <a:r>
            <a:rPr lang="en-GB" sz="3000" b="1" kern="1200" dirty="0">
              <a:latin typeface="Open Sans" panose="020B0606030504020204" pitchFamily="34" charset="0"/>
              <a:ea typeface="Open Sans" panose="020B0606030504020204" pitchFamily="34" charset="0"/>
              <a:cs typeface="Open Sans" panose="020B0606030504020204" pitchFamily="34" charset="0"/>
            </a:rPr>
            <a:t>الأيام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الثلاثين</a:t>
          </a:r>
          <a:r>
            <a:rPr lang="en-GB" sz="3000" kern="1200" dirty="0">
              <a:latin typeface="Open Sans" panose="020B0606030504020204" pitchFamily="34" charset="0"/>
              <a:ea typeface="Open Sans" panose="020B0606030504020204" pitchFamily="34" charset="0"/>
              <a:cs typeface="Open Sans" panose="020B0606030504020204" pitchFamily="34" charset="0"/>
            </a:rPr>
            <a:t> </a:t>
          </a:r>
          <a:r>
            <a:rPr lang="en-GB" sz="3000" kern="1200" dirty="0" err="1">
              <a:latin typeface="Open Sans" panose="020B0606030504020204" pitchFamily="34" charset="0"/>
              <a:ea typeface="Open Sans" panose="020B0606030504020204" pitchFamily="34" charset="0"/>
              <a:cs typeface="Open Sans" panose="020B0606030504020204" pitchFamily="34" charset="0"/>
            </a:rPr>
            <a:t>السابقة</a:t>
          </a:r>
          <a:endParaRPr lang="en-GB" sz="3000" kern="1200" dirty="0">
            <a:latin typeface="Open Sans" panose="020B0606030504020204" pitchFamily="34" charset="0"/>
            <a:ea typeface="Open Sans" panose="020B0606030504020204" pitchFamily="34" charset="0"/>
            <a:cs typeface="Open Sans" panose="020B0606030504020204" pitchFamily="34" charset="0"/>
          </a:endParaRPr>
        </a:p>
        <a:p>
          <a:pPr marL="285750" lvl="1" indent="-285750" algn="ctr" defTabSz="1333500" rtl="1">
            <a:lnSpc>
              <a:spcPct val="90000"/>
            </a:lnSpc>
            <a:spcBef>
              <a:spcPct val="0"/>
            </a:spcBef>
            <a:spcAft>
              <a:spcPct val="15000"/>
            </a:spcAft>
            <a:buChar char="•"/>
          </a:pPr>
          <a:r>
            <a:rPr lang="en-GB" sz="3000" kern="1200" dirty="0" err="1">
              <a:latin typeface="Open Sans" panose="020B0606030504020204" pitchFamily="34" charset="0"/>
              <a:ea typeface="Open Sans" panose="020B0606030504020204" pitchFamily="34" charset="0"/>
              <a:cs typeface="Open Sans" panose="020B0606030504020204" pitchFamily="34" charset="0"/>
            </a:rPr>
            <a:t>النفقات</a:t>
          </a:r>
          <a:r>
            <a:rPr lang="en-GB" sz="3000" kern="1200" dirty="0">
              <a:latin typeface="Open Sans" panose="020B0606030504020204" pitchFamily="34" charset="0"/>
              <a:ea typeface="Open Sans" panose="020B0606030504020204" pitchFamily="34" charset="0"/>
              <a:cs typeface="Open Sans" panose="020B0606030504020204" pitchFamily="34" charset="0"/>
            </a:rPr>
            <a:t>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غير</a:t>
          </a:r>
          <a:r>
            <a:rPr lang="en-GB" sz="3000" b="1" kern="1200" dirty="0">
              <a:latin typeface="Open Sans" panose="020B0606030504020204" pitchFamily="34" charset="0"/>
              <a:ea typeface="Open Sans" panose="020B0606030504020204" pitchFamily="34" charset="0"/>
              <a:cs typeface="Open Sans" panose="020B0606030504020204" pitchFamily="34" charset="0"/>
            </a:rPr>
            <a:t>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الغذائية</a:t>
          </a:r>
          <a:r>
            <a:rPr lang="en-GB" sz="3000" b="1" kern="1200" dirty="0">
              <a:latin typeface="Open Sans" panose="020B0606030504020204" pitchFamily="34" charset="0"/>
              <a:ea typeface="Open Sans" panose="020B0606030504020204" pitchFamily="34" charset="0"/>
              <a:cs typeface="Open Sans" panose="020B0606030504020204" pitchFamily="34" charset="0"/>
            </a:rPr>
            <a:t> </a:t>
          </a:r>
          <a:r>
            <a:rPr lang="en-GB" sz="3000" kern="1200" dirty="0" err="1">
              <a:latin typeface="Open Sans" panose="020B0606030504020204" pitchFamily="34" charset="0"/>
              <a:ea typeface="Open Sans" panose="020B0606030504020204" pitchFamily="34" charset="0"/>
              <a:cs typeface="Open Sans" panose="020B0606030504020204" pitchFamily="34" charset="0"/>
            </a:rPr>
            <a:t>في</a:t>
          </a:r>
          <a:r>
            <a:rPr lang="en-GB" sz="3000" kern="1200" dirty="0">
              <a:latin typeface="Open Sans" panose="020B0606030504020204" pitchFamily="34" charset="0"/>
              <a:ea typeface="Open Sans" panose="020B0606030504020204" pitchFamily="34" charset="0"/>
              <a:cs typeface="Open Sans" panose="020B0606030504020204" pitchFamily="34" charset="0"/>
            </a:rPr>
            <a:t>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الأشهر</a:t>
          </a:r>
          <a:r>
            <a:rPr lang="en-GB" sz="3000" b="1" kern="1200" dirty="0">
              <a:latin typeface="Open Sans" panose="020B0606030504020204" pitchFamily="34" charset="0"/>
              <a:ea typeface="Open Sans" panose="020B0606030504020204" pitchFamily="34" charset="0"/>
              <a:cs typeface="Open Sans" panose="020B0606030504020204" pitchFamily="34" charset="0"/>
            </a:rPr>
            <a:t> </a:t>
          </a:r>
          <a:r>
            <a:rPr lang="en-GB" sz="3000" b="1" kern="1200" dirty="0" err="1">
              <a:latin typeface="Open Sans" panose="020B0606030504020204" pitchFamily="34" charset="0"/>
              <a:ea typeface="Open Sans" panose="020B0606030504020204" pitchFamily="34" charset="0"/>
              <a:cs typeface="Open Sans" panose="020B0606030504020204" pitchFamily="34" charset="0"/>
            </a:rPr>
            <a:t>الستة</a:t>
          </a:r>
          <a:r>
            <a:rPr lang="en-GB" sz="3000" kern="1200" dirty="0">
              <a:latin typeface="Open Sans" panose="020B0606030504020204" pitchFamily="34" charset="0"/>
              <a:ea typeface="Open Sans" panose="020B0606030504020204" pitchFamily="34" charset="0"/>
              <a:cs typeface="Open Sans" panose="020B0606030504020204" pitchFamily="34" charset="0"/>
            </a:rPr>
            <a:t> </a:t>
          </a:r>
          <a:r>
            <a:rPr lang="en-GB" sz="3000" kern="1200" dirty="0" err="1">
              <a:latin typeface="Open Sans" panose="020B0606030504020204" pitchFamily="34" charset="0"/>
              <a:ea typeface="Open Sans" panose="020B0606030504020204" pitchFamily="34" charset="0"/>
              <a:cs typeface="Open Sans" panose="020B0606030504020204" pitchFamily="34" charset="0"/>
            </a:rPr>
            <a:t>السابقة</a:t>
          </a:r>
          <a:endParaRPr lang="en-GB" sz="3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476654"/>
        <a:ext cx="10542587" cy="223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2201355" y="0"/>
          <a:ext cx="8434069" cy="96211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en-US"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a:t>
          </a:r>
          <a:r>
            <a:rPr lang="en-US"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على</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الغذاء</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3286412" y="28179"/>
        <a:ext cx="7320833" cy="905752"/>
      </dsp:txXfrm>
    </dsp:sp>
    <dsp:sp modelId="{DB19A3C3-98AB-4402-A07C-31EB68576A33}">
      <dsp:nvSpPr>
        <dsp:cNvPr id="0" name=""/>
        <dsp:cNvSpPr/>
      </dsp:nvSpPr>
      <dsp:spPr>
        <a:xfrm>
          <a:off x="1495002" y="1125003"/>
          <a:ext cx="8434069" cy="9621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احسب النفقات الشهرية غير المتعلقة بالغذاء.</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2854906" y="1153182"/>
        <a:ext cx="7045986" cy="905752"/>
      </dsp:txXfrm>
    </dsp:sp>
    <dsp:sp modelId="{9C9857BC-B371-4937-9087-928B95C1A53E}">
      <dsp:nvSpPr>
        <dsp:cNvPr id="0" name=""/>
        <dsp:cNvSpPr/>
      </dsp:nvSpPr>
      <dsp:spPr>
        <a:xfrm>
          <a:off x="799191"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حساب إجمالي النفقات الشهرية.</a:t>
          </a:r>
        </a:p>
      </dsp:txBody>
      <dsp:txXfrm>
        <a:off x="2148552" y="2302257"/>
        <a:ext cx="7056529" cy="905752"/>
      </dsp:txXfrm>
    </dsp:sp>
    <dsp:sp modelId="{534671F7-E921-47C7-AFC2-15E57E34AADF}">
      <dsp:nvSpPr>
        <dsp:cNvPr id="0" name=""/>
        <dsp:cNvSpPr/>
      </dsp:nvSpPr>
      <dsp:spPr>
        <a:xfrm>
          <a:off x="-92838"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 sz="2000" kern="12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 عن طريق حساب النسبة المئوية للنفقات الغذائية الشهرية من إجمالي النفقات وتصنيف الأسرة في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325701" y="3439296"/>
        <a:ext cx="7358702" cy="905752"/>
      </dsp:txXfrm>
    </dsp:sp>
    <dsp:sp modelId="{21B88724-0455-49BE-93B0-C423EB9339D5}">
      <dsp:nvSpPr>
        <dsp:cNvPr id="0" name=""/>
        <dsp:cNvSpPr/>
      </dsp:nvSpPr>
      <dsp:spPr>
        <a:xfrm>
          <a:off x="2201355"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2342063" y="736888"/>
        <a:ext cx="343955" cy="470592"/>
      </dsp:txXfrm>
    </dsp:sp>
    <dsp:sp modelId="{60754C1E-B0C0-4A89-805A-5C21DC20E6DF}">
      <dsp:nvSpPr>
        <dsp:cNvPr id="0" name=""/>
        <dsp:cNvSpPr/>
      </dsp:nvSpPr>
      <dsp:spPr>
        <a:xfrm>
          <a:off x="1495002"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1635710" y="1873928"/>
        <a:ext cx="343955" cy="470592"/>
      </dsp:txXfrm>
    </dsp:sp>
    <dsp:sp modelId="{58B2EF76-44DF-499F-8285-7DDA3A348863}">
      <dsp:nvSpPr>
        <dsp:cNvPr id="0" name=""/>
        <dsp:cNvSpPr/>
      </dsp:nvSpPr>
      <dsp:spPr>
        <a:xfrm>
          <a:off x="799191"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39899" y="3010967"/>
        <a:ext cx="343955" cy="470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2201355"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.1احسب النفقات الشهرية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على</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الغذاء</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3286412" y="28179"/>
        <a:ext cx="7320833" cy="905752"/>
      </dsp:txXfrm>
    </dsp:sp>
    <dsp:sp modelId="{DB19A3C3-98AB-4402-A07C-31EB68576A33}">
      <dsp:nvSpPr>
        <dsp:cNvPr id="0" name=""/>
        <dsp:cNvSpPr/>
      </dsp:nvSpPr>
      <dsp:spPr>
        <a:xfrm>
          <a:off x="1495002" y="1125003"/>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غير المتعلقة بالغذاء.</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2854906" y="1153182"/>
        <a:ext cx="7045986" cy="905752"/>
      </dsp:txXfrm>
    </dsp:sp>
    <dsp:sp modelId="{9C9857BC-B371-4937-9087-928B95C1A53E}">
      <dsp:nvSpPr>
        <dsp:cNvPr id="0" name=""/>
        <dsp:cNvSpPr/>
      </dsp:nvSpPr>
      <dsp:spPr>
        <a:xfrm>
          <a:off x="799191"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حساب إجمالي النفقات الشهرية.</a:t>
          </a:r>
        </a:p>
      </dsp:txBody>
      <dsp:txXfrm>
        <a:off x="2148552" y="2302257"/>
        <a:ext cx="7056529" cy="905752"/>
      </dsp:txXfrm>
    </dsp:sp>
    <dsp:sp modelId="{534671F7-E921-47C7-AFC2-15E57E34AADF}">
      <dsp:nvSpPr>
        <dsp:cNvPr id="0" name=""/>
        <dsp:cNvSpPr/>
      </dsp:nvSpPr>
      <dsp:spPr>
        <a:xfrm>
          <a:off x="-92838"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 sz="2000" kern="12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US" sz="2000" kern="12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FES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عن طريق حساب النسبة المئوية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للنفقات</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الغذائية</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الشهرية من إجمالي النفقات وتصنيف الأسرة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في</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a:t>
          </a:r>
        </a:p>
      </dsp:txBody>
      <dsp:txXfrm>
        <a:off x="1325701" y="3439296"/>
        <a:ext cx="7358702" cy="905752"/>
      </dsp:txXfrm>
    </dsp:sp>
    <dsp:sp modelId="{21B88724-0455-49BE-93B0-C423EB9339D5}">
      <dsp:nvSpPr>
        <dsp:cNvPr id="0" name=""/>
        <dsp:cNvSpPr/>
      </dsp:nvSpPr>
      <dsp:spPr>
        <a:xfrm>
          <a:off x="2201355"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2342063" y="736888"/>
        <a:ext cx="343955" cy="470592"/>
      </dsp:txXfrm>
    </dsp:sp>
    <dsp:sp modelId="{60754C1E-B0C0-4A89-805A-5C21DC20E6DF}">
      <dsp:nvSpPr>
        <dsp:cNvPr id="0" name=""/>
        <dsp:cNvSpPr/>
      </dsp:nvSpPr>
      <dsp:spPr>
        <a:xfrm>
          <a:off x="1495002"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1635710" y="1873928"/>
        <a:ext cx="343955" cy="470592"/>
      </dsp:txXfrm>
    </dsp:sp>
    <dsp:sp modelId="{58B2EF76-44DF-499F-8285-7DDA3A348863}">
      <dsp:nvSpPr>
        <dsp:cNvPr id="0" name=""/>
        <dsp:cNvSpPr/>
      </dsp:nvSpPr>
      <dsp:spPr>
        <a:xfrm>
          <a:off x="799191"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39899" y="3010967"/>
        <a:ext cx="343955" cy="470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2201355"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.1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على</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ال</a:t>
          </a: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غذاء</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3286412" y="28179"/>
        <a:ext cx="7320833" cy="905752"/>
      </dsp:txXfrm>
    </dsp:sp>
    <dsp:sp modelId="{DB19A3C3-98AB-4402-A07C-31EB68576A33}">
      <dsp:nvSpPr>
        <dsp:cNvPr id="0" name=""/>
        <dsp:cNvSpPr/>
      </dsp:nvSpPr>
      <dsp:spPr>
        <a:xfrm>
          <a:off x="1495002"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احسب النفقات الشهرية غير المتعلقة بالغذاء.</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2854906" y="1153182"/>
        <a:ext cx="7045986" cy="905752"/>
      </dsp:txXfrm>
    </dsp:sp>
    <dsp:sp modelId="{9C9857BC-B371-4937-9087-928B95C1A53E}">
      <dsp:nvSpPr>
        <dsp:cNvPr id="0" name=""/>
        <dsp:cNvSpPr/>
      </dsp:nvSpPr>
      <dsp:spPr>
        <a:xfrm>
          <a:off x="799191" y="2274078"/>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.3 حساب إجمالي النفقات الشهرية.</a:t>
          </a:r>
        </a:p>
      </dsp:txBody>
      <dsp:txXfrm>
        <a:off x="2148552" y="2302257"/>
        <a:ext cx="7056529" cy="905752"/>
      </dsp:txXfrm>
    </dsp:sp>
    <dsp:sp modelId="{534671F7-E921-47C7-AFC2-15E57E34AADF}">
      <dsp:nvSpPr>
        <dsp:cNvPr id="0" name=""/>
        <dsp:cNvSpPr/>
      </dsp:nvSpPr>
      <dsp:spPr>
        <a:xfrm>
          <a:off x="-92838"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.4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ar" sz="2000" kern="12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عن</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طريق حساب النسبة المئوية للنفقات الغذائية الشهرية من إجمالي النفقات وتصنيف الأسرة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في</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FES</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325701" y="3439296"/>
        <a:ext cx="7358702" cy="905752"/>
      </dsp:txXfrm>
    </dsp:sp>
    <dsp:sp modelId="{21B88724-0455-49BE-93B0-C423EB9339D5}">
      <dsp:nvSpPr>
        <dsp:cNvPr id="0" name=""/>
        <dsp:cNvSpPr/>
      </dsp:nvSpPr>
      <dsp:spPr>
        <a:xfrm>
          <a:off x="2201355"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2342063" y="736888"/>
        <a:ext cx="343955" cy="470592"/>
      </dsp:txXfrm>
    </dsp:sp>
    <dsp:sp modelId="{60754C1E-B0C0-4A89-805A-5C21DC20E6DF}">
      <dsp:nvSpPr>
        <dsp:cNvPr id="0" name=""/>
        <dsp:cNvSpPr/>
      </dsp:nvSpPr>
      <dsp:spPr>
        <a:xfrm>
          <a:off x="1495002"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1635710" y="1873928"/>
        <a:ext cx="343955" cy="470592"/>
      </dsp:txXfrm>
    </dsp:sp>
    <dsp:sp modelId="{58B2EF76-44DF-499F-8285-7DDA3A348863}">
      <dsp:nvSpPr>
        <dsp:cNvPr id="0" name=""/>
        <dsp:cNvSpPr/>
      </dsp:nvSpPr>
      <dsp:spPr>
        <a:xfrm>
          <a:off x="799191"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39899" y="3010967"/>
        <a:ext cx="343955" cy="470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2201355"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احسب</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النفقات الشهرية على الطعام.</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3286412" y="28179"/>
        <a:ext cx="7320833" cy="905752"/>
      </dsp:txXfrm>
    </dsp:sp>
    <dsp:sp modelId="{DB19A3C3-98AB-4402-A07C-31EB68576A33}">
      <dsp:nvSpPr>
        <dsp:cNvPr id="0" name=""/>
        <dsp:cNvSpPr/>
      </dsp:nvSpPr>
      <dsp:spPr>
        <a:xfrm>
          <a:off x="1495002"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احسب النفقات الشهرية غير المتعلقة بالغذاء.</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2854906" y="1153182"/>
        <a:ext cx="7045986" cy="905752"/>
      </dsp:txXfrm>
    </dsp:sp>
    <dsp:sp modelId="{9C9857BC-B371-4937-9087-928B95C1A53E}">
      <dsp:nvSpPr>
        <dsp:cNvPr id="0" name=""/>
        <dsp:cNvSpPr/>
      </dsp:nvSpPr>
      <dsp:spPr>
        <a:xfrm>
          <a:off x="799191" y="2274078"/>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b="1"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إجمالي النفقات الشهرية.</a:t>
          </a:r>
        </a:p>
      </dsp:txBody>
      <dsp:txXfrm>
        <a:off x="2148552" y="2302257"/>
        <a:ext cx="7056529" cy="905752"/>
      </dsp:txXfrm>
    </dsp:sp>
    <dsp:sp modelId="{534671F7-E921-47C7-AFC2-15E57E34AADF}">
      <dsp:nvSpPr>
        <dsp:cNvPr id="0" name=""/>
        <dsp:cNvSpPr/>
      </dsp:nvSpPr>
      <dsp:spPr>
        <a:xfrm>
          <a:off x="-92838" y="3411117"/>
          <a:ext cx="8805421"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حساب</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مؤشر</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 sz="2000" kern="120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FES</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عن</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طريق حساب النسبة المئوية للنفقات الغذائية الشهرية من إجمالي النفقات وتصنيف الأسرة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في</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r>
            <a:rPr lang="en-GB" sz="2000" kern="1200" dirty="0" err="1">
              <a:solidFill>
                <a:srgbClr val="FFFFFE"/>
              </a:solidFill>
              <a:latin typeface="Open Sans" panose="020B0606030504020204" pitchFamily="34" charset="0"/>
              <a:ea typeface="Open Sans" panose="020B0606030504020204" pitchFamily="34" charset="0"/>
              <a:cs typeface="Open Sans" panose="020B0606030504020204" pitchFamily="34" charset="0"/>
            </a:rPr>
            <a:t>تصنيف</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  FES</a:t>
          </a:r>
          <a:r>
            <a:rPr lang="ar-YE"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325701" y="3439296"/>
        <a:ext cx="7358702" cy="905752"/>
      </dsp:txXfrm>
    </dsp:sp>
    <dsp:sp modelId="{21B88724-0455-49BE-93B0-C423EB9339D5}">
      <dsp:nvSpPr>
        <dsp:cNvPr id="0" name=""/>
        <dsp:cNvSpPr/>
      </dsp:nvSpPr>
      <dsp:spPr>
        <a:xfrm>
          <a:off x="2201355"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2342063" y="736888"/>
        <a:ext cx="343955" cy="470592"/>
      </dsp:txXfrm>
    </dsp:sp>
    <dsp:sp modelId="{60754C1E-B0C0-4A89-805A-5C21DC20E6DF}">
      <dsp:nvSpPr>
        <dsp:cNvPr id="0" name=""/>
        <dsp:cNvSpPr/>
      </dsp:nvSpPr>
      <dsp:spPr>
        <a:xfrm>
          <a:off x="1495002"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1635710" y="1873928"/>
        <a:ext cx="343955" cy="470592"/>
      </dsp:txXfrm>
    </dsp:sp>
    <dsp:sp modelId="{58B2EF76-44DF-499F-8285-7DDA3A348863}">
      <dsp:nvSpPr>
        <dsp:cNvPr id="0" name=""/>
        <dsp:cNvSpPr/>
      </dsp:nvSpPr>
      <dsp:spPr>
        <a:xfrm>
          <a:off x="799191"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39899" y="3010967"/>
        <a:ext cx="343955" cy="4705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23/01/2026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23/01/2026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انقر لتعديل أنماط نص المخطط</a:t>
            </a:r>
          </a:p>
          <a:p>
            <a:pPr lvl="1"/>
            <a:r>
              <a:rPr lang="it-IT"/>
              <a:t>المستوى الثاني</a:t>
            </a:r>
          </a:p>
          <a:p>
            <a:pPr lvl="2"/>
            <a:r>
              <a:rPr lang="it-IT"/>
              <a:t>المستوى الثالث</a:t>
            </a:r>
          </a:p>
          <a:p>
            <a:pPr lvl="3"/>
            <a:r>
              <a:rPr lang="it-IT"/>
              <a:t>المستوى الرابع</a:t>
            </a:r>
          </a:p>
          <a:p>
            <a:pPr lvl="4"/>
            <a:r>
              <a:rPr lang="it-IT"/>
              <a:t>المستوى الخامس</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ftnref1"/><Relationship Id="rId7" Type="http://schemas.openxmlformats.org/officeDocument/2006/relationships/hyperlink" Target="#_ftnref5"/><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_ftnref4"/><Relationship Id="rId5" Type="http://schemas.openxmlformats.org/officeDocument/2006/relationships/hyperlink" Target="#_ftnref3"/><Relationship Id="rId4" Type="http://schemas.openxmlformats.org/officeDocument/2006/relationships/hyperlink" Target="#_ftnref2"/></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250893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15</a:t>
            </a:fld>
            <a:endParaRPr lang="es-419"/>
          </a:p>
        </p:txBody>
      </p:sp>
    </p:spTree>
    <p:extLst>
      <p:ext uri="{BB962C8B-B14F-4D97-AF65-F5344CB8AC3E}">
        <p14:creationId xmlns:p14="http://schemas.microsoft.com/office/powerpoint/2010/main" val="424821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GB" dirty="0"/>
              <a:t>إذا سألنا فقط عن قيمة المشتريات، فإن الأسر التي تحصل على الاستهلاك من خلال قنوات مختلفة (الإنتاج الذاتي، المساعدة/الهدايا) ستبدو بشكل منهجي أكثر ضعفاً من الأسر التي تعتمد على المشتريات، حتى لو لم يكن الأمر كذلك. تخيل أسرة زراعية تنتج معظم غذائها بنفسها. إذا سألنا فقط عن المشتريات، فستبدو وكأنها غير قادرة على الحصول على أي غذاء.</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2638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1]</a:t>
            </a:r>
            <a:r>
              <a:rPr kumimoji="0" lang="en-GB" altLang="fr-FR" sz="16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يجب استبدال الأمثلة الواردة أدناه بأصناف تستهلك بشكل شائع </a:t>
            </a:r>
            <a:r>
              <a:rPr kumimoji="0" lang="en-GB" sz="1200" b="0" i="0" u="none" strike="noStrike" kern="1200"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في</a:t>
            </a:r>
            <a:r>
              <a:rPr kumimoji="0" lang="en-GB"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sz="1200" b="0" i="0" u="none" strike="noStrike" kern="1200"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من</a:t>
            </a:r>
            <a:r>
              <a:rPr kumimoji="0" lang="ar-YE"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طق جمع البيانات.</a:t>
            </a:r>
            <a:endParaRPr kumimoji="0" lang="en-GB" alt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[2]</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تشمل أيضًا قسائم القيمة</a:t>
            </a:r>
            <a:endParaRPr kumimoji="0" lang="fr-FR" altLang="fr-FR" sz="1200" b="0" i="0" u="none" strike="noStrike" cap="none" normalizeH="0" baseline="0" dirty="0" bmk="">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[3]</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تشمل هذه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الفئة </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المصادر التالية: المساعدة العينية من المنظمات غير الحكومية الدولية والمحلية، ووكالات الأمم المتحدة، والحكومة؛ الهدايا من العائلة والأصدقاء؛ الاقتراض من العائلة والأصدقاء؛ التسول</a:t>
            </a:r>
            <a:endParaRPr kumimoji="0" lang="fr-FR" altLang="fr-FR" sz="1200" b="0" i="0" u="none" strike="noStrike" cap="none" normalizeH="0" baseline="0" dirty="0" bmk="">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rPr>
              <a:t>[4]</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يعتمد استخدام عبارات "جمع أو صيد أو صيد الأسماك" على كل مجموعة غذائية محددة</a:t>
            </a:r>
            <a:endParaRPr kumimoji="0" lang="fr-FR" altLang="fr-FR" sz="1200" b="0" i="0" u="none" strike="noStrike" cap="none" normalizeH="0" baseline="0" dirty="0" bmk="">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7"/>
              </a:rPr>
              <a:t>[5]</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تبلغ فترة الاسترجاع القياسية لوحدة نفقات الغذاء 7 أيام، مع إمكانية اختيار فترة استرجاع مدتها 30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يومًا</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(1M). يوصى بهذا البديل إذا كان الهدف من الوحدة هو رصد برامج توزيع القسائم القيمة إذا: أ) كان ينبغي أو كان من المعتاد استبدال القسائم القيمة دفعة واحدة؛ ب) تم إجراء المسح عمدًا بعد استبدال القسائم</a:t>
            </a:r>
            <a:endParaRPr kumimoji="0" lang="fr-FR" altLang="fr-FR" sz="1200" b="0" i="0" u="none" strike="noStrike" cap="none" normalizeH="0" baseline="0" dirty="0" bmk="">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endParaRPr lang="fr-FR"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408895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19</a:t>
            </a:fld>
            <a:endParaRPr lang="es-419"/>
          </a:p>
        </p:txBody>
      </p:sp>
    </p:spTree>
    <p:extLst>
      <p:ext uri="{BB962C8B-B14F-4D97-AF65-F5344CB8AC3E}">
        <p14:creationId xmlns:p14="http://schemas.microsoft.com/office/powerpoint/2010/main" val="374157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20</a:t>
            </a:fld>
            <a:endParaRPr lang="es-419"/>
          </a:p>
        </p:txBody>
      </p:sp>
    </p:spTree>
    <p:extLst>
      <p:ext uri="{BB962C8B-B14F-4D97-AF65-F5344CB8AC3E}">
        <p14:creationId xmlns:p14="http://schemas.microsoft.com/office/powerpoint/2010/main" val="297817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21</a:t>
            </a:fld>
            <a:endParaRPr lang="es-419"/>
          </a:p>
        </p:txBody>
      </p:sp>
    </p:spTree>
    <p:extLst>
      <p:ext uri="{BB962C8B-B14F-4D97-AF65-F5344CB8AC3E}">
        <p14:creationId xmlns:p14="http://schemas.microsoft.com/office/powerpoint/2010/main" val="20978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22</a:t>
            </a:fld>
            <a:endParaRPr lang="es-419"/>
          </a:p>
        </p:txBody>
      </p:sp>
    </p:spTree>
    <p:extLst>
      <p:ext uri="{BB962C8B-B14F-4D97-AF65-F5344CB8AC3E}">
        <p14:creationId xmlns:p14="http://schemas.microsoft.com/office/powerpoint/2010/main" val="18108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يجب</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استبدال</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الأمثلة</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الواردة</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أدناه</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بأصناف</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تستهلك</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بشكل</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شائع</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في</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من</a:t>
            </a:r>
            <a:r>
              <a:rPr kumimoji="0" lang="ar-YE"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اطق جمع البيانات.</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fr-FR" altLang="fr-FR" sz="1200" b="0" i="0" u="none" strike="noStrike" cap="none" normalizeH="0" baseline="0" dirty="0" bmk="">
              <a:ln>
                <a:noFill/>
              </a:ln>
              <a:solidFill>
                <a:schemeClr val="tx1"/>
              </a:solidFill>
              <a:effectLst/>
            </a:endParaRPr>
          </a:p>
          <a:p>
            <a:pPr algn="r" rtl="1"/>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23</a:t>
            </a:fld>
            <a:endParaRPr lang="es-419"/>
          </a:p>
        </p:txBody>
      </p:sp>
    </p:spTree>
    <p:extLst>
      <p:ext uri="{BB962C8B-B14F-4D97-AF65-F5344CB8AC3E}">
        <p14:creationId xmlns:p14="http://schemas.microsoft.com/office/powerpoint/2010/main" val="337400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185037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يجب</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استبدال</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أمثلة</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السلع</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والخدمات</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بأصناف</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تستهلك</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بشكل</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شائع</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في</a:t>
            </a:r>
            <a:r>
              <a:rPr kumimoji="0" lang="ar-YE"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مناط</a:t>
            </a:r>
            <a:r>
              <a:rPr kumimoji="0" lang="ar-YE"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ق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المسح</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GB" altLang="fr-FR" sz="3600" b="0" i="0" u="none" strike="noStrike" cap="none" normalizeH="0" baseline="0" dirty="0">
              <a:ln>
                <a:noFill/>
              </a:ln>
              <a:solidFill>
                <a:schemeClr val="tx1"/>
              </a:solidFill>
              <a:effectLst/>
              <a:latin typeface="Arial" panose="020B0604020202020204" pitchFamily="34" charset="0"/>
            </a:endParaRPr>
          </a:p>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26</a:t>
            </a:fld>
            <a:endParaRPr lang="es-419"/>
          </a:p>
        </p:txBody>
      </p:sp>
    </p:spTree>
    <p:extLst>
      <p:ext uri="{BB962C8B-B14F-4D97-AF65-F5344CB8AC3E}">
        <p14:creationId xmlns:p14="http://schemas.microsoft.com/office/powerpoint/2010/main" val="79978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يجب</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استبدال</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الأمثلة الواردة أدناه بأصناف تستهلك بشكل شائع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في</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منطقة</a:t>
            </a:r>
            <a:r>
              <a:rPr kumimoji="0" lang="ar-YE"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المسح</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fr-FR" altLang="fr-FR" sz="1200" b="0" i="0" u="none" strike="noStrike" cap="none" normalizeH="0" baseline="0" dirty="0" bmk="">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يمكن استكمال وحدة الإنفاق بأسئلة عن الأراضي الزراعية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HHExpNFAgriLandRent</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والقوى العاملة الزراعية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HHExpNFAgriWorkf</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والمدخلات الزراعية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HHExpNFFarmInp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والمدخلات الحيوانية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HHExpNFLvstInp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أو غيرها من العناصر المستخدمة كسلع وسيطة في الأنشطة المدرة للدخل.</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27</a:t>
            </a:fld>
            <a:endParaRPr lang="es-419"/>
          </a:p>
        </p:txBody>
      </p:sp>
    </p:spTree>
    <p:extLst>
      <p:ext uri="{BB962C8B-B14F-4D97-AF65-F5344CB8AC3E}">
        <p14:creationId xmlns:p14="http://schemas.microsoft.com/office/powerpoint/2010/main" val="35561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28</a:t>
            </a:fld>
            <a:endParaRPr lang="es-419"/>
          </a:p>
        </p:txBody>
      </p:sp>
    </p:spTree>
    <p:extLst>
      <p:ext uri="{BB962C8B-B14F-4D97-AF65-F5344CB8AC3E}">
        <p14:creationId xmlns:p14="http://schemas.microsoft.com/office/powerpoint/2010/main" val="57418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29</a:t>
            </a:fld>
            <a:endParaRPr lang="es-419"/>
          </a:p>
        </p:txBody>
      </p:sp>
    </p:spTree>
    <p:extLst>
      <p:ext uri="{BB962C8B-B14F-4D97-AF65-F5344CB8AC3E}">
        <p14:creationId xmlns:p14="http://schemas.microsoft.com/office/powerpoint/2010/main" val="342151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30</a:t>
            </a:fld>
            <a:endParaRPr lang="es-419"/>
          </a:p>
        </p:txBody>
      </p:sp>
    </p:spTree>
    <p:extLst>
      <p:ext uri="{BB962C8B-B14F-4D97-AF65-F5344CB8AC3E}">
        <p14:creationId xmlns:p14="http://schemas.microsoft.com/office/powerpoint/2010/main" val="3818547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31</a:t>
            </a:fld>
            <a:endParaRPr lang="es-419"/>
          </a:p>
        </p:txBody>
      </p:sp>
    </p:spTree>
    <p:extLst>
      <p:ext uri="{BB962C8B-B14F-4D97-AF65-F5344CB8AC3E}">
        <p14:creationId xmlns:p14="http://schemas.microsoft.com/office/powerpoint/2010/main" val="4254640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32</a:t>
            </a:fld>
            <a:endParaRPr lang="es-419"/>
          </a:p>
        </p:txBody>
      </p:sp>
    </p:spTree>
    <p:extLst>
      <p:ext uri="{BB962C8B-B14F-4D97-AF65-F5344CB8AC3E}">
        <p14:creationId xmlns:p14="http://schemas.microsoft.com/office/powerpoint/2010/main" val="115405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33</a:t>
            </a:fld>
            <a:endParaRPr lang="es-419"/>
          </a:p>
        </p:txBody>
      </p:sp>
    </p:spTree>
    <p:extLst>
      <p:ext uri="{BB962C8B-B14F-4D97-AF65-F5344CB8AC3E}">
        <p14:creationId xmlns:p14="http://schemas.microsoft.com/office/powerpoint/2010/main" val="206945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35</a:t>
            </a:fld>
            <a:endParaRPr lang="es-419"/>
          </a:p>
        </p:txBody>
      </p:sp>
    </p:spTree>
    <p:extLst>
      <p:ext uri="{BB962C8B-B14F-4D97-AF65-F5344CB8AC3E}">
        <p14:creationId xmlns:p14="http://schemas.microsoft.com/office/powerpoint/2010/main" val="299744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36</a:t>
            </a:fld>
            <a:endParaRPr lang="es-419"/>
          </a:p>
        </p:txBody>
      </p:sp>
    </p:spTree>
    <p:extLst>
      <p:ext uri="{BB962C8B-B14F-4D97-AF65-F5344CB8AC3E}">
        <p14:creationId xmlns:p14="http://schemas.microsoft.com/office/powerpoint/2010/main" val="178389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1537428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351280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err="1"/>
              <a:t>بالنسبة</a:t>
            </a:r>
            <a:r>
              <a:rPr lang="en-US" dirty="0"/>
              <a:t> </a:t>
            </a:r>
            <a:r>
              <a:rPr lang="en-US" dirty="0" err="1"/>
              <a:t>للوحدة</a:t>
            </a:r>
            <a:r>
              <a:rPr lang="en-US" dirty="0"/>
              <a:t> </a:t>
            </a:r>
            <a:r>
              <a:rPr lang="en-US" dirty="0" err="1"/>
              <a:t>الفرعية</a:t>
            </a:r>
            <a:r>
              <a:rPr lang="en-US" dirty="0"/>
              <a:t> </a:t>
            </a:r>
            <a:r>
              <a:rPr lang="en-US" dirty="0" err="1"/>
              <a:t>الخاصة</a:t>
            </a:r>
            <a:r>
              <a:rPr lang="en-US" dirty="0"/>
              <a:t> </a:t>
            </a:r>
            <a:r>
              <a:rPr lang="en-US" dirty="0" err="1"/>
              <a:t>بنفقات</a:t>
            </a:r>
            <a:r>
              <a:rPr lang="en-US" dirty="0"/>
              <a:t> </a:t>
            </a:r>
            <a:r>
              <a:rPr lang="en-US" dirty="0" err="1"/>
              <a:t>الغذاء</a:t>
            </a:r>
            <a:r>
              <a:rPr lang="en-US" dirty="0"/>
              <a:t>، </a:t>
            </a:r>
            <a:r>
              <a:rPr lang="en-US" dirty="0" err="1"/>
              <a:t>هناك</a:t>
            </a:r>
            <a:r>
              <a:rPr lang="en-US" dirty="0"/>
              <a:t> </a:t>
            </a:r>
            <a:r>
              <a:rPr lang="en-US" dirty="0" err="1"/>
              <a:t>خياران</a:t>
            </a:r>
            <a:r>
              <a:rPr lang="en-US" dirty="0"/>
              <a:t>: </a:t>
            </a:r>
            <a:r>
              <a:rPr lang="en-US" dirty="0" err="1"/>
              <a:t>فترة</a:t>
            </a:r>
            <a:r>
              <a:rPr lang="en-US" dirty="0"/>
              <a:t> </a:t>
            </a:r>
            <a:r>
              <a:rPr lang="en-US" dirty="0" err="1"/>
              <a:t>استرجاع</a:t>
            </a:r>
            <a:r>
              <a:rPr lang="en-US" dirty="0"/>
              <a:t> </a:t>
            </a:r>
            <a:r>
              <a:rPr lang="en-US" dirty="0" err="1"/>
              <a:t>مدتها</a:t>
            </a:r>
            <a:r>
              <a:rPr lang="en-US" dirty="0"/>
              <a:t> 7 </a:t>
            </a:r>
            <a:r>
              <a:rPr lang="en-US" dirty="0" err="1"/>
              <a:t>أيام</a:t>
            </a:r>
            <a:r>
              <a:rPr lang="en-US" dirty="0"/>
              <a:t> </a:t>
            </a:r>
            <a:r>
              <a:rPr lang="en-US" dirty="0" err="1"/>
              <a:t>أو</a:t>
            </a:r>
            <a:r>
              <a:rPr lang="en-US" dirty="0"/>
              <a:t> 30 </a:t>
            </a:r>
            <a:r>
              <a:rPr lang="en-US" dirty="0" err="1"/>
              <a:t>يوماً</a:t>
            </a:r>
            <a:r>
              <a:rPr lang="en-US" dirty="0"/>
              <a:t>.</a:t>
            </a:r>
          </a:p>
          <a:p>
            <a:endParaRPr lang="en-US" b="0" dirty="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2667043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231690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2613737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1508742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09584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56</a:t>
            </a:fld>
            <a:endParaRPr lang="it-IT"/>
          </a:p>
        </p:txBody>
      </p:sp>
    </p:spTree>
    <p:extLst>
      <p:ext uri="{BB962C8B-B14F-4D97-AF65-F5344CB8AC3E}">
        <p14:creationId xmlns:p14="http://schemas.microsoft.com/office/powerpoint/2010/main" val="139118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57</a:t>
            </a:fld>
            <a:endParaRPr lang="en-US"/>
          </a:p>
        </p:txBody>
      </p:sp>
    </p:spTree>
    <p:extLst>
      <p:ext uri="{BB962C8B-B14F-4D97-AF65-F5344CB8AC3E}">
        <p14:creationId xmlns:p14="http://schemas.microsoft.com/office/powerpoint/2010/main" val="1547212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58</a:t>
            </a:fld>
            <a:endParaRPr lang="it-IT"/>
          </a:p>
        </p:txBody>
      </p:sp>
    </p:spTree>
    <p:extLst>
      <p:ext uri="{BB962C8B-B14F-4D97-AF65-F5344CB8AC3E}">
        <p14:creationId xmlns:p14="http://schemas.microsoft.com/office/powerpoint/2010/main" val="3548906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1186142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3704105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63</a:t>
            </a:fld>
            <a:endParaRPr lang="it-IT"/>
          </a:p>
        </p:txBody>
      </p:sp>
    </p:spTree>
    <p:extLst>
      <p:ext uri="{BB962C8B-B14F-4D97-AF65-F5344CB8AC3E}">
        <p14:creationId xmlns:p14="http://schemas.microsoft.com/office/powerpoint/2010/main" val="3189904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64</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66</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68</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69</a:t>
            </a:fld>
            <a:endParaRPr lang="it-IT"/>
          </a:p>
        </p:txBody>
      </p:sp>
    </p:spTree>
    <p:extLst>
      <p:ext uri="{BB962C8B-B14F-4D97-AF65-F5344CB8AC3E}">
        <p14:creationId xmlns:p14="http://schemas.microsoft.com/office/powerpoint/2010/main" val="57910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239290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94810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307175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انقر لتعديل أنماط نص المخطط</a:t>
            </a:r>
          </a:p>
          <a:p>
            <a:pPr lvl="1"/>
            <a:r>
              <a:rPr lang="it-IT"/>
              <a:t>المستوى الثاني</a:t>
            </a:r>
          </a:p>
          <a:p>
            <a:pPr lvl="2"/>
            <a:r>
              <a:rPr lang="it-IT"/>
              <a:t>المستوى الثالث</a:t>
            </a:r>
          </a:p>
          <a:p>
            <a:pPr lvl="3"/>
            <a:r>
              <a:rPr lang="it-IT"/>
              <a:t>المستوى الرابع</a:t>
            </a:r>
          </a:p>
          <a:p>
            <a:pPr lvl="4"/>
            <a:r>
              <a:rPr lang="it-IT"/>
              <a:t>المستوى الخامس</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السنة الشهر</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انقر لتحرير نمط العنوان الرئيسي</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urveydesigner.vam.wfp.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61494/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vamresources.manuals.wfp.org/docs/food-expenditure-shar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vam.wfp.org/planning/guidelines/data-quality-guidanc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wfp.org/api/documents/WFP-0000161494/download/"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docs.wfp.org/api/documents/WFP-0000145644/download/"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github.com/WFP-VAM/RAMResourcesScripts/blob/main/Indicators/Food-expenditure-share/FES.sp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expenditure-shar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r>
              <a:rPr lang="ar" sz="27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 (FES)</a:t>
            </a:r>
            <a:br>
              <a:rPr lang="ar" sz="28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br>
            <a:r>
              <a:rPr lang="ar" sz="2400" b="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وحدة تقييم الاحتياجات وتحديد الأهداف</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0" y="5906692"/>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Simplified Arabic"/>
                <a:ea typeface="Simplified Arabic"/>
                <a:cs typeface="Simplified Arabic"/>
              </a:defRPr>
            </a:lvl1pPr>
            <a:lvl2pPr marL="457200" algn="l" defTabSz="914400" rtl="0" eaLnBrk="1" latinLnBrk="0" hangingPunct="1">
              <a:defRPr sz="1800" kern="1200">
                <a:solidFill>
                  <a:schemeClr val="tx1"/>
                </a:solidFill>
                <a:latin typeface="Simplified Arabic"/>
                <a:ea typeface="Simplified Arabic"/>
                <a:cs typeface="Simplified Arabic"/>
              </a:defRPr>
            </a:lvl2pPr>
            <a:lvl3pPr marL="914400" algn="l" defTabSz="914400" rtl="0" eaLnBrk="1" latinLnBrk="0" hangingPunct="1">
              <a:defRPr sz="1800" kern="1200">
                <a:solidFill>
                  <a:schemeClr val="tx1"/>
                </a:solidFill>
                <a:latin typeface="Simplified Arabic"/>
                <a:ea typeface="Simplified Arabic"/>
                <a:cs typeface="Simplified Arabic"/>
              </a:defRPr>
            </a:lvl3pPr>
            <a:lvl4pPr marL="1371600" algn="l" defTabSz="914400" rtl="0" eaLnBrk="1" latinLnBrk="0" hangingPunct="1">
              <a:defRPr sz="1800" kern="1200">
                <a:solidFill>
                  <a:schemeClr val="tx1"/>
                </a:solidFill>
                <a:latin typeface="Simplified Arabic"/>
                <a:ea typeface="Simplified Arabic"/>
                <a:cs typeface="Simplified Arabic"/>
              </a:defRPr>
            </a:lvl4pPr>
            <a:lvl5pPr marL="1828800" algn="l" defTabSz="914400" rtl="0" eaLnBrk="1" latinLnBrk="0" hangingPunct="1">
              <a:defRPr sz="1800" kern="1200">
                <a:solidFill>
                  <a:schemeClr val="tx1"/>
                </a:solidFill>
                <a:latin typeface="Simplified Arabic"/>
                <a:ea typeface="Simplified Arabic"/>
                <a:cs typeface="Simplified Arabic"/>
              </a:defRPr>
            </a:lvl5pPr>
            <a:lvl6pPr marL="2286000" algn="l" defTabSz="914400" rtl="0" eaLnBrk="1" latinLnBrk="0" hangingPunct="1">
              <a:defRPr sz="1800" kern="1200">
                <a:solidFill>
                  <a:schemeClr val="tx1"/>
                </a:solidFill>
                <a:latin typeface="Simplified Arabic"/>
                <a:ea typeface="Simplified Arabic"/>
                <a:cs typeface="Simplified Arabic"/>
              </a:defRPr>
            </a:lvl6pPr>
            <a:lvl7pPr marL="2743200" algn="l" defTabSz="914400" rtl="0" eaLnBrk="1" latinLnBrk="0" hangingPunct="1">
              <a:defRPr sz="1800" kern="1200">
                <a:solidFill>
                  <a:schemeClr val="tx1"/>
                </a:solidFill>
                <a:latin typeface="Simplified Arabic"/>
                <a:ea typeface="Simplified Arabic"/>
                <a:cs typeface="Simplified Arabic"/>
              </a:defRPr>
            </a:lvl7pPr>
            <a:lvl8pPr marL="3200400" algn="l" defTabSz="914400" rtl="0" eaLnBrk="1" latinLnBrk="0" hangingPunct="1">
              <a:defRPr sz="1800" kern="1200">
                <a:solidFill>
                  <a:schemeClr val="tx1"/>
                </a:solidFill>
                <a:latin typeface="Simplified Arabic"/>
                <a:ea typeface="Simplified Arabic"/>
                <a:cs typeface="Simplified Arabic"/>
              </a:defRPr>
            </a:lvl8pPr>
            <a:lvl9pPr marL="3657600" algn="l" defTabSz="914400" rtl="0" eaLnBrk="1" latinLnBrk="0" hangingPunct="1">
              <a:defRPr sz="1800" kern="1200">
                <a:solidFill>
                  <a:schemeClr val="tx1"/>
                </a:solidFill>
                <a:latin typeface="Simplified Arabic"/>
                <a:ea typeface="Simplified Arabic"/>
                <a:cs typeface="Simplified Arabic"/>
              </a:defRPr>
            </a:lvl9pPr>
          </a:lstStyle>
          <a:p>
            <a:pPr algn="r" rtl="1"/>
            <a:r>
              <a:rPr lang="ar" sz="1600" b="1" dirty="0">
                <a:latin typeface="Simplified Arabic"/>
                <a:ea typeface="Simplified Arabic"/>
                <a:cs typeface="Simplified Arabic"/>
              </a:rPr>
              <a:t>سبتمبر 2024</a:t>
            </a:r>
            <a:endParaRPr lang="en-GB" sz="1600" b="1" dirty="0">
              <a:latin typeface="Simplified Arabic" panose="020B0606030504020204" pitchFamily="34" charset="0"/>
              <a:ea typeface="Simplified Arabic" panose="020B0606030504020204" pitchFamily="34" charset="0"/>
              <a:cs typeface="Simplified Arabic"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pPr algn="r" rtl="1"/>
            <a:r>
              <a:rPr lang="ar" sz="900">
                <a:solidFill>
                  <a:srgbClr val="FFFFFE"/>
                </a:solidFill>
              </a:rPr>
              <a:t>برنامج الأغذية العالمي/بادر </a:t>
            </a:r>
            <a:r>
              <a:rPr lang="ar" sz="900" err="1">
                <a:solidFill>
                  <a:srgbClr val="FFFFFE"/>
                </a:solidFill>
              </a:rPr>
              <a:t>باهاجي</a:t>
            </a:r>
            <a:endParaRPr lang="en-US" sz="900" dirty="0">
              <a:solidFill>
                <a:srgbClr val="FFFFFE"/>
              </a:solidFill>
            </a:endParaRPr>
          </a:p>
        </p:txBody>
      </p:sp>
      <p:pic>
        <p:nvPicPr>
          <p:cNvPr id="4" name="Picture 3" descr="A young child eating a snack&#10;&#10;Description automatically generated">
            <a:extLst>
              <a:ext uri="{FF2B5EF4-FFF2-40B4-BE49-F238E27FC236}">
                <a16:creationId xmlns:a16="http://schemas.microsoft.com/office/drawing/2014/main" id="{93FAF657-E989-55F4-3C73-69B221B8FF10}"/>
              </a:ext>
            </a:extLst>
          </p:cNvPr>
          <p:cNvPicPr>
            <a:picLocks noChangeAspect="1"/>
          </p:cNvPicPr>
          <p:nvPr/>
        </p:nvPicPr>
        <p:blipFill>
          <a:blip r:embed="rId4"/>
          <a:stretch>
            <a:fillRect/>
          </a:stretch>
        </p:blipFill>
        <p:spPr>
          <a:xfrm>
            <a:off x="2030831" y="164153"/>
            <a:ext cx="7406439" cy="4804889"/>
          </a:xfrm>
          <a:prstGeom prst="rect">
            <a:avLst/>
          </a:prstGeom>
        </p:spPr>
      </p:pic>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pPr algn="r" rtl="1"/>
            <a:r>
              <a:rPr lang="ar" sz="3600" kern="1400" spc="230" dirty="0">
                <a:solidFill>
                  <a:schemeClr val="tx1"/>
                </a:solidFill>
                <a:latin typeface="Simplified Arabic" pitchFamily="2" charset="0"/>
              </a:rPr>
              <a:t>ما هي البيانات المطلوبة؟</a:t>
            </a:r>
          </a:p>
        </p:txBody>
      </p:sp>
      <p:sp>
        <p:nvSpPr>
          <p:cNvPr id="3" name="Content Placeholder 2">
            <a:extLst>
              <a:ext uri="{FF2B5EF4-FFF2-40B4-BE49-F238E27FC236}">
                <a16:creationId xmlns:a16="http://schemas.microsoft.com/office/drawing/2014/main" id="{4B2A59D2-C8FE-4D54-8176-BF26D688E29E}"/>
              </a:ext>
            </a:extLst>
          </p:cNvPr>
          <p:cNvSpPr>
            <a:spLocks noGrp="1"/>
          </p:cNvSpPr>
          <p:nvPr>
            <p:ph idx="1"/>
          </p:nvPr>
        </p:nvSpPr>
        <p:spPr>
          <a:xfrm>
            <a:off x="824938" y="1919940"/>
            <a:ext cx="10542124" cy="4100053"/>
          </a:xfrm>
        </p:spPr>
        <p:txBody>
          <a:bodyPr vert="horz" lIns="91440" tIns="45720" rIns="91440" bIns="45720" rtlCol="0" anchor="t">
            <a:normAutofit/>
          </a:bodyPr>
          <a:lstStyle/>
          <a:p>
            <a:pPr marL="0" indent="0" algn="r" rtl="1">
              <a:buNone/>
            </a:pPr>
            <a:endParaRPr lang="en-US" sz="2800" b="1" dirty="0">
              <a:latin typeface="Simplified Arabic"/>
              <a:ea typeface="Simplified Arabic"/>
              <a:cs typeface="Simplified Arabic"/>
            </a:endParaRPr>
          </a:p>
          <a:p>
            <a:pPr marL="0" indent="0" algn="r" rtl="1">
              <a:buNone/>
            </a:pPr>
            <a:endParaRPr lang="en-US" sz="2800" b="1" dirty="0">
              <a:latin typeface="Simplified Arabic"/>
              <a:ea typeface="Simplified Arabic"/>
              <a:cs typeface="Simplified Arabic"/>
            </a:endParaRPr>
          </a:p>
          <a:p>
            <a:pPr marL="0" indent="0" algn="r" rtl="1">
              <a:buNone/>
            </a:pPr>
            <a:r>
              <a:rPr lang="ar" sz="2800" b="1" dirty="0">
                <a:latin typeface="Simplified Arabic"/>
                <a:ea typeface="Simplified Arabic"/>
                <a:cs typeface="Simplified Arabic"/>
              </a:rPr>
              <a:t>القدرة الاقتصادية للأسرة</a:t>
            </a:r>
            <a:r>
              <a:rPr lang="ar" sz="2800" noProof="0" dirty="0">
                <a:latin typeface="Simplified Arabic"/>
                <a:ea typeface="Simplified Arabic"/>
                <a:cs typeface="Simplified Arabic"/>
              </a:rPr>
              <a:t>: ستحتاج </a:t>
            </a:r>
            <a:r>
              <a:rPr lang="ar" sz="2800" u="sng" noProof="0" dirty="0">
                <a:latin typeface="Simplified Arabic"/>
                <a:ea typeface="Simplified Arabic"/>
                <a:cs typeface="Simplified Arabic"/>
              </a:rPr>
              <a:t>دائمًا</a:t>
            </a:r>
            <a:r>
              <a:rPr lang="ar" sz="2800" noProof="0" dirty="0">
                <a:latin typeface="Simplified Arabic"/>
                <a:ea typeface="Simplified Arabic"/>
                <a:cs typeface="Simplified Arabic"/>
              </a:rPr>
              <a:t> إلى مسح للأسر المعيشية يتضمن </a:t>
            </a:r>
            <a:r>
              <a:rPr lang="ar" sz="2800" b="1" noProof="0" dirty="0">
                <a:latin typeface="Simplified Arabic"/>
                <a:ea typeface="Simplified Arabic"/>
                <a:cs typeface="Simplified Arabic"/>
              </a:rPr>
              <a:t>وحدة </a:t>
            </a:r>
            <a:r>
              <a:rPr lang="ar-YE" sz="2800" b="1" noProof="0" dirty="0">
                <a:latin typeface="Simplified Arabic"/>
                <a:ea typeface="Simplified Arabic"/>
                <a:cs typeface="Simplified Arabic"/>
              </a:rPr>
              <a:t>قياسية</a:t>
            </a:r>
            <a:r>
              <a:rPr lang="ar" sz="2800" b="1" noProof="0" dirty="0">
                <a:latin typeface="Simplified Arabic"/>
                <a:ea typeface="Simplified Arabic"/>
                <a:cs typeface="Simplified Arabic"/>
              </a:rPr>
              <a:t> للإنفاق.</a:t>
            </a:r>
          </a:p>
          <a:p>
            <a:pPr marL="0" indent="0" algn="r" rtl="1">
              <a:buNone/>
            </a:pPr>
            <a:endParaRPr lang="en-US" sz="2800" dirty="0"/>
          </a:p>
        </p:txBody>
      </p:sp>
      <p:sp>
        <p:nvSpPr>
          <p:cNvPr id="4" name="TextBox 1">
            <a:extLst>
              <a:ext uri="{FF2B5EF4-FFF2-40B4-BE49-F238E27FC236}">
                <a16:creationId xmlns:a16="http://schemas.microsoft.com/office/drawing/2014/main" id="{D4A5458F-FF98-D394-420C-847E27589385}"/>
              </a:ext>
            </a:extLst>
          </p:cNvPr>
          <p:cNvSpPr txBox="1"/>
          <p:nvPr/>
        </p:nvSpPr>
        <p:spPr>
          <a:xfrm>
            <a:off x="2108035" y="5762800"/>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Simplified Arabic"/>
                <a:ea typeface="Simplified Arabic"/>
                <a:cs typeface="Simplified Arabic"/>
              </a:defRPr>
            </a:lvl1pPr>
            <a:lvl2pPr marL="457200" algn="l" defTabSz="914400" rtl="0" eaLnBrk="1" latinLnBrk="0" hangingPunct="1">
              <a:defRPr sz="1800" kern="1200">
                <a:solidFill>
                  <a:schemeClr val="tx1"/>
                </a:solidFill>
                <a:latin typeface="Simplified Arabic"/>
                <a:ea typeface="Simplified Arabic"/>
                <a:cs typeface="Simplified Arabic"/>
              </a:defRPr>
            </a:lvl2pPr>
            <a:lvl3pPr marL="914400" algn="l" defTabSz="914400" rtl="0" eaLnBrk="1" latinLnBrk="0" hangingPunct="1">
              <a:defRPr sz="1800" kern="1200">
                <a:solidFill>
                  <a:schemeClr val="tx1"/>
                </a:solidFill>
                <a:latin typeface="Simplified Arabic"/>
                <a:ea typeface="Simplified Arabic"/>
                <a:cs typeface="Simplified Arabic"/>
              </a:defRPr>
            </a:lvl3pPr>
            <a:lvl4pPr marL="1371600" algn="l" defTabSz="914400" rtl="0" eaLnBrk="1" latinLnBrk="0" hangingPunct="1">
              <a:defRPr sz="1800" kern="1200">
                <a:solidFill>
                  <a:schemeClr val="tx1"/>
                </a:solidFill>
                <a:latin typeface="Simplified Arabic"/>
                <a:ea typeface="Simplified Arabic"/>
                <a:cs typeface="Simplified Arabic"/>
              </a:defRPr>
            </a:lvl4pPr>
            <a:lvl5pPr marL="1828800" algn="l" defTabSz="914400" rtl="0" eaLnBrk="1" latinLnBrk="0" hangingPunct="1">
              <a:defRPr sz="1800" kern="1200">
                <a:solidFill>
                  <a:schemeClr val="tx1"/>
                </a:solidFill>
                <a:latin typeface="Simplified Arabic"/>
                <a:ea typeface="Simplified Arabic"/>
                <a:cs typeface="Simplified Arabic"/>
              </a:defRPr>
            </a:lvl5pPr>
            <a:lvl6pPr marL="2286000" algn="l" defTabSz="914400" rtl="0" eaLnBrk="1" latinLnBrk="0" hangingPunct="1">
              <a:defRPr sz="1800" kern="1200">
                <a:solidFill>
                  <a:schemeClr val="tx1"/>
                </a:solidFill>
                <a:latin typeface="Simplified Arabic"/>
                <a:ea typeface="Simplified Arabic"/>
                <a:cs typeface="Simplified Arabic"/>
              </a:defRPr>
            </a:lvl6pPr>
            <a:lvl7pPr marL="2743200" algn="l" defTabSz="914400" rtl="0" eaLnBrk="1" latinLnBrk="0" hangingPunct="1">
              <a:defRPr sz="1800" kern="1200">
                <a:solidFill>
                  <a:schemeClr val="tx1"/>
                </a:solidFill>
                <a:latin typeface="Simplified Arabic"/>
                <a:ea typeface="Simplified Arabic"/>
                <a:cs typeface="Simplified Arabic"/>
              </a:defRPr>
            </a:lvl7pPr>
            <a:lvl8pPr marL="3200400" algn="l" defTabSz="914400" rtl="0" eaLnBrk="1" latinLnBrk="0" hangingPunct="1">
              <a:defRPr sz="1800" kern="1200">
                <a:solidFill>
                  <a:schemeClr val="tx1"/>
                </a:solidFill>
                <a:latin typeface="Simplified Arabic"/>
                <a:ea typeface="Simplified Arabic"/>
                <a:cs typeface="Simplified Arabic"/>
              </a:defRPr>
            </a:lvl8pPr>
            <a:lvl9pPr marL="3657600" algn="l" defTabSz="914400" rtl="0" eaLnBrk="1" latinLnBrk="0" hangingPunct="1">
              <a:defRPr sz="1800" kern="1200">
                <a:solidFill>
                  <a:schemeClr val="tx1"/>
                </a:solidFill>
                <a:latin typeface="Simplified Arabic"/>
                <a:ea typeface="Simplified Arabic"/>
                <a:cs typeface="Simplified Arabic"/>
              </a:defRPr>
            </a:lvl9pPr>
          </a:lstStyle>
          <a:p>
            <a:pPr algn="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hlinkClick r:id="rId3">
                  <a:extLst>
                    <a:ext uri="{A12FA001-AC4F-418D-AE19-62706E023703}">
                      <ahyp:hlinkClr xmlns:ahyp="http://schemas.microsoft.com/office/drawing/2018/hyperlinkcolor" val="tx"/>
                    </a:ext>
                  </a:extLst>
                </a:hlinkClick>
              </a:rPr>
              <a:t>مصمم الاستطلاعات</a:t>
            </a:r>
            <a:endParaRPr lang="en-US"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cxnSp>
        <p:nvCxnSpPr>
          <p:cNvPr id="5" name="Straight Arrow Connector 4">
            <a:extLst>
              <a:ext uri="{FF2B5EF4-FFF2-40B4-BE49-F238E27FC236}">
                <a16:creationId xmlns:a16="http://schemas.microsoft.com/office/drawing/2014/main" id="{65957F2E-26A5-3F7D-166E-6A282A199F94}"/>
              </a:ext>
            </a:extLst>
          </p:cNvPr>
          <p:cNvCxnSpPr>
            <a:cxnSpLocks/>
          </p:cNvCxnSpPr>
          <p:nvPr/>
        </p:nvCxnSpPr>
        <p:spPr>
          <a:xfrm flipH="1">
            <a:off x="3903271" y="5961683"/>
            <a:ext cx="1371768"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8A6A4766-5043-58FC-FA2D-49EEF6CC6633}"/>
              </a:ext>
            </a:extLst>
          </p:cNvPr>
          <p:cNvSpPr txBox="1"/>
          <p:nvPr/>
        </p:nvSpPr>
        <p:spPr>
          <a:xfrm>
            <a:off x="5275039" y="5784509"/>
            <a:ext cx="227916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Simplified Arabic"/>
                <a:ea typeface="Simplified Arabic"/>
                <a:cs typeface="Simplified Arabic"/>
              </a:defRPr>
            </a:lvl1pPr>
            <a:lvl2pPr marL="457200" algn="l" defTabSz="914400" rtl="0" eaLnBrk="1" latinLnBrk="0" hangingPunct="1">
              <a:defRPr sz="1800" kern="1200">
                <a:solidFill>
                  <a:schemeClr val="tx1"/>
                </a:solidFill>
                <a:latin typeface="Simplified Arabic"/>
                <a:ea typeface="Simplified Arabic"/>
                <a:cs typeface="Simplified Arabic"/>
              </a:defRPr>
            </a:lvl2pPr>
            <a:lvl3pPr marL="914400" algn="l" defTabSz="914400" rtl="0" eaLnBrk="1" latinLnBrk="0" hangingPunct="1">
              <a:defRPr sz="1800" kern="1200">
                <a:solidFill>
                  <a:schemeClr val="tx1"/>
                </a:solidFill>
                <a:latin typeface="Simplified Arabic"/>
                <a:ea typeface="Simplified Arabic"/>
                <a:cs typeface="Simplified Arabic"/>
              </a:defRPr>
            </a:lvl3pPr>
            <a:lvl4pPr marL="1371600" algn="l" defTabSz="914400" rtl="0" eaLnBrk="1" latinLnBrk="0" hangingPunct="1">
              <a:defRPr sz="1800" kern="1200">
                <a:solidFill>
                  <a:schemeClr val="tx1"/>
                </a:solidFill>
                <a:latin typeface="Simplified Arabic"/>
                <a:ea typeface="Simplified Arabic"/>
                <a:cs typeface="Simplified Arabic"/>
              </a:defRPr>
            </a:lvl4pPr>
            <a:lvl5pPr marL="1828800" algn="l" defTabSz="914400" rtl="0" eaLnBrk="1" latinLnBrk="0" hangingPunct="1">
              <a:defRPr sz="1800" kern="1200">
                <a:solidFill>
                  <a:schemeClr val="tx1"/>
                </a:solidFill>
                <a:latin typeface="Simplified Arabic"/>
                <a:ea typeface="Simplified Arabic"/>
                <a:cs typeface="Simplified Arabic"/>
              </a:defRPr>
            </a:lvl5pPr>
            <a:lvl6pPr marL="2286000" algn="l" defTabSz="914400" rtl="0" eaLnBrk="1" latinLnBrk="0" hangingPunct="1">
              <a:defRPr sz="1800" kern="1200">
                <a:solidFill>
                  <a:schemeClr val="tx1"/>
                </a:solidFill>
                <a:latin typeface="Simplified Arabic"/>
                <a:ea typeface="Simplified Arabic"/>
                <a:cs typeface="Simplified Arabic"/>
              </a:defRPr>
            </a:lvl6pPr>
            <a:lvl7pPr marL="2743200" algn="l" defTabSz="914400" rtl="0" eaLnBrk="1" latinLnBrk="0" hangingPunct="1">
              <a:defRPr sz="1800" kern="1200">
                <a:solidFill>
                  <a:schemeClr val="tx1"/>
                </a:solidFill>
                <a:latin typeface="Simplified Arabic"/>
                <a:ea typeface="Simplified Arabic"/>
                <a:cs typeface="Simplified Arabic"/>
              </a:defRPr>
            </a:lvl7pPr>
            <a:lvl8pPr marL="3200400" algn="l" defTabSz="914400" rtl="0" eaLnBrk="1" latinLnBrk="0" hangingPunct="1">
              <a:defRPr sz="1800" kern="1200">
                <a:solidFill>
                  <a:schemeClr val="tx1"/>
                </a:solidFill>
                <a:latin typeface="Simplified Arabic"/>
                <a:ea typeface="Simplified Arabic"/>
                <a:cs typeface="Simplified Arabic"/>
              </a:defRPr>
            </a:lvl8pPr>
            <a:lvl9pPr marL="3657600" algn="l" defTabSz="914400" rtl="0" eaLnBrk="1" latinLnBrk="0" hangingPunct="1">
              <a:defRPr sz="1800" kern="1200">
                <a:solidFill>
                  <a:schemeClr val="tx1"/>
                </a:solidFill>
                <a:latin typeface="Simplified Arabic"/>
                <a:ea typeface="Simplified Arabic"/>
                <a:cs typeface="Simplified Arabic"/>
              </a:defRPr>
            </a:lvl9pPr>
          </a:lstStyle>
          <a:p>
            <a:pPr algn="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rPr>
              <a:t> أحدث إصدار من وحدة الإنفاق</a:t>
            </a:r>
          </a:p>
        </p:txBody>
      </p:sp>
    </p:spTree>
    <p:extLst>
      <p:ext uri="{BB962C8B-B14F-4D97-AF65-F5344CB8AC3E}">
        <p14:creationId xmlns:p14="http://schemas.microsoft.com/office/powerpoint/2010/main" val="29262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ما هي البيانات المطلوبة؟ (وحدات </a:t>
            </a:r>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WFP</a:t>
            </a:r>
            <a:r>
              <a:rPr lang="ar" sz="3600" kern="1400" spc="230" dirty="0">
                <a:solidFill>
                  <a:schemeClr val="tx1"/>
                </a:solidFill>
                <a:latin typeface="Open Sans ExtraBold" panose="020B0906030804020204" pitchFamily="34" charset="0"/>
                <a:ea typeface="Open Sans ExtraBold" panose="020B0906030804020204" pitchFamily="34" charset="0"/>
              </a:rPr>
              <a:t>)</a:t>
            </a:r>
          </a:p>
        </p:txBody>
      </p:sp>
      <p:graphicFrame>
        <p:nvGraphicFramePr>
          <p:cNvPr id="4" name="Content Placeholder 3">
            <a:extLst>
              <a:ext uri="{FF2B5EF4-FFF2-40B4-BE49-F238E27FC236}">
                <a16:creationId xmlns:a16="http://schemas.microsoft.com/office/drawing/2014/main" id="{B347DFEB-9BE8-9B48-D805-EE43FEBA4A24}"/>
              </a:ext>
            </a:extLst>
          </p:cNvPr>
          <p:cNvGraphicFramePr>
            <a:graphicFrameLocks noGrp="1"/>
          </p:cNvGraphicFramePr>
          <p:nvPr>
            <p:ph idx="1"/>
            <p:extLst>
              <p:ext uri="{D42A27DB-BD31-4B8C-83A1-F6EECF244321}">
                <p14:modId xmlns:p14="http://schemas.microsoft.com/office/powerpoint/2010/main" val="4283574852"/>
              </p:ext>
            </p:extLst>
          </p:nvPr>
        </p:nvGraphicFramePr>
        <p:xfrm>
          <a:off x="846138" y="1919288"/>
          <a:ext cx="10542587" cy="372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1">
            <a:extLst>
              <a:ext uri="{FF2B5EF4-FFF2-40B4-BE49-F238E27FC236}">
                <a16:creationId xmlns:a16="http://schemas.microsoft.com/office/drawing/2014/main" id="{32D5BDD3-4BAE-6B9A-EBDC-A2DB99ADE3AD}"/>
              </a:ext>
            </a:extLst>
          </p:cNvPr>
          <p:cNvSpPr txBox="1"/>
          <p:nvPr/>
        </p:nvSpPr>
        <p:spPr>
          <a:xfrm>
            <a:off x="1732542" y="6162881"/>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Simplified Arabic"/>
                <a:ea typeface="Simplified Arabic"/>
                <a:cs typeface="Simplified Arabic"/>
              </a:defRPr>
            </a:lvl1pPr>
            <a:lvl2pPr marL="457200" algn="l" defTabSz="914400" rtl="0" eaLnBrk="1" latinLnBrk="0" hangingPunct="1">
              <a:defRPr sz="1800" kern="1200">
                <a:solidFill>
                  <a:schemeClr val="tx1"/>
                </a:solidFill>
                <a:latin typeface="Simplified Arabic"/>
                <a:ea typeface="Simplified Arabic"/>
                <a:cs typeface="Simplified Arabic"/>
              </a:defRPr>
            </a:lvl2pPr>
            <a:lvl3pPr marL="914400" algn="l" defTabSz="914400" rtl="0" eaLnBrk="1" latinLnBrk="0" hangingPunct="1">
              <a:defRPr sz="1800" kern="1200">
                <a:solidFill>
                  <a:schemeClr val="tx1"/>
                </a:solidFill>
                <a:latin typeface="Simplified Arabic"/>
                <a:ea typeface="Simplified Arabic"/>
                <a:cs typeface="Simplified Arabic"/>
              </a:defRPr>
            </a:lvl3pPr>
            <a:lvl4pPr marL="1371600" algn="l" defTabSz="914400" rtl="0" eaLnBrk="1" latinLnBrk="0" hangingPunct="1">
              <a:defRPr sz="1800" kern="1200">
                <a:solidFill>
                  <a:schemeClr val="tx1"/>
                </a:solidFill>
                <a:latin typeface="Simplified Arabic"/>
                <a:ea typeface="Simplified Arabic"/>
                <a:cs typeface="Simplified Arabic"/>
              </a:defRPr>
            </a:lvl4pPr>
            <a:lvl5pPr marL="1828800" algn="l" defTabSz="914400" rtl="0" eaLnBrk="1" latinLnBrk="0" hangingPunct="1">
              <a:defRPr sz="1800" kern="1200">
                <a:solidFill>
                  <a:schemeClr val="tx1"/>
                </a:solidFill>
                <a:latin typeface="Simplified Arabic"/>
                <a:ea typeface="Simplified Arabic"/>
                <a:cs typeface="Simplified Arabic"/>
              </a:defRPr>
            </a:lvl5pPr>
            <a:lvl6pPr marL="2286000" algn="l" defTabSz="914400" rtl="0" eaLnBrk="1" latinLnBrk="0" hangingPunct="1">
              <a:defRPr sz="1800" kern="1200">
                <a:solidFill>
                  <a:schemeClr val="tx1"/>
                </a:solidFill>
                <a:latin typeface="Simplified Arabic"/>
                <a:ea typeface="Simplified Arabic"/>
                <a:cs typeface="Simplified Arabic"/>
              </a:defRPr>
            </a:lvl6pPr>
            <a:lvl7pPr marL="2743200" algn="l" defTabSz="914400" rtl="0" eaLnBrk="1" latinLnBrk="0" hangingPunct="1">
              <a:defRPr sz="1800" kern="1200">
                <a:solidFill>
                  <a:schemeClr val="tx1"/>
                </a:solidFill>
                <a:latin typeface="Simplified Arabic"/>
                <a:ea typeface="Simplified Arabic"/>
                <a:cs typeface="Simplified Arabic"/>
              </a:defRPr>
            </a:lvl7pPr>
            <a:lvl8pPr marL="3200400" algn="l" defTabSz="914400" rtl="0" eaLnBrk="1" latinLnBrk="0" hangingPunct="1">
              <a:defRPr sz="1800" kern="1200">
                <a:solidFill>
                  <a:schemeClr val="tx1"/>
                </a:solidFill>
                <a:latin typeface="Simplified Arabic"/>
                <a:ea typeface="Simplified Arabic"/>
                <a:cs typeface="Simplified Arabic"/>
              </a:defRPr>
            </a:lvl8pPr>
            <a:lvl9pPr marL="3657600" algn="l" defTabSz="914400" rtl="0" eaLnBrk="1" latinLnBrk="0" hangingPunct="1">
              <a:defRPr sz="1800" kern="1200">
                <a:solidFill>
                  <a:schemeClr val="tx1"/>
                </a:solidFill>
                <a:latin typeface="Simplified Arabic"/>
                <a:ea typeface="Simplified Arabic"/>
                <a:cs typeface="Simplified Arabic"/>
              </a:defRPr>
            </a:lvl9pPr>
          </a:lstStyle>
          <a:p>
            <a:pPr algn="r" rtl="1"/>
            <a:r>
              <a:rPr lang="ar" sz="160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hlinkClick r:id="rId8">
                  <a:extLst>
                    <a:ext uri="{A12FA001-AC4F-418D-AE19-62706E023703}">
                      <ahyp:hlinkClr xmlns:ahyp="http://schemas.microsoft.com/office/drawing/2018/hyperlinkcolor" val="tx"/>
                    </a:ext>
                  </a:extLst>
                </a:hlinkClick>
              </a:rPr>
              <a:t>مصمم الاستبيان</a:t>
            </a:r>
            <a:endParaRPr lang="en-US" sz="160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cxnSp>
        <p:nvCxnSpPr>
          <p:cNvPr id="5" name="Straight Arrow Connector 4">
            <a:extLst>
              <a:ext uri="{FF2B5EF4-FFF2-40B4-BE49-F238E27FC236}">
                <a16:creationId xmlns:a16="http://schemas.microsoft.com/office/drawing/2014/main" id="{C7E61B86-EC5C-E1EA-3DC6-7556F37E9D55}"/>
              </a:ext>
            </a:extLst>
          </p:cNvPr>
          <p:cNvCxnSpPr>
            <a:cxnSpLocks/>
          </p:cNvCxnSpPr>
          <p:nvPr/>
        </p:nvCxnSpPr>
        <p:spPr>
          <a:xfrm flipH="1">
            <a:off x="3527778" y="6343009"/>
            <a:ext cx="1221643"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782AF409-CE26-3A6E-4280-D3611378160D}"/>
              </a:ext>
            </a:extLst>
          </p:cNvPr>
          <p:cNvSpPr txBox="1"/>
          <p:nvPr/>
        </p:nvSpPr>
        <p:spPr>
          <a:xfrm>
            <a:off x="4749421" y="6193130"/>
            <a:ext cx="3159625" cy="338533"/>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Simplified Arabic"/>
                <a:ea typeface="Simplified Arabic"/>
                <a:cs typeface="Simplified Arabic"/>
              </a:defRPr>
            </a:lvl1pPr>
            <a:lvl2pPr marL="457200" algn="l" defTabSz="914400" rtl="0" eaLnBrk="1" latinLnBrk="0" hangingPunct="1">
              <a:defRPr sz="1800" kern="1200">
                <a:solidFill>
                  <a:schemeClr val="tx1"/>
                </a:solidFill>
                <a:latin typeface="Simplified Arabic"/>
                <a:ea typeface="Simplified Arabic"/>
                <a:cs typeface="Simplified Arabic"/>
              </a:defRPr>
            </a:lvl2pPr>
            <a:lvl3pPr marL="914400" algn="l" defTabSz="914400" rtl="0" eaLnBrk="1" latinLnBrk="0" hangingPunct="1">
              <a:defRPr sz="1800" kern="1200">
                <a:solidFill>
                  <a:schemeClr val="tx1"/>
                </a:solidFill>
                <a:latin typeface="Simplified Arabic"/>
                <a:ea typeface="Simplified Arabic"/>
                <a:cs typeface="Simplified Arabic"/>
              </a:defRPr>
            </a:lvl3pPr>
            <a:lvl4pPr marL="1371600" algn="l" defTabSz="914400" rtl="0" eaLnBrk="1" latinLnBrk="0" hangingPunct="1">
              <a:defRPr sz="1800" kern="1200">
                <a:solidFill>
                  <a:schemeClr val="tx1"/>
                </a:solidFill>
                <a:latin typeface="Simplified Arabic"/>
                <a:ea typeface="Simplified Arabic"/>
                <a:cs typeface="Simplified Arabic"/>
              </a:defRPr>
            </a:lvl4pPr>
            <a:lvl5pPr marL="1828800" algn="l" defTabSz="914400" rtl="0" eaLnBrk="1" latinLnBrk="0" hangingPunct="1">
              <a:defRPr sz="1800" kern="1200">
                <a:solidFill>
                  <a:schemeClr val="tx1"/>
                </a:solidFill>
                <a:latin typeface="Simplified Arabic"/>
                <a:ea typeface="Simplified Arabic"/>
                <a:cs typeface="Simplified Arabic"/>
              </a:defRPr>
            </a:lvl5pPr>
            <a:lvl6pPr marL="2286000" algn="l" defTabSz="914400" rtl="0" eaLnBrk="1" latinLnBrk="0" hangingPunct="1">
              <a:defRPr sz="1800" kern="1200">
                <a:solidFill>
                  <a:schemeClr val="tx1"/>
                </a:solidFill>
                <a:latin typeface="Simplified Arabic"/>
                <a:ea typeface="Simplified Arabic"/>
                <a:cs typeface="Simplified Arabic"/>
              </a:defRPr>
            </a:lvl6pPr>
            <a:lvl7pPr marL="2743200" algn="l" defTabSz="914400" rtl="0" eaLnBrk="1" latinLnBrk="0" hangingPunct="1">
              <a:defRPr sz="1800" kern="1200">
                <a:solidFill>
                  <a:schemeClr val="tx1"/>
                </a:solidFill>
                <a:latin typeface="Simplified Arabic"/>
                <a:ea typeface="Simplified Arabic"/>
                <a:cs typeface="Simplified Arabic"/>
              </a:defRPr>
            </a:lvl7pPr>
            <a:lvl8pPr marL="3200400" algn="l" defTabSz="914400" rtl="0" eaLnBrk="1" latinLnBrk="0" hangingPunct="1">
              <a:defRPr sz="1800" kern="1200">
                <a:solidFill>
                  <a:schemeClr val="tx1"/>
                </a:solidFill>
                <a:latin typeface="Simplified Arabic"/>
                <a:ea typeface="Simplified Arabic"/>
                <a:cs typeface="Simplified Arabic"/>
              </a:defRPr>
            </a:lvl8pPr>
            <a:lvl9pPr marL="3657600" algn="l" defTabSz="914400" rtl="0" eaLnBrk="1" latinLnBrk="0" hangingPunct="1">
              <a:defRPr sz="1800" kern="1200">
                <a:solidFill>
                  <a:schemeClr val="tx1"/>
                </a:solidFill>
                <a:latin typeface="Simplified Arabic"/>
                <a:ea typeface="Simplified Arabic"/>
                <a:cs typeface="Simplified Arabic"/>
              </a:defRPr>
            </a:lvl9pPr>
          </a:lstStyle>
          <a:p>
            <a:pPr algn="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rPr>
              <a:t> أحدث الوحدات القياسية في XLSform على </a:t>
            </a:r>
          </a:p>
        </p:txBody>
      </p:sp>
    </p:spTree>
    <p:extLst>
      <p:ext uri="{BB962C8B-B14F-4D97-AF65-F5344CB8AC3E}">
        <p14:creationId xmlns:p14="http://schemas.microsoft.com/office/powerpoint/2010/main" val="15496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403170" y="2369285"/>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 kern="1400" spc="23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وحدة الإنفاق</a:t>
            </a:r>
            <a:endParaRPr lang="en-GB" kern="1400" spc="23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2292824"/>
            <a:ext cx="11052000" cy="3186202"/>
          </a:xfrm>
        </p:spPr>
        <p:txBody>
          <a:bodyPr vert="horz" lIns="91440" tIns="45720" rIns="91440" bIns="45720" rtlCol="0" anchor="t">
            <a:noAutofit/>
          </a:bodyPr>
          <a:lstStyle/>
          <a:p>
            <a:pPr algn="r" rtl="1">
              <a:lnSpc>
                <a:spcPts val="2700"/>
              </a:lnSpc>
            </a:pPr>
            <a:r>
              <a:rPr lang="ar" sz="2400" spc="60" dirty="0"/>
              <a:t>يقدم هذا القسم هيكل وحدة الإنفاق القياسية و</a:t>
            </a:r>
            <a:r>
              <a:rPr lang="ar-YE" sz="2400" spc="60" dirty="0"/>
              <a:t>المنطق التي تقوم عليها </a:t>
            </a:r>
            <a:r>
              <a:rPr lang="ar" sz="2400" spc="60" dirty="0"/>
              <a:t>وعناصرها الرئيسية.</a:t>
            </a:r>
            <a:endParaRPr lang="en-US" sz="2400" spc="60" dirty="0"/>
          </a:p>
          <a:p>
            <a:pPr marL="0" indent="0" algn="r" rtl="1">
              <a:lnSpc>
                <a:spcPts val="2700"/>
              </a:lnSpc>
              <a:buNone/>
            </a:pPr>
            <a:endParaRPr lang="ar" sz="2400" spc="60" dirty="0"/>
          </a:p>
          <a:p>
            <a:pPr algn="r" rtl="1">
              <a:lnSpc>
                <a:spcPts val="2700"/>
              </a:lnSpc>
            </a:pPr>
            <a:r>
              <a:rPr lang="ar" sz="2400" spc="60" dirty="0"/>
              <a:t>إذا كانت وحدة الإنفاق الخاصة بك تختلف عن النسخة القياسية، على سبيل المثال لأن فترات الاسترجاع مختلفة أو لأن فئات/بنود الأغذية وغير الأغذية مخصصة للسياق، يرجى التأكد من تكييف هذه الشرائح.</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 (FES)</a:t>
            </a:r>
            <a:r>
              <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ar" sz="3600" kern="1400" spc="230" dirty="0">
                <a:solidFill>
                  <a:schemeClr val="tx1"/>
                </a:solidFill>
                <a:latin typeface="Open Sans" panose="020B0606030504020204" pitchFamily="34" charset="0"/>
                <a:ea typeface="Open Sans" panose="020B0606030504020204" pitchFamily="34" charset="0"/>
              </a:rPr>
              <a:t> تعليمات التدريب 2</a:t>
            </a:r>
          </a:p>
        </p:txBody>
      </p:sp>
    </p:spTree>
    <p:extLst>
      <p:ext uri="{BB962C8B-B14F-4D97-AF65-F5344CB8AC3E}">
        <p14:creationId xmlns:p14="http://schemas.microsoft.com/office/powerpoint/2010/main" val="15098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0762-C4CC-4748-9971-F3840BF53EF3}"/>
              </a:ext>
            </a:extLst>
          </p:cNvPr>
          <p:cNvSpPr>
            <a:spLocks noGrp="1"/>
          </p:cNvSpPr>
          <p:nvPr>
            <p:ph type="title"/>
          </p:nvPr>
        </p:nvSpPr>
        <p:spPr/>
        <p:txBody>
          <a:bodyPr vert="horz" lIns="91440" tIns="45720" rIns="91440" bIns="45720" rtlCol="0" anchor="t" anchorCtr="0">
            <a:noAutofit/>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نظرة عامة على وحدة الإنفاق</a:t>
            </a:r>
            <a:endParaRPr lang="es-419"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4" name="Table 4">
            <a:extLst>
              <a:ext uri="{FF2B5EF4-FFF2-40B4-BE49-F238E27FC236}">
                <a16:creationId xmlns:a16="http://schemas.microsoft.com/office/drawing/2014/main" id="{7EC941B4-FD91-4E9E-8516-3517DC163BF8}"/>
              </a:ext>
            </a:extLst>
          </p:cNvPr>
          <p:cNvGraphicFramePr>
            <a:graphicFrameLocks noGrp="1"/>
          </p:cNvGraphicFramePr>
          <p:nvPr>
            <p:ph idx="1"/>
            <p:extLst>
              <p:ext uri="{D42A27DB-BD31-4B8C-83A1-F6EECF244321}">
                <p14:modId xmlns:p14="http://schemas.microsoft.com/office/powerpoint/2010/main" val="2605587084"/>
              </p:ext>
            </p:extLst>
          </p:nvPr>
        </p:nvGraphicFramePr>
        <p:xfrm>
          <a:off x="991113" y="1362976"/>
          <a:ext cx="9960666" cy="4211914"/>
        </p:xfrm>
        <a:graphic>
          <a:graphicData uri="http://schemas.openxmlformats.org/drawingml/2006/table">
            <a:tbl>
              <a:tblPr rtl="1" firstRow="1" bandRow="1">
                <a:tableStyleId>{5C22544A-7EE6-4342-B048-85BDC9FD1C3A}</a:tableStyleId>
              </a:tblPr>
              <a:tblGrid>
                <a:gridCol w="1173013">
                  <a:extLst>
                    <a:ext uri="{9D8B030D-6E8A-4147-A177-3AD203B41FA5}">
                      <a16:colId xmlns:a16="http://schemas.microsoft.com/office/drawing/2014/main" val="529199142"/>
                    </a:ext>
                  </a:extLst>
                </a:gridCol>
                <a:gridCol w="2155432">
                  <a:extLst>
                    <a:ext uri="{9D8B030D-6E8A-4147-A177-3AD203B41FA5}">
                      <a16:colId xmlns:a16="http://schemas.microsoft.com/office/drawing/2014/main" val="3884141017"/>
                    </a:ext>
                  </a:extLst>
                </a:gridCol>
                <a:gridCol w="3179518">
                  <a:extLst>
                    <a:ext uri="{9D8B030D-6E8A-4147-A177-3AD203B41FA5}">
                      <a16:colId xmlns:a16="http://schemas.microsoft.com/office/drawing/2014/main" val="491799903"/>
                    </a:ext>
                  </a:extLst>
                </a:gridCol>
                <a:gridCol w="3452703">
                  <a:extLst>
                    <a:ext uri="{9D8B030D-6E8A-4147-A177-3AD203B41FA5}">
                      <a16:colId xmlns:a16="http://schemas.microsoft.com/office/drawing/2014/main" val="2811956828"/>
                    </a:ext>
                  </a:extLst>
                </a:gridCol>
              </a:tblGrid>
              <a:tr h="567922">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المجموعة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فترة الاسترجاع</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مصادر الاستهلاك</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المستجيب المفضل</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3253469499"/>
                  </a:ext>
                </a:extLst>
              </a:tr>
              <a:tr h="1403466">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الغذاء</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السبعة أيام السابقة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marL="342900" lvl="0" indent="-342900" algn="r" rtl="1">
                        <a:lnSpc>
                          <a:spcPct val="107000"/>
                        </a:lnSpc>
                        <a:buFont typeface="Symbol" panose="05050102010706020507" pitchFamily="18" charset="2"/>
                        <a:buChar char=""/>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المشتريات (نقدًا </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وبالدين</a:t>
                      </a: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342900" lvl="0" indent="-342900" algn="r" rtl="1">
                        <a:lnSpc>
                          <a:spcPct val="107000"/>
                        </a:lnSpc>
                        <a:buFont typeface="Symbol" panose="05050102010706020507" pitchFamily="18" charset="2"/>
                        <a:buChar char=""/>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المساعدات العينية والهدايا</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342900" lvl="0" indent="-342900" algn="r" rtl="1">
                        <a:lnSpc>
                          <a:spcPct val="107000"/>
                        </a:lnSpc>
                        <a:spcAft>
                          <a:spcPts val="800"/>
                        </a:spcAft>
                        <a:buFont typeface="Symbol" panose="05050102010706020507" pitchFamily="18" charset="2"/>
                        <a:buChar char=""/>
                      </a:pPr>
                      <a:r>
                        <a:rPr lang="ar" sz="1600" b="0" dirty="0">
                          <a:effectLst/>
                          <a:latin typeface="Simplified Arabic" panose="020B0606030504020204" pitchFamily="34" charset="0"/>
                          <a:ea typeface="Simplified Arabic" panose="020B0606030504020204" pitchFamily="34" charset="0"/>
                          <a:cs typeface="Simplified Arabic" panose="020B0606030504020204" pitchFamily="34" charset="0"/>
                        </a:rPr>
                        <a:t>الإنتاج الذاتي</a:t>
                      </a:r>
                      <a:endParaRPr lang="es-419" sz="1600" b="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marL="228600"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عضو الأسرة المعيشية المسؤول عادة عن إعداد وشراء الطعام</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346100416"/>
                  </a:ext>
                </a:extLst>
              </a:tr>
              <a:tr h="1120263">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غير غذائي</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الـ 30 يوماً السابقة</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المشتريات (نقدًا </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وبالدين</a:t>
                      </a: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342900" lvl="0" indent="-342900" algn="r" rtl="1">
                        <a:lnSpc>
                          <a:spcPct val="107000"/>
                        </a:lnSpc>
                        <a:spcAft>
                          <a:spcPts val="800"/>
                        </a:spcAft>
                        <a:buFont typeface="Symbol" panose="05050102010706020507" pitchFamily="18" charset="2"/>
                        <a:buChar char=""/>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المساعدات العينية والهدايا</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marL="228600"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رب الأسرة أو العضو الأكثر دراية بالنفقات غير الغذائية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659836276"/>
                  </a:ext>
                </a:extLst>
              </a:tr>
              <a:tr h="1120263">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غير غذائية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الستة أشهر السابقة</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المشتريات (نقدًا </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وبالدين</a:t>
                      </a: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342900" lvl="0" indent="-342900" algn="r" rtl="1">
                        <a:lnSpc>
                          <a:spcPct val="107000"/>
                        </a:lnSpc>
                        <a:spcAft>
                          <a:spcPts val="800"/>
                        </a:spcAft>
                        <a:buFont typeface="Symbol" panose="05050102010706020507" pitchFamily="18" charset="2"/>
                        <a:buChar char=""/>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المساعدات العينية والهدايا</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marL="228600"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رب الأسرة أو أحد أفراد الأسرة الأكثر دراية بالنفقات غير الغذائية</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1148261328"/>
                  </a:ext>
                </a:extLst>
              </a:tr>
            </a:tbl>
          </a:graphicData>
        </a:graphic>
      </p:graphicFrame>
    </p:spTree>
    <p:extLst>
      <p:ext uri="{BB962C8B-B14F-4D97-AF65-F5344CB8AC3E}">
        <p14:creationId xmlns:p14="http://schemas.microsoft.com/office/powerpoint/2010/main" val="17948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توضيح هام</a:t>
            </a:r>
            <a:endParaRPr lang="es-419"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824938" y="1540379"/>
            <a:ext cx="10542124" cy="4100053"/>
          </a:xfrm>
        </p:spPr>
        <p:txBody>
          <a:bodyPr>
            <a:normAutofit/>
          </a:bodyPr>
          <a:lstStyle/>
          <a:p>
            <a:pPr algn="r" rtl="1"/>
            <a:r>
              <a:rPr lang="ar" sz="2400" dirty="0"/>
              <a:t>على الرغم من أننا نسميها </a:t>
            </a:r>
            <a:r>
              <a:rPr lang="ar" sz="2400" b="1" dirty="0"/>
              <a:t>"وحدة الإنفاق" للتبسيط، فإننا في الواقع نسأل عن أمرين</a:t>
            </a:r>
            <a:r>
              <a:rPr lang="ar" sz="2400" dirty="0"/>
              <a:t>:</a:t>
            </a:r>
          </a:p>
          <a:p>
            <a:pPr lvl="1" algn="r" rtl="1">
              <a:buFont typeface="Courier New" panose="02070309020205020404" pitchFamily="49" charset="0"/>
              <a:buChar char="o"/>
            </a:pPr>
            <a:r>
              <a:rPr lang="ar" sz="2400" dirty="0"/>
              <a:t>بالنسبة للسلع المشتراة (نقدًا </a:t>
            </a:r>
            <a:r>
              <a:rPr lang="ar-YE" sz="2400" dirty="0"/>
              <a:t>وبالدين</a:t>
            </a:r>
            <a:r>
              <a:rPr lang="ar" sz="2400" dirty="0"/>
              <a:t>)، نسأل عن ماذا </a:t>
            </a:r>
            <a:r>
              <a:rPr lang="ar" sz="2400" b="1" dirty="0"/>
              <a:t>اشترت</a:t>
            </a:r>
            <a:r>
              <a:rPr lang="ar" sz="2400" dirty="0"/>
              <a:t> الأسرة المعيشية وكم </a:t>
            </a:r>
            <a:r>
              <a:rPr lang="ar" sz="2400" b="1" dirty="0"/>
              <a:t>أنفقت </a:t>
            </a:r>
            <a:r>
              <a:rPr lang="ar" sz="2400" dirty="0"/>
              <a:t>على هذه المشتريات.</a:t>
            </a:r>
          </a:p>
          <a:p>
            <a:pPr lvl="1" algn="r" rtl="1">
              <a:buFont typeface="Courier New" panose="02070309020205020404" pitchFamily="49" charset="0"/>
              <a:buChar char="o"/>
            </a:pPr>
            <a:r>
              <a:rPr lang="ar" sz="2400" dirty="0"/>
              <a:t>بالنسبة للسلع غير المشتراة (الإنتاج الذاتي أو المساعدات العينية والهدايا)، نسأل عن ما </a:t>
            </a:r>
            <a:r>
              <a:rPr lang="ar" sz="2400" b="1" u="sng" dirty="0"/>
              <a:t>استهلكته</a:t>
            </a:r>
            <a:r>
              <a:rPr lang="ar" sz="2400" dirty="0"/>
              <a:t> الأسرة المعيشية </a:t>
            </a:r>
            <a:r>
              <a:rPr lang="ar" sz="2400" u="sng" dirty="0"/>
              <a:t>وكم ستكون قيمتها إذا تم شراؤها</a:t>
            </a:r>
            <a:r>
              <a:rPr lang="ar" sz="2400" dirty="0"/>
              <a:t>.</a:t>
            </a:r>
          </a:p>
          <a:p>
            <a:pPr algn="r" rtl="1"/>
            <a:r>
              <a:rPr lang="ar" sz="2400" dirty="0"/>
              <a:t>وذلك لأن هدفنا </a:t>
            </a:r>
            <a:r>
              <a:rPr lang="ar" sz="2400" b="1" dirty="0"/>
              <a:t>هو تحديد القيمة النقدية لما تستهلكه الأسر </a:t>
            </a:r>
            <a:r>
              <a:rPr lang="ar" sz="2400" dirty="0"/>
              <a:t>لفهم مدى ضعفها.</a:t>
            </a:r>
          </a:p>
          <a:p>
            <a:pPr algn="r" rtl="1"/>
            <a:r>
              <a:rPr lang="ar" sz="2400" dirty="0"/>
              <a:t>بالنسبة للسلع المشتراة، نسأل عن ما أنفقته الأسر (وليس عن قيمة ما استهلكته) فقط لأن ذلك أسهل بكثير في التذكر. ولكن في النهاية، هذا يمثل مؤشراً لقيمة ما تستهلكه الأسر.</a:t>
            </a:r>
          </a:p>
        </p:txBody>
      </p:sp>
    </p:spTree>
    <p:extLst>
      <p:ext uri="{BB962C8B-B14F-4D97-AF65-F5344CB8AC3E}">
        <p14:creationId xmlns:p14="http://schemas.microsoft.com/office/powerpoint/2010/main" val="291592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ctr" rtl="1">
              <a:lnSpc>
                <a:spcPts val="3920"/>
              </a:lnSpc>
            </a:pPr>
            <a:endParaRPr lang="it-IT" sz="3400" b="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ctr" rtl="1">
              <a:lnSpc>
                <a:spcPts val="3920"/>
              </a:lnSpc>
            </a:pPr>
            <a:r>
              <a:rPr lang="ar" sz="4600" b="0">
                <a:solidFill>
                  <a:srgbClr val="FFFFFE"/>
                </a:solidFill>
                <a:latin typeface="Simplified Arabic"/>
                <a:ea typeface="Simplified Arabic"/>
                <a:cs typeface="Simplified Arabic"/>
              </a:rPr>
              <a:t>سؤال للمناقشة: </a:t>
            </a:r>
          </a:p>
          <a:p>
            <a:pPr marL="0" indent="0" algn="ctr" rtl="1">
              <a:buNone/>
            </a:pPr>
            <a:r>
              <a:rPr lang="ar" sz="3600">
                <a:solidFill>
                  <a:srgbClr val="FFFFFE"/>
                </a:solidFill>
              </a:rPr>
              <a:t>ماذا سيحدث إذا سألنا عن المشتريات فقط؟</a:t>
            </a:r>
          </a:p>
          <a:p>
            <a:pPr algn="r" rtl="1">
              <a:lnSpc>
                <a:spcPts val="3920"/>
              </a:lnSpc>
            </a:pPr>
            <a:r>
              <a:rPr lang="ar" sz="3400" b="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rPr>
              <a:t> </a:t>
            </a:r>
            <a:endParaRPr lang="en-GB" sz="2900" b="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rtl="1"/>
            <a:r>
              <a:rPr lang="ar" sz="2000" b="1"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rPr>
              <a:t>على سبيل المثال، فكر في الأسر التي تعتمد على إنتاجها الخاص،  أو المساعدات والتبرعات. </a:t>
            </a:r>
          </a:p>
        </p:txBody>
      </p:sp>
    </p:spTree>
    <p:extLst>
      <p:ext uri="{BB962C8B-B14F-4D97-AF65-F5344CB8AC3E}">
        <p14:creationId xmlns:p14="http://schemas.microsoft.com/office/powerpoint/2010/main" val="223264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4400"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r>
              <a:rPr lang="ar" kern="1400" spc="23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وحدة الإنفاق</a:t>
            </a:r>
            <a:endParaRPr lang="it-IT"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marL="742950" indent="-742950" algn="r" rtl="1">
              <a:lnSpc>
                <a:spcPts val="3920"/>
              </a:lnSpc>
              <a:buAutoNum type="arabicPeriod"/>
            </a:pPr>
            <a:r>
              <a:rPr lang="ar" sz="2600" kern="1400" spc="230" dirty="0">
                <a:solidFill>
                  <a:schemeClr val="accent2"/>
                </a:solidFill>
                <a:latin typeface="Open Sans" panose="020B0606030504020204" pitchFamily="34" charset="0"/>
                <a:ea typeface="Open Sans" panose="020B0606030504020204" pitchFamily="34" charset="0"/>
                <a:cs typeface="Simplified Arabic" panose="020B0606030504020204" pitchFamily="34" charset="0"/>
              </a:rPr>
              <a:t>نفقات الغذاء – 7 أيام (أو 30 يوماً)</a:t>
            </a:r>
          </a:p>
          <a:p>
            <a:pPr marL="742950" indent="-742950" algn="r" rtl="1">
              <a:lnSpc>
                <a:spcPts val="3920"/>
              </a:lnSpc>
              <a:buAutoNum type="arabicPeriod"/>
            </a:pPr>
            <a:r>
              <a:rPr lang="ar" sz="2600" kern="1400" spc="23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النفقات غير الغذائية</a:t>
            </a:r>
          </a:p>
          <a:p>
            <a:pPr marL="1200150" lvl="1" indent="-742950" algn="r" rtl="1">
              <a:lnSpc>
                <a:spcPts val="3920"/>
              </a:lnSpc>
              <a:buFont typeface="Wingdings" panose="05000000000000000000" pitchFamily="2" charset="2"/>
              <a:buChar char="§"/>
            </a:pPr>
            <a:r>
              <a:rPr lang="ar" sz="2600" b="1" kern="1400" spc="230" dirty="0">
                <a:solidFill>
                  <a:srgbClr val="FFFFFF"/>
                </a:solidFill>
                <a:latin typeface="Open Sans" panose="020B0606030504020204" pitchFamily="34" charset="0"/>
                <a:ea typeface="Open Sans" panose="020B0606030504020204" pitchFamily="34" charset="0"/>
                <a:cs typeface="Simplified Arabic" panose="020B0606030504020204" pitchFamily="34" charset="0"/>
              </a:rPr>
              <a:t>30 يومًا</a:t>
            </a:r>
          </a:p>
          <a:p>
            <a:pPr marL="1200150" lvl="1" indent="-742950" algn="r" rtl="1">
              <a:lnSpc>
                <a:spcPts val="3920"/>
              </a:lnSpc>
              <a:buFont typeface="Wingdings" panose="05000000000000000000" pitchFamily="2" charset="2"/>
              <a:buChar char="§"/>
            </a:pPr>
            <a:r>
              <a:rPr lang="ar" sz="2600" b="1" kern="1400" spc="230" dirty="0">
                <a:solidFill>
                  <a:srgbClr val="FFFFFF"/>
                </a:solidFill>
                <a:latin typeface="Open Sans" panose="020B0606030504020204" pitchFamily="34" charset="0"/>
                <a:ea typeface="Open Sans" panose="020B0606030504020204" pitchFamily="34" charset="0"/>
                <a:cs typeface="Simplified Arabic" panose="020B0606030504020204" pitchFamily="34" charset="0"/>
              </a:rPr>
              <a:t>6 أشهر</a:t>
            </a:r>
          </a:p>
          <a:p>
            <a:pPr algn="r" rtl="1">
              <a:lnSpc>
                <a:spcPts val="3920"/>
              </a:lnSpc>
            </a:pPr>
            <a:endParaRPr lang="en-GB" sz="2800" b="0" kern="1400" spc="23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5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846311" y="664870"/>
            <a:ext cx="10542124" cy="633843"/>
          </a:xfrm>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الغذاء</a:t>
            </a:r>
            <a:r>
              <a:rPr lang="ar" sz="3600" kern="1400" spc="230" dirty="0">
                <a:solidFill>
                  <a:schemeClr val="tx1"/>
                </a:solidFill>
                <a:latin typeface="Simplified Arabic" pitchFamily="2" charset="0"/>
              </a:rPr>
              <a:t>: نظرة عامة</a:t>
            </a:r>
            <a:endParaRPr lang="es-419" sz="3600" kern="1400" spc="230" dirty="0">
              <a:solidFill>
                <a:schemeClr val="tx1"/>
              </a:solidFill>
              <a:latin typeface="Simplified Arabic" pitchFamily="2" charset="0"/>
            </a:endParaRPr>
          </a:p>
        </p:txBody>
      </p:sp>
      <p:graphicFrame>
        <p:nvGraphicFramePr>
          <p:cNvPr id="3" name="Table 2">
            <a:extLst>
              <a:ext uri="{FF2B5EF4-FFF2-40B4-BE49-F238E27FC236}">
                <a16:creationId xmlns:a16="http://schemas.microsoft.com/office/drawing/2014/main" id="{2B505E5A-91D9-D27B-2207-7CD9ADF11C02}"/>
              </a:ext>
            </a:extLst>
          </p:cNvPr>
          <p:cNvGraphicFramePr>
            <a:graphicFrameLocks noGrp="1"/>
          </p:cNvGraphicFramePr>
          <p:nvPr>
            <p:extLst>
              <p:ext uri="{D42A27DB-BD31-4B8C-83A1-F6EECF244321}">
                <p14:modId xmlns:p14="http://schemas.microsoft.com/office/powerpoint/2010/main" val="4272035632"/>
              </p:ext>
            </p:extLst>
          </p:nvPr>
        </p:nvGraphicFramePr>
        <p:xfrm>
          <a:off x="531226" y="1638435"/>
          <a:ext cx="11527257" cy="4701541"/>
        </p:xfrm>
        <a:graphic>
          <a:graphicData uri="http://schemas.openxmlformats.org/drawingml/2006/table">
            <a:tbl>
              <a:tblPr rtl="1" firstRow="1" firstCol="1" bandRow="1">
                <a:tableStyleId>{5C22544A-7EE6-4342-B048-85BDC9FD1C3A}</a:tableStyleId>
              </a:tblPr>
              <a:tblGrid>
                <a:gridCol w="181079">
                  <a:extLst>
                    <a:ext uri="{9D8B030D-6E8A-4147-A177-3AD203B41FA5}">
                      <a16:colId xmlns:a16="http://schemas.microsoft.com/office/drawing/2014/main" val="542715717"/>
                    </a:ext>
                  </a:extLst>
                </a:gridCol>
                <a:gridCol w="1259374">
                  <a:extLst>
                    <a:ext uri="{9D8B030D-6E8A-4147-A177-3AD203B41FA5}">
                      <a16:colId xmlns:a16="http://schemas.microsoft.com/office/drawing/2014/main" val="3770647706"/>
                    </a:ext>
                  </a:extLst>
                </a:gridCol>
                <a:gridCol w="1472141">
                  <a:extLst>
                    <a:ext uri="{9D8B030D-6E8A-4147-A177-3AD203B41FA5}">
                      <a16:colId xmlns:a16="http://schemas.microsoft.com/office/drawing/2014/main" val="3481362451"/>
                    </a:ext>
                  </a:extLst>
                </a:gridCol>
                <a:gridCol w="1259047">
                  <a:extLst>
                    <a:ext uri="{9D8B030D-6E8A-4147-A177-3AD203B41FA5}">
                      <a16:colId xmlns:a16="http://schemas.microsoft.com/office/drawing/2014/main" val="1309759323"/>
                    </a:ext>
                  </a:extLst>
                </a:gridCol>
                <a:gridCol w="1225936">
                  <a:extLst>
                    <a:ext uri="{9D8B030D-6E8A-4147-A177-3AD203B41FA5}">
                      <a16:colId xmlns:a16="http://schemas.microsoft.com/office/drawing/2014/main" val="1918487562"/>
                    </a:ext>
                  </a:extLst>
                </a:gridCol>
                <a:gridCol w="1225936">
                  <a:extLst>
                    <a:ext uri="{9D8B030D-6E8A-4147-A177-3AD203B41FA5}">
                      <a16:colId xmlns:a16="http://schemas.microsoft.com/office/drawing/2014/main" val="397687848"/>
                    </a:ext>
                  </a:extLst>
                </a:gridCol>
                <a:gridCol w="1225936">
                  <a:extLst>
                    <a:ext uri="{9D8B030D-6E8A-4147-A177-3AD203B41FA5}">
                      <a16:colId xmlns:a16="http://schemas.microsoft.com/office/drawing/2014/main" val="3680548766"/>
                    </a:ext>
                  </a:extLst>
                </a:gridCol>
                <a:gridCol w="1225936">
                  <a:extLst>
                    <a:ext uri="{9D8B030D-6E8A-4147-A177-3AD203B41FA5}">
                      <a16:colId xmlns:a16="http://schemas.microsoft.com/office/drawing/2014/main" val="4062958430"/>
                    </a:ext>
                  </a:extLst>
                </a:gridCol>
                <a:gridCol w="1225936">
                  <a:extLst>
                    <a:ext uri="{9D8B030D-6E8A-4147-A177-3AD203B41FA5}">
                      <a16:colId xmlns:a16="http://schemas.microsoft.com/office/drawing/2014/main" val="1113320211"/>
                    </a:ext>
                  </a:extLst>
                </a:gridCol>
                <a:gridCol w="1225936">
                  <a:extLst>
                    <a:ext uri="{9D8B030D-6E8A-4147-A177-3AD203B41FA5}">
                      <a16:colId xmlns:a16="http://schemas.microsoft.com/office/drawing/2014/main" val="3191895760"/>
                    </a:ext>
                  </a:extLst>
                </a:gridCol>
              </a:tblGrid>
              <a:tr h="1258227">
                <a:tc>
                  <a:txBody>
                    <a:bodyPr/>
                    <a:lstStyle/>
                    <a:p>
                      <a:pPr algn="r" rtl="1">
                        <a:lnSpc>
                          <a:spcPct val="107000"/>
                        </a:lnSpc>
                        <a:spcAft>
                          <a:spcPts val="800"/>
                        </a:spcAft>
                      </a:pPr>
                      <a:r>
                        <a:rPr lang="ar"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a:solidFill>
                            <a:srgbClr val="0C0C00"/>
                          </a:solidFill>
                          <a:effectLst/>
                        </a:rPr>
                        <a:t>اسم العنصر</a:t>
                      </a:r>
                      <a:endParaRPr lang="fr-FR" sz="1400" b="0">
                        <a:solidFill>
                          <a:srgbClr val="0C0C00"/>
                        </a:solidFill>
                        <a:effectLst/>
                      </a:endParaRPr>
                    </a:p>
                    <a:p>
                      <a:pPr algn="r" rtl="1">
                        <a:lnSpc>
                          <a:spcPct val="107000"/>
                        </a:lnSpc>
                        <a:spcAft>
                          <a:spcPts val="800"/>
                        </a:spcAft>
                      </a:pPr>
                      <a:r>
                        <a:rPr lang="ar" sz="1400" b="0">
                          <a:solidFill>
                            <a:srgbClr val="0C0C00"/>
                          </a:solidFill>
                          <a:effectLst/>
                        </a:rPr>
                        <a:t> </a:t>
                      </a:r>
                      <a:endParaRPr lang="fr-FR" sz="1400" b="0">
                        <a:solidFill>
                          <a:srgbClr val="0C0C00"/>
                        </a:solidFill>
                        <a:effectLst/>
                      </a:endParaRPr>
                    </a:p>
                    <a:p>
                      <a:pPr algn="r" rtl="1">
                        <a:lnSpc>
                          <a:spcPct val="107000"/>
                        </a:lnSpc>
                        <a:spcAft>
                          <a:spcPts val="800"/>
                        </a:spcAft>
                      </a:pPr>
                      <a:r>
                        <a:rPr lang="ar" sz="1400" b="0">
                          <a:solidFill>
                            <a:srgbClr val="0C0C00"/>
                          </a:solidFill>
                          <a:effectLst/>
                        </a:rPr>
                        <a:t> </a:t>
                      </a:r>
                      <a:endParaRPr lang="fr-FR" sz="1400" b="0">
                        <a:solidFill>
                          <a:srgbClr val="0C0C00"/>
                        </a:solidFill>
                        <a:effectLst/>
                      </a:endParaRPr>
                    </a:p>
                    <a:p>
                      <a:pPr algn="r" rtl="1">
                        <a:lnSpc>
                          <a:spcPct val="107000"/>
                        </a:lnSpc>
                        <a:spcAft>
                          <a:spcPts val="800"/>
                        </a:spcAft>
                      </a:pPr>
                      <a:r>
                        <a:rPr lang="ar"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مثال</a:t>
                      </a:r>
                      <a:r>
                        <a:rPr lang="ar" sz="1400" b="0" baseline="30000" dirty="0">
                          <a:solidFill>
                            <a:srgbClr val="0C0C00"/>
                          </a:solidFill>
                          <a:effectLst/>
                        </a:rPr>
                        <a:t>1</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ملاحظة: قبل طرح أسئلة بنعم/لا تتعلق باسم عنصر معين، يجب على الباحث أن يقرأ: </a:t>
                      </a:r>
                      <a:r>
                        <a:rPr lang="ar" sz="1400" b="0" i="1" dirty="0">
                          <a:solidFill>
                            <a:srgbClr val="0C0C00"/>
                          </a:solidFill>
                          <a:effectLst/>
                        </a:rPr>
                        <a:t>سأسألك الآن عن استهلاكك ونفقاتك المتعلقة بـ [اسم العنصر]. ويشمل ذلك عناصر مثل... [مثال]</a:t>
                      </a:r>
                      <a:endParaRPr lang="fr-FR" sz="1400" b="0" i="1"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اسم المتغير</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هل </a:t>
                      </a:r>
                      <a:r>
                        <a:rPr lang="ar" sz="1400" b="0" u="sng" dirty="0">
                          <a:solidFill>
                            <a:srgbClr val="0C0C00"/>
                          </a:solidFill>
                          <a:effectLst/>
                        </a:rPr>
                        <a:t>اشترت</a:t>
                      </a:r>
                      <a:r>
                        <a:rPr lang="ar" sz="1400" b="0" dirty="0">
                          <a:solidFill>
                            <a:srgbClr val="0C0C00"/>
                          </a:solidFill>
                          <a:effectLst/>
                        </a:rPr>
                        <a:t> أسرتك أي [عنصر] </a:t>
                      </a:r>
                      <a:r>
                        <a:rPr lang="ar" sz="1400" b="0" u="sng" dirty="0">
                          <a:solidFill>
                            <a:srgbClr val="0C0C00"/>
                          </a:solidFill>
                          <a:effectLst/>
                        </a:rPr>
                        <a:t>للاستهلاك المنزلي </a:t>
                      </a:r>
                      <a:r>
                        <a:rPr lang="ar" sz="1400" b="0" dirty="0">
                          <a:solidFill>
                            <a:srgbClr val="0C0C00"/>
                          </a:solidFill>
                          <a:effectLst/>
                        </a:rPr>
                        <a:t>في الأيام السبعة الماضية، نقدًا</a:t>
                      </a:r>
                      <a:r>
                        <a:rPr lang="ar" sz="1400" b="0" baseline="30000" dirty="0">
                          <a:solidFill>
                            <a:srgbClr val="0C0C00"/>
                          </a:solidFill>
                          <a:effectLst/>
                        </a:rPr>
                        <a:t>2</a:t>
                      </a:r>
                      <a:r>
                        <a:rPr lang="ar" sz="1400" b="0" dirty="0">
                          <a:solidFill>
                            <a:srgbClr val="0C0C00"/>
                          </a:solidFill>
                          <a:effectLst/>
                        </a:rPr>
                        <a:t> أو </a:t>
                      </a:r>
                      <a:r>
                        <a:rPr lang="ar-YE" sz="1400" b="0" dirty="0">
                          <a:solidFill>
                            <a:srgbClr val="0C0C00"/>
                          </a:solidFill>
                          <a:effectLst/>
                        </a:rPr>
                        <a:t>بالدين</a:t>
                      </a: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1=نعم -&gt;</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0=لا -&gt; السؤال التالي (_GiftAidYN)</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بالنظر إلى المشتريات </a:t>
                      </a:r>
                      <a:r>
                        <a:rPr lang="ar" sz="1400" b="0" u="sng" dirty="0">
                          <a:solidFill>
                            <a:srgbClr val="0C0C00"/>
                          </a:solidFill>
                          <a:effectLst/>
                        </a:rPr>
                        <a:t>النقدية </a:t>
                      </a:r>
                      <a:r>
                        <a:rPr lang="ar" sz="1400" b="0" dirty="0">
                          <a:solidFill>
                            <a:srgbClr val="0C0C00"/>
                          </a:solidFill>
                          <a:effectLst/>
                        </a:rPr>
                        <a:t>و</a:t>
                      </a:r>
                      <a:r>
                        <a:rPr lang="ar-YE" sz="1400" b="0" dirty="0">
                          <a:solidFill>
                            <a:srgbClr val="0C0C00"/>
                          </a:solidFill>
                          <a:effectLst/>
                        </a:rPr>
                        <a:t>بالدين</a:t>
                      </a:r>
                      <a:r>
                        <a:rPr lang="ar" sz="1400" b="0" dirty="0">
                          <a:solidFill>
                            <a:srgbClr val="0C0C00"/>
                          </a:solidFill>
                          <a:effectLst/>
                        </a:rPr>
                        <a:t>، كم أنفقت أسرتك على [السلعة] خلال الأيام السبعة الماضية؟</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(العملة الحالية)</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dirty="0">
                          <a:solidFill>
                            <a:srgbClr val="0C0C00"/>
                          </a:solidFill>
                          <a:effectLst/>
                        </a:rPr>
                        <a:t>في الأيام السبعة الماضية، هل </a:t>
                      </a:r>
                      <a:r>
                        <a:rPr lang="ar" sz="1400" b="0" u="sng" dirty="0">
                          <a:solidFill>
                            <a:srgbClr val="0C0C00"/>
                          </a:solidFill>
                          <a:effectLst/>
                        </a:rPr>
                        <a:t>استهلكت</a:t>
                      </a:r>
                      <a:r>
                        <a:rPr lang="ar" sz="1400" b="0" dirty="0">
                          <a:solidFill>
                            <a:srgbClr val="0C0C00"/>
                          </a:solidFill>
                          <a:effectLst/>
                        </a:rPr>
                        <a:t> أسرتك أي [سلعة] جاءت </a:t>
                      </a:r>
                      <a:r>
                        <a:rPr lang="ar" sz="1400" b="0" u="sng" dirty="0">
                          <a:solidFill>
                            <a:srgbClr val="0C0C00"/>
                          </a:solidFill>
                          <a:effectLst/>
                        </a:rPr>
                        <a:t>من هدايا عينية أو مساعدات عينية</a:t>
                      </a:r>
                      <a:r>
                        <a:rPr lang="ar" sz="1400" b="0" u="sng" baseline="30000" dirty="0">
                          <a:solidFill>
                            <a:srgbClr val="0C0C00"/>
                          </a:solidFill>
                          <a:effectLst/>
                        </a:rPr>
                        <a:t>3</a:t>
                      </a:r>
                      <a:r>
                        <a:rPr lang="ar" sz="1400" b="0" u="sng" dirty="0">
                          <a:solidFill>
                            <a:srgbClr val="0C0C00"/>
                          </a:solidFill>
                          <a:effectLst/>
                        </a:rPr>
                        <a:t> ؟</a:t>
                      </a:r>
                      <a:endParaRPr lang="fr-FR" sz="1400" b="0" dirty="0">
                        <a:solidFill>
                          <a:srgbClr val="0C0C00"/>
                        </a:solidFill>
                        <a:effectLst/>
                      </a:endParaRPr>
                    </a:p>
                    <a:p>
                      <a:pPr algn="r" rtl="1"/>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1=نعم -&gt;</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0=لا -&gt; السؤال التالي (</a:t>
                      </a:r>
                      <a:r>
                        <a:rPr lang="ar" sz="1400" b="0" dirty="0" err="1">
                          <a:solidFill>
                            <a:srgbClr val="0C0C00"/>
                          </a:solidFill>
                          <a:effectLst/>
                        </a:rPr>
                        <a:t>_OwnYN</a:t>
                      </a:r>
                      <a:r>
                        <a:rPr lang="ar"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dirty="0">
                          <a:solidFill>
                            <a:srgbClr val="0C0C00"/>
                          </a:solidFill>
                          <a:effectLst/>
                        </a:rPr>
                        <a:t>ما هي </a:t>
                      </a:r>
                      <a:r>
                        <a:rPr lang="ar" sz="1400" b="0" u="sng" dirty="0">
                          <a:solidFill>
                            <a:srgbClr val="0C0C00"/>
                          </a:solidFill>
                          <a:effectLst/>
                        </a:rPr>
                        <a:t>قيمة </a:t>
                      </a:r>
                      <a:r>
                        <a:rPr lang="ar" sz="1400" b="0" dirty="0">
                          <a:solidFill>
                            <a:srgbClr val="0C0C00"/>
                          </a:solidFill>
                          <a:effectLst/>
                        </a:rPr>
                        <a:t>[السلعة] المستهلكة التي جاءت </a:t>
                      </a:r>
                      <a:r>
                        <a:rPr lang="ar" sz="1400" b="0" u="sng" dirty="0">
                          <a:solidFill>
                            <a:srgbClr val="0C0C00"/>
                          </a:solidFill>
                          <a:effectLst/>
                        </a:rPr>
                        <a:t>من هدايا أو مساعدات عينية </a:t>
                      </a:r>
                      <a:r>
                        <a:rPr lang="ar" sz="1400" b="0" dirty="0">
                          <a:solidFill>
                            <a:srgbClr val="0C0C00"/>
                          </a:solidFill>
                          <a:effectLst/>
                        </a:rPr>
                        <a:t>إذا كنت ستشتريها من السوق؟</a:t>
                      </a:r>
                      <a:endParaRPr lang="fr-FR" sz="1400" b="0" dirty="0">
                        <a:solidFill>
                          <a:srgbClr val="0C0C00"/>
                        </a:solidFill>
                        <a:effectLst/>
                      </a:endParaRPr>
                    </a:p>
                    <a:p>
                      <a:pPr algn="r" rtl="1"/>
                      <a:r>
                        <a:rPr lang="ar" sz="1400" b="0" dirty="0">
                          <a:solidFill>
                            <a:srgbClr val="0C0C00"/>
                          </a:solidFill>
                          <a:effectLst/>
                        </a:rPr>
                        <a:t> </a:t>
                      </a:r>
                      <a:endParaRPr lang="fr-FR" sz="1400" b="0" dirty="0">
                        <a:solidFill>
                          <a:srgbClr val="0C0C00"/>
                        </a:solidFill>
                        <a:effectLst/>
                      </a:endParaRPr>
                    </a:p>
                    <a:p>
                      <a:pPr algn="r" rtl="1"/>
                      <a:r>
                        <a:rPr lang="ar" sz="1400" b="0" dirty="0">
                          <a:solidFill>
                            <a:srgbClr val="0C0C00"/>
                          </a:solidFill>
                          <a:effectLst/>
                        </a:rPr>
                        <a:t>(</a:t>
                      </a:r>
                      <a:r>
                        <a:rPr lang="ar" sz="1400" b="0" dirty="0" err="1">
                          <a:solidFill>
                            <a:srgbClr val="0C0C00"/>
                          </a:solidFill>
                          <a:effectLst/>
                        </a:rPr>
                        <a:t>حالي</a:t>
                      </a:r>
                      <a:r>
                        <a:rPr lang="ar" sz="1400" b="0" dirty="0">
                          <a:solidFill>
                            <a:srgbClr val="0C0C00"/>
                          </a:solidFill>
                          <a:effectLst/>
                        </a:rPr>
                        <a:t>)</a:t>
                      </a:r>
                      <a:endParaRPr lang="fr-FR" sz="1400" b="0" dirty="0">
                        <a:solidFill>
                          <a:srgbClr val="0C0C00"/>
                        </a:solidFill>
                        <a:effectLst/>
                        <a:latin typeface="Simplified Arabic" panose="020B0604020202020204" pitchFamily="34" charset="0"/>
                        <a:ea typeface="Simplified Arabic" panose="02020603050405020304" pitchFamily="18"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dirty="0">
                          <a:solidFill>
                            <a:srgbClr val="0C0C00"/>
                          </a:solidFill>
                          <a:effectLst/>
                        </a:rPr>
                        <a:t>في الأيام السبعة الماضية، هل </a:t>
                      </a:r>
                      <a:r>
                        <a:rPr lang="ar" sz="1400" b="0" u="sng" dirty="0">
                          <a:solidFill>
                            <a:srgbClr val="0C0C00"/>
                          </a:solidFill>
                          <a:effectLst/>
                        </a:rPr>
                        <a:t>استهلكت</a:t>
                      </a:r>
                      <a:r>
                        <a:rPr lang="ar" sz="1400" b="0" dirty="0">
                          <a:solidFill>
                            <a:srgbClr val="0C0C00"/>
                          </a:solidFill>
                          <a:effectLst/>
                        </a:rPr>
                        <a:t> أسرتك أي [سلعة] </a:t>
                      </a:r>
                      <a:r>
                        <a:rPr lang="ar" sz="1400" b="0" u="sng" dirty="0">
                          <a:solidFill>
                            <a:srgbClr val="0C0C00"/>
                          </a:solidFill>
                          <a:effectLst/>
                        </a:rPr>
                        <a:t>قمت بإنتاجها أو جمعها/اصطيادها/صيدها</a:t>
                      </a:r>
                      <a:r>
                        <a:rPr lang="ar" sz="1400" b="0" u="sng" baseline="30000" dirty="0">
                          <a:solidFill>
                            <a:srgbClr val="0C0C00"/>
                          </a:solidFill>
                          <a:effectLst/>
                        </a:rPr>
                        <a:t>4</a:t>
                      </a:r>
                      <a:r>
                        <a:rPr lang="ar" sz="1400" b="0" u="sng" dirty="0">
                          <a:solidFill>
                            <a:srgbClr val="0C0C00"/>
                          </a:solidFill>
                          <a:effectLst/>
                        </a:rPr>
                        <a:t> ، أو حصلت عليها مقابل </a:t>
                      </a:r>
                      <a:r>
                        <a:rPr lang="ar" sz="1400" b="0" dirty="0">
                          <a:solidFill>
                            <a:srgbClr val="0C0C00"/>
                          </a:solidFill>
                          <a:effectLst/>
                        </a:rPr>
                        <a:t>عمل؟</a:t>
                      </a:r>
                      <a:endParaRPr lang="fr-FR" sz="1400" b="0" dirty="0">
                        <a:solidFill>
                          <a:srgbClr val="0C0C00"/>
                        </a:solidFill>
                        <a:effectLst/>
                      </a:endParaRPr>
                    </a:p>
                    <a:p>
                      <a:pPr algn="r" rtl="1"/>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1=نعم -&gt;</a:t>
                      </a:r>
                      <a:endParaRPr lang="fr-FR" sz="1400" b="0" dirty="0">
                        <a:solidFill>
                          <a:srgbClr val="0C0C00"/>
                        </a:solidFill>
                        <a:effectLst/>
                      </a:endParaRPr>
                    </a:p>
                    <a:p>
                      <a:pPr algn="r" rtl="1"/>
                      <a:r>
                        <a:rPr lang="ar" sz="1400" b="0" dirty="0">
                          <a:solidFill>
                            <a:srgbClr val="0C0C00"/>
                          </a:solidFill>
                          <a:effectLst/>
                        </a:rPr>
                        <a:t>0=لا -&gt; العنصر التالي</a:t>
                      </a:r>
                      <a:endParaRPr lang="fr-FR" sz="1400" b="0" dirty="0">
                        <a:solidFill>
                          <a:srgbClr val="0C0C00"/>
                        </a:solidFill>
                        <a:effectLst/>
                      </a:endParaRPr>
                    </a:p>
                    <a:p>
                      <a:pPr algn="r" rtl="1"/>
                      <a:r>
                        <a:rPr lang="ar" sz="1400" b="0" dirty="0">
                          <a:solidFill>
                            <a:srgbClr val="0C0C00"/>
                          </a:solidFill>
                          <a:effectLst/>
                        </a:rPr>
                        <a:t> </a:t>
                      </a:r>
                      <a:endParaRPr lang="fr-FR" sz="1400" b="0" dirty="0">
                        <a:solidFill>
                          <a:srgbClr val="0C0C00"/>
                        </a:solidFill>
                        <a:effectLst/>
                        <a:latin typeface="Simplified Arabic" panose="020B0604020202020204" pitchFamily="34" charset="0"/>
                        <a:ea typeface="Simplified Arabic" panose="02020603050405020304" pitchFamily="18"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a:solidFill>
                            <a:srgbClr val="0C0C00"/>
                          </a:solidFill>
                          <a:effectLst/>
                        </a:rPr>
                        <a:t>ما هي </a:t>
                      </a:r>
                      <a:r>
                        <a:rPr lang="ar" sz="1400" b="0" u="sng">
                          <a:solidFill>
                            <a:srgbClr val="0C0C00"/>
                          </a:solidFill>
                          <a:effectLst/>
                        </a:rPr>
                        <a:t>قيمة </a:t>
                      </a:r>
                      <a:r>
                        <a:rPr lang="ar" sz="1400" b="0">
                          <a:solidFill>
                            <a:srgbClr val="0C0C00"/>
                          </a:solidFill>
                          <a:effectLst/>
                        </a:rPr>
                        <a:t>[السلعة] المستهلكة التي </a:t>
                      </a:r>
                      <a:r>
                        <a:rPr lang="ar" sz="1400" b="0" u="sng">
                          <a:solidFill>
                            <a:srgbClr val="0C0C00"/>
                          </a:solidFill>
                          <a:effectLst/>
                        </a:rPr>
                        <a:t>أنتجتها أو جمعتها/اصطدتها/صيدتها أو تلقيتها مقابل </a:t>
                      </a:r>
                      <a:r>
                        <a:rPr lang="ar" sz="1400" b="0" u="sng" err="1">
                          <a:solidFill>
                            <a:srgbClr val="0C0C00"/>
                          </a:solidFill>
                          <a:effectLst/>
                        </a:rPr>
                        <a:t>عملك </a:t>
                      </a:r>
                      <a:r>
                        <a:rPr lang="ar" sz="1400" b="0">
                          <a:solidFill>
                            <a:srgbClr val="0C0C00"/>
                          </a:solidFill>
                          <a:effectLst/>
                        </a:rPr>
                        <a:t>إذا كنت ستشتريها من السوق؟</a:t>
                      </a:r>
                      <a:endParaRPr lang="fr-FR" sz="1400" b="0">
                        <a:solidFill>
                          <a:srgbClr val="0C0C00"/>
                        </a:solidFill>
                        <a:effectLst/>
                      </a:endParaRPr>
                    </a:p>
                    <a:p>
                      <a:pPr algn="r" rtl="1"/>
                      <a:r>
                        <a:rPr lang="ar" sz="1400" b="0">
                          <a:solidFill>
                            <a:srgbClr val="0C0C00"/>
                          </a:solidFill>
                          <a:effectLst/>
                        </a:rPr>
                        <a:t> </a:t>
                      </a:r>
                      <a:endParaRPr lang="fr-FR" sz="1400" b="0">
                        <a:solidFill>
                          <a:srgbClr val="0C0C00"/>
                        </a:solidFill>
                        <a:effectLst/>
                      </a:endParaRPr>
                    </a:p>
                    <a:p>
                      <a:pPr algn="r" rtl="1"/>
                      <a:r>
                        <a:rPr lang="ar" sz="1400" b="0">
                          <a:solidFill>
                            <a:srgbClr val="0C0C00"/>
                          </a:solidFill>
                          <a:effectLst/>
                        </a:rPr>
                        <a:t>(</a:t>
                      </a:r>
                      <a:r>
                        <a:rPr lang="ar" sz="1400" b="0" err="1">
                          <a:solidFill>
                            <a:srgbClr val="0C0C00"/>
                          </a:solidFill>
                          <a:effectLst/>
                        </a:rPr>
                        <a:t>حاليًا</a:t>
                      </a:r>
                      <a:r>
                        <a:rPr lang="ar" sz="1400" b="0">
                          <a:solidFill>
                            <a:srgbClr val="0C0C00"/>
                          </a:solidFill>
                          <a:effectLst/>
                        </a:rPr>
                        <a:t>)</a:t>
                      </a:r>
                      <a:endParaRPr lang="fr-FR" sz="1400" b="0">
                        <a:solidFill>
                          <a:srgbClr val="0C0C00"/>
                        </a:solidFill>
                        <a:effectLst/>
                        <a:latin typeface="Simplified Arabic" panose="020B0604020202020204" pitchFamily="34" charset="0"/>
                        <a:ea typeface="Simplified Arabic" panose="02020603050405020304" pitchFamily="18"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899206407"/>
                  </a:ext>
                </a:extLst>
              </a:tr>
              <a:tr h="152346">
                <a:tc>
                  <a:txBody>
                    <a:bodyPr/>
                    <a:lstStyle/>
                    <a:p>
                      <a:pPr algn="r" rtl="1">
                        <a:lnSpc>
                          <a:spcPct val="107000"/>
                        </a:lnSpc>
                        <a:spcAft>
                          <a:spcPts val="800"/>
                        </a:spcAft>
                      </a:pPr>
                      <a:r>
                        <a:rPr lang="ar"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just" rtl="1">
                        <a:lnSpc>
                          <a:spcPct val="107000"/>
                        </a:lnSpc>
                        <a:spcAft>
                          <a:spcPts val="800"/>
                        </a:spcAft>
                      </a:pPr>
                      <a:r>
                        <a:rPr lang="ar" sz="1400" b="0" dirty="0">
                          <a:solidFill>
                            <a:srgbClr val="FFFFFE"/>
                          </a:solidFill>
                          <a:effectLst/>
                        </a:rPr>
                        <a:t>مجموعات الأغذية (7 أيام</a:t>
                      </a:r>
                      <a:r>
                        <a:rPr lang="ar" sz="1400" b="0" baseline="30000" dirty="0">
                          <a:solidFill>
                            <a:srgbClr val="FFFFFE"/>
                          </a:solidFill>
                          <a:effectLst/>
                        </a:rPr>
                        <a:t>5</a:t>
                      </a:r>
                      <a:r>
                        <a:rPr lang="ar" sz="1400" b="0" dirty="0">
                          <a:solidFill>
                            <a:srgbClr val="FFFFFE"/>
                          </a:solidFill>
                          <a:effectLst/>
                        </a:rPr>
                        <a:t> )</a:t>
                      </a:r>
                      <a:endParaRPr lang="fr-FR" sz="1400" b="0" dirty="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b">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a:solidFill>
                            <a:srgbClr val="FFFFFE"/>
                          </a:solidFill>
                          <a:effectLst/>
                        </a:rPr>
                        <a:t>_7D</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dirty="0">
                          <a:solidFill>
                            <a:srgbClr val="FFFFFE"/>
                          </a:solidFill>
                          <a:effectLst/>
                        </a:rPr>
                        <a:t>_CashCredYN</a:t>
                      </a:r>
                      <a:endParaRPr lang="fr-FR" sz="1400" b="0" dirty="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a:solidFill>
                            <a:srgbClr val="FFFFFE"/>
                          </a:solidFill>
                          <a:effectLst/>
                        </a:rPr>
                        <a:t>_CashCred</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a:solidFill>
                            <a:srgbClr val="FFFFFE"/>
                          </a:solidFill>
                          <a:effectLst/>
                        </a:rPr>
                        <a:t>_GiftAidYN</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a:solidFill>
                            <a:srgbClr val="FFFFFE"/>
                          </a:solidFill>
                          <a:effectLst/>
                        </a:rPr>
                        <a:t>_GiftAid</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a:solidFill>
                            <a:srgbClr val="FFFFFE"/>
                          </a:solidFill>
                          <a:effectLst/>
                        </a:rPr>
                        <a:t>_OwnYN</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b="0">
                          <a:solidFill>
                            <a:srgbClr val="FFFFFE"/>
                          </a:solidFill>
                          <a:effectLst/>
                        </a:rPr>
                        <a:t>_Own</a:t>
                      </a:r>
                      <a:endParaRPr lang="fr-FR" sz="1400" b="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871490720"/>
                  </a:ext>
                </a:extLst>
              </a:tr>
              <a:tr h="386002">
                <a:tc>
                  <a:txBody>
                    <a:bodyPr/>
                    <a:lstStyle/>
                    <a:p>
                      <a:pPr algn="r" rtl="1">
                        <a:lnSpc>
                          <a:spcPct val="107000"/>
                        </a:lnSpc>
                        <a:spcAft>
                          <a:spcPts val="800"/>
                        </a:spcAft>
                      </a:pPr>
                      <a:r>
                        <a:rPr lang="ar" sz="1400" b="0">
                          <a:solidFill>
                            <a:srgbClr val="0C0C00"/>
                          </a:solidFill>
                          <a:effectLst/>
                        </a:rPr>
                        <a:t>1 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b="0" dirty="0">
                          <a:solidFill>
                            <a:srgbClr val="0C0C00"/>
                          </a:solidFill>
                          <a:effectLst/>
                        </a:rPr>
                        <a:t>الحبوب </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b="0">
                          <a:solidFill>
                            <a:srgbClr val="0C0C00"/>
                          </a:solidFill>
                          <a:effectLst/>
                        </a:rPr>
                        <a:t>الذرة، الأرز، الذرة الرفيعة، القمح، إلخ. في شكل حبوب خام، دقيق، خبز، معكرونة ومنتجات مماثلة</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b="0">
                          <a:solidFill>
                            <a:srgbClr val="0C0C00"/>
                          </a:solidFill>
                          <a:effectLst/>
                        </a:rPr>
                        <a:t>HHExpFCer</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b="0" dirty="0">
                          <a:solidFill>
                            <a:srgbClr val="0C0C00"/>
                          </a:solidFill>
                          <a:effectLst/>
                        </a:rPr>
                        <a:t>|__|</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b="0" dirty="0">
                          <a:solidFill>
                            <a:srgbClr val="0C0C00"/>
                          </a:solidFill>
                          <a:effectLst/>
                        </a:rPr>
                        <a:t>|__|</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120380897"/>
                  </a:ext>
                </a:extLst>
              </a:tr>
            </a:tbl>
          </a:graphicData>
        </a:graphic>
      </p:graphicFrame>
      <p:sp>
        <p:nvSpPr>
          <p:cNvPr id="4" name="Rectangle 1">
            <a:extLst>
              <a:ext uri="{FF2B5EF4-FFF2-40B4-BE49-F238E27FC236}">
                <a16:creationId xmlns:a16="http://schemas.microsoft.com/office/drawing/2014/main" id="{111A210B-B3C5-67AE-86F5-B57AE9B8D5F8}"/>
              </a:ext>
            </a:extLst>
          </p:cNvPr>
          <p:cNvSpPr>
            <a:spLocks noChangeArrowheads="1"/>
          </p:cNvSpPr>
          <p:nvPr/>
        </p:nvSpPr>
        <p:spPr bwMode="auto">
          <a:xfrm>
            <a:off x="3976688" y="173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br>
              <a:rPr kumimoji="0" lang="ar" altLang="fr-FR" sz="1800" b="0" i="0" u="none" strike="noStrike" cap="none" normalizeH="0" baseline="0">
                <a:ln>
                  <a:noFill/>
                </a:ln>
                <a:solidFill>
                  <a:schemeClr val="tx1"/>
                </a:solidFill>
                <a:effectLst/>
                <a:latin typeface="Simplified Arabic" panose="020B0604020202020204" pitchFamily="34" charset="0"/>
              </a:rPr>
            </a:br>
            <a:endParaRPr kumimoji="0" lang="fr-FR" altLang="fr-FR" sz="1800" b="0" i="0" u="none" strike="noStrike" cap="none" normalizeH="0" baseline="0">
              <a:ln>
                <a:noFill/>
              </a:ln>
              <a:solidFill>
                <a:schemeClr val="tx1"/>
              </a:solidFill>
              <a:effectLst/>
              <a:latin typeface="Simplified Arabic" panose="020B0604020202020204" pitchFamily="34" charset="0"/>
            </a:endParaRPr>
          </a:p>
        </p:txBody>
      </p:sp>
    </p:spTree>
    <p:extLst>
      <p:ext uri="{BB962C8B-B14F-4D97-AF65-F5344CB8AC3E}">
        <p14:creationId xmlns:p14="http://schemas.microsoft.com/office/powerpoint/2010/main" val="122568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الغذاء</a:t>
            </a:r>
            <a:r>
              <a:rPr lang="ar" sz="3600" kern="1400" spc="230" dirty="0">
                <a:solidFill>
                  <a:schemeClr val="tx1"/>
                </a:solidFill>
                <a:latin typeface="Simplified Arabic" pitchFamily="2" charset="0"/>
              </a:rPr>
              <a:t>: </a:t>
            </a:r>
            <a:r>
              <a:rPr lang="ar-YE" sz="3600" kern="1400" spc="230" dirty="0">
                <a:solidFill>
                  <a:schemeClr val="tx1"/>
                </a:solidFill>
                <a:latin typeface="Simplified Arabic" pitchFamily="2" charset="0"/>
              </a:rPr>
              <a:t>متابعة</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lgn="r" rtl="1">
              <a:buFont typeface="+mj-lt"/>
              <a:buAutoNum type="arabicPeriod"/>
            </a:pPr>
            <a:r>
              <a:rPr lang="ar" sz="2400" dirty="0"/>
              <a:t>قبل البدء: تأكد من أن </a:t>
            </a:r>
            <a:r>
              <a:rPr lang="ar-YE" sz="2400" dirty="0"/>
              <a:t>وحدة الغذاء</a:t>
            </a:r>
            <a:r>
              <a:rPr lang="ar" sz="2400" dirty="0"/>
              <a:t> يتم </a:t>
            </a:r>
            <a:r>
              <a:rPr lang="ar-YE" sz="2400" dirty="0"/>
              <a:t>الإبلاغ عنها</a:t>
            </a:r>
            <a:r>
              <a:rPr lang="ar" sz="2400" dirty="0"/>
              <a:t> من قبل أفراد الأسرة الأكثر دراية باستهلاك الغذاء في الأسرة</a:t>
            </a:r>
            <a:r>
              <a:rPr lang="ar-YE" sz="2400" dirty="0"/>
              <a:t>.</a:t>
            </a:r>
            <a:endParaRPr lang="ar" sz="2400" dirty="0"/>
          </a:p>
          <a:p>
            <a:pPr marL="514350" indent="-514350" algn="r" rtl="1">
              <a:buFont typeface="+mj-lt"/>
              <a:buAutoNum type="arabicPeriod"/>
            </a:pPr>
            <a:r>
              <a:rPr lang="ar" sz="2400" dirty="0"/>
              <a:t>قبل طرح الأسئلة حول مجموعة غذائية: اقرأ قائمة الأمثلة على الأغذية التي تنتمي إلى تلك المجموعة (على سبيل المثال، أوضح أن "الحبوب" تشمل الذرة والأرز والمعكرونة...)</a:t>
            </a:r>
            <a:r>
              <a:rPr lang="ar-YE" sz="2400" dirty="0">
                <a:sym typeface="Wingdings" panose="05000000000000000000" pitchFamily="2" charset="2"/>
              </a:rPr>
              <a:t> </a:t>
            </a:r>
            <a:r>
              <a:rPr lang="en-US" sz="2400" dirty="0">
                <a:sym typeface="Wingdings" panose="05000000000000000000" pitchFamily="2" charset="2"/>
              </a:rPr>
              <a:t> &lt;-</a:t>
            </a:r>
            <a:r>
              <a:rPr lang="ar" sz="2400" dirty="0">
                <a:sym typeface="Wingdings" panose="05000000000000000000" pitchFamily="2" charset="2"/>
              </a:rPr>
              <a:t>من المهم تنشيط ذاكرة المستجيب، </a:t>
            </a:r>
            <a:r>
              <a:rPr lang="ar" sz="2400" i="1" u="sng" dirty="0">
                <a:sym typeface="Wingdings" panose="05000000000000000000" pitchFamily="2" charset="2"/>
              </a:rPr>
              <a:t>خاصة وأن المجموعات الغذائية هنا تختلف عن تلك الموجودة في مقياس استهلاك الأغذية! </a:t>
            </a:r>
            <a:endParaRPr lang="en-GB" sz="2400" i="1" u="sng" dirty="0">
              <a:sym typeface="Wingdings" panose="05000000000000000000" pitchFamily="2" charset="2"/>
            </a:endParaRPr>
          </a:p>
          <a:p>
            <a:pPr marL="514350" indent="-514350" algn="r" rtl="1">
              <a:buFont typeface="+mj-lt"/>
              <a:buAutoNum type="arabicPeriod"/>
            </a:pPr>
            <a:r>
              <a:rPr lang="ar" sz="2400" dirty="0">
                <a:sym typeface="Wingdings" panose="05000000000000000000" pitchFamily="2" charset="2"/>
              </a:rPr>
              <a:t>لكل مجموعة غذائية، تطرح ثلاثة أسئلة بنعم/لا. تؤدي الإجابات بـ "نعم" إلى أسئلة </a:t>
            </a:r>
            <a:r>
              <a:rPr lang="ar-YE" sz="2400" dirty="0">
                <a:sym typeface="Wingdings" panose="05000000000000000000" pitchFamily="2" charset="2"/>
              </a:rPr>
              <a:t>تابعة</a:t>
            </a:r>
            <a:r>
              <a:rPr lang="ar" sz="2400" dirty="0">
                <a:sym typeface="Wingdings" panose="05000000000000000000" pitchFamily="2" charset="2"/>
              </a:rPr>
              <a:t> حول قيمة السلع والخدمات المستهلكة. </a:t>
            </a:r>
          </a:p>
        </p:txBody>
      </p:sp>
    </p:spTree>
    <p:extLst>
      <p:ext uri="{BB962C8B-B14F-4D97-AF65-F5344CB8AC3E}">
        <p14:creationId xmlns:p14="http://schemas.microsoft.com/office/powerpoint/2010/main" val="227760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gn="r" rtl="1">
              <a:lnSpc>
                <a:spcPts val="2700"/>
              </a:lnSpc>
              <a:buNone/>
            </a:pP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gn="r" rtl="1">
              <a:lnSpc>
                <a:spcPts val="2700"/>
              </a:lnSpc>
              <a:buNone/>
            </a:pPr>
            <a:endParaRPr lang="en-US" sz="2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r" rtl="1">
              <a:lnSpc>
                <a:spcPts val="2700"/>
              </a:lnSpc>
              <a:buNone/>
            </a:pPr>
            <a:r>
              <a:rPr lang="ar-AE" sz="2400" spc="60" dirty="0">
                <a:latin typeface="Open Sans" panose="020B0606030504020204" pitchFamily="34" charset="0"/>
                <a:ea typeface="Open Sans" panose="020B0606030504020204" pitchFamily="34" charset="0"/>
                <a:cs typeface="Open Sans"/>
              </a:rPr>
              <a:t>يمكن أن </a:t>
            </a:r>
            <a:r>
              <a:rPr lang="ar-LB" sz="2400" spc="60" dirty="0">
                <a:latin typeface="Open Sans" panose="020B0606030504020204" pitchFamily="34" charset="0"/>
                <a:ea typeface="Open Sans" panose="020B0606030504020204" pitchFamily="34" charset="0"/>
                <a:cs typeface="Open Sans"/>
              </a:rPr>
              <a:t>يتراوح</a:t>
            </a:r>
            <a:r>
              <a:rPr lang="ar-AE" sz="2400" spc="60" dirty="0">
                <a:latin typeface="Open Sans" panose="020B0606030504020204" pitchFamily="34" charset="0"/>
                <a:ea typeface="Open Sans" panose="020B0606030504020204" pitchFamily="34" charset="0"/>
                <a:cs typeface="Open Sans"/>
              </a:rPr>
              <a:t> </a:t>
            </a:r>
            <a:r>
              <a:rPr lang="ar-LB" sz="2400" spc="60" dirty="0">
                <a:latin typeface="Open Sans" panose="020B0606030504020204" pitchFamily="34" charset="0"/>
                <a:ea typeface="Open Sans" panose="020B0606030504020204" pitchFamily="34" charset="0"/>
                <a:cs typeface="Open Sans"/>
              </a:rPr>
              <a:t>حضور</a:t>
            </a:r>
            <a:r>
              <a:rPr lang="ar-AE" sz="2400" spc="60" dirty="0">
                <a:latin typeface="Open Sans" panose="020B0606030504020204" pitchFamily="34" charset="0"/>
                <a:ea typeface="Open Sans" panose="020B0606030504020204" pitchFamily="34" charset="0"/>
                <a:cs typeface="Open Sans"/>
              </a:rPr>
              <a:t> هذا العرض التقديمي </a:t>
            </a:r>
            <a:r>
              <a:rPr lang="ar-LB" sz="2400" spc="60" dirty="0">
                <a:latin typeface="Open Sans" panose="020B0606030504020204" pitchFamily="34" charset="0"/>
                <a:ea typeface="Open Sans" panose="020B0606030504020204" pitchFamily="34" charset="0"/>
                <a:cs typeface="Open Sans"/>
              </a:rPr>
              <a:t>من جامعي البيانات الى</a:t>
            </a:r>
            <a:r>
              <a:rPr lang="ar-AE" sz="2400" spc="60" dirty="0">
                <a:latin typeface="Open Sans" panose="020B0606030504020204" pitchFamily="34" charset="0"/>
                <a:ea typeface="Open Sans" panose="020B0606030504020204" pitchFamily="34" charset="0"/>
                <a:cs typeface="Open Sans"/>
              </a:rPr>
              <a:t> العاملين في وحدات تحليل الأمن الغذائي، وتحليل الهشاشة، والتغذية، بالإضافة إلى أفراد فريق البرامج في المكاتب الإقليمية والقطرية. كما يمكن استخدامه لتدريب الشركاء</a:t>
            </a:r>
            <a:r>
              <a:rPr lang="ar-LB" sz="2400" spc="60" dirty="0">
                <a:latin typeface="Open Sans" panose="020B0606030504020204" pitchFamily="34" charset="0"/>
                <a:ea typeface="Open Sans" panose="020B0606030504020204" pitchFamily="34" charset="0"/>
                <a:cs typeface="Open Sans"/>
              </a:rPr>
              <a:t> أو مقدمي الخدمات</a:t>
            </a:r>
            <a:r>
              <a:rPr lang="ar-AE" sz="2400" spc="60" dirty="0">
                <a:latin typeface="Open Sans" panose="020B0606030504020204" pitchFamily="34" charset="0"/>
                <a:ea typeface="Open Sans" panose="020B0606030504020204" pitchFamily="34" charset="0"/>
                <a:cs typeface="Open Sans"/>
              </a:rPr>
              <a:t>.</a:t>
            </a:r>
            <a:endParaRPr lang="en-US" sz="2400" spc="60" dirty="0">
              <a:latin typeface="Open Sans" panose="020B0606030504020204" pitchFamily="34" charset="0"/>
              <a:ea typeface="Open Sans" panose="020B0606030504020204" pitchFamily="34" charset="0"/>
              <a:cs typeface="Open Sans" panose="020B0606030504020204" pitchFamily="34" charset="0"/>
            </a:endParaRPr>
          </a:p>
          <a:p>
            <a:pPr marL="0" indent="0" algn="r" rtl="1">
              <a:lnSpc>
                <a:spcPts val="2700"/>
              </a:lnSpc>
              <a:buNone/>
            </a:pPr>
            <a:endParaRPr lang="en-US" sz="2400" spc="60" dirty="0">
              <a:latin typeface="Open Sans" panose="020B0606030504020204" pitchFamily="34" charset="0"/>
              <a:ea typeface="Open Sans" panose="020B0606030504020204" pitchFamily="34" charset="0"/>
              <a:cs typeface="Open Sans" panose="020B0606030504020204" pitchFamily="34" charset="0"/>
            </a:endParaRPr>
          </a:p>
          <a:p>
            <a:pPr marL="0" indent="0" algn="r" rtl="1">
              <a:lnSpc>
                <a:spcPts val="2700"/>
              </a:lnSpc>
              <a:buNone/>
            </a:pPr>
            <a:r>
              <a:rPr lang="ar" sz="2400" spc="60" dirty="0">
                <a:latin typeface="Open Sans" panose="020B0606030504020204" pitchFamily="34" charset="0"/>
                <a:ea typeface="Open Sans" panose="020B0606030504020204" pitchFamily="34" charset="0"/>
                <a:cs typeface="Simplified Arabic"/>
              </a:rPr>
              <a:t>تم إدراج أقسام الشرائح للمساعدة في اختيار المواد ذات الصلة بناءً على الجمهور. </a:t>
            </a:r>
            <a:endParaRPr lang="en-US" sz="24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rtl="1"/>
            <a:r>
              <a:rPr lang="ar" sz="3600" kern="1400" spc="230" dirty="0">
                <a:solidFill>
                  <a:schemeClr val="tx1"/>
                </a:solidFill>
                <a:latin typeface="Open Sans ExtraBold" panose="020B0906030804020204" pitchFamily="34" charset="0"/>
                <a:ea typeface="Open Sans ExtraBold" panose="020B0906030804020204" pitchFamily="34" charset="0"/>
              </a:rPr>
              <a:t>الجمهور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pPr algn="r" rtl="1"/>
            <a:endParaRPr lang="en-US" dirty="0"/>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pPr algn="r" rtl="1"/>
            <a:endParaRPr lang="en-US" dirty="0"/>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pPr algn="r" rtl="1"/>
            <a:endParaRPr lang="en-US" dirty="0"/>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pPr algn="r" rtl="1"/>
            <a:endParaRPr lang="en-US" dirty="0"/>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pPr algn="r" rtl="1"/>
            <a:endParaRPr lang="en-US" dirty="0"/>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pPr algn="r" rtl="1"/>
            <a:endParaRPr lang="en-US" dirty="0"/>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pPr algn="r" rtl="1"/>
            <a:endParaRPr lang="en-US" dirty="0"/>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pPr algn="r" rtl="1"/>
            <a:endParaRPr lang="en-US" dirty="0"/>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الغذاء </a:t>
            </a:r>
            <a:r>
              <a:rPr lang="ar" sz="3600" kern="1400" spc="230" dirty="0">
                <a:solidFill>
                  <a:schemeClr val="tx1"/>
                </a:solidFill>
                <a:latin typeface="Simplified Arabic" pitchFamily="2" charset="0"/>
              </a:rPr>
              <a:t>: النقد </a:t>
            </a:r>
            <a:r>
              <a:rPr lang="ar-YE" sz="3600" kern="1400" spc="230" dirty="0">
                <a:solidFill>
                  <a:schemeClr val="tx1"/>
                </a:solidFill>
                <a:latin typeface="Simplified Arabic" pitchFamily="2" charset="0"/>
              </a:rPr>
              <a:t>والشراء بالدين</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algn="r" rtl="1"/>
            <a:endParaRPr lang="en-GB">
              <a:sym typeface="Wingdings" panose="05000000000000000000" pitchFamily="2" charset="2"/>
            </a:endParaRPr>
          </a:p>
          <a:p>
            <a:pPr algn="r" rtl="1"/>
            <a:endParaRPr lang="en-GB"/>
          </a:p>
          <a:p>
            <a:pPr algn="r" rtl="1"/>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1892394918"/>
              </p:ext>
            </p:extLst>
          </p:nvPr>
        </p:nvGraphicFramePr>
        <p:xfrm>
          <a:off x="846311" y="1346769"/>
          <a:ext cx="10212554" cy="4353647"/>
        </p:xfrm>
        <a:graphic>
          <a:graphicData uri="http://schemas.openxmlformats.org/drawingml/2006/table">
            <a:tbl>
              <a:tblPr rtl="1" firstRow="1" bandRow="1">
                <a:tableStyleId>{5C22544A-7EE6-4342-B048-85BDC9FD1C3A}</a:tableStyleId>
              </a:tblPr>
              <a:tblGrid>
                <a:gridCol w="2379196">
                  <a:extLst>
                    <a:ext uri="{9D8B030D-6E8A-4147-A177-3AD203B41FA5}">
                      <a16:colId xmlns:a16="http://schemas.microsoft.com/office/drawing/2014/main" val="1922137545"/>
                    </a:ext>
                  </a:extLst>
                </a:gridCol>
                <a:gridCol w="7833358">
                  <a:extLst>
                    <a:ext uri="{9D8B030D-6E8A-4147-A177-3AD203B41FA5}">
                      <a16:colId xmlns:a16="http://schemas.microsoft.com/office/drawing/2014/main" val="1669966504"/>
                    </a:ext>
                  </a:extLst>
                </a:gridCol>
              </a:tblGrid>
              <a:tr h="455640">
                <a:tc>
                  <a:txBody>
                    <a:bodyPr/>
                    <a:lstStyle/>
                    <a:p>
                      <a:pPr algn="r" rtl="1"/>
                      <a:r>
                        <a:rPr lang="ar" sz="1600" dirty="0">
                          <a:latin typeface="Simplified Arabic" panose="020B0606030504020204" pitchFamily="34" charset="0"/>
                          <a:ea typeface="Simplified Arabic" panose="020B0606030504020204" pitchFamily="34" charset="0"/>
                          <a:cs typeface="Simplified Arabic" panose="020B0606030504020204" pitchFamily="34" charset="0"/>
                        </a:rPr>
                        <a:t>السؤال</a:t>
                      </a:r>
                      <a:endParaRPr lang="es-419"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600" dirty="0">
                          <a:latin typeface="Simplified Arabic" panose="020B0606030504020204" pitchFamily="34" charset="0"/>
                          <a:ea typeface="Simplified Arabic" panose="020B0606030504020204" pitchFamily="34" charset="0"/>
                          <a:cs typeface="Simplified Arabic" panose="020B0606030504020204" pitchFamily="34" charset="0"/>
                        </a:rPr>
                        <a:t>توضيحات</a:t>
                      </a:r>
                      <a:endParaRPr lang="es-419"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63674307"/>
                  </a:ext>
                </a:extLst>
              </a:tr>
              <a:tr h="2214776">
                <a:tc>
                  <a:txBody>
                    <a:bodyPr/>
                    <a:lstStyle/>
                    <a:p>
                      <a:pPr algn="r" rtl="1"/>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هل </a:t>
                      </a:r>
                      <a:r>
                        <a:rPr lang="ar" sz="1600" b="1" u="sng"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اشترت</a:t>
                      </a: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أسرتك أي [...] </a:t>
                      </a:r>
                      <a:r>
                        <a:rPr lang="ar" sz="1600" b="1" u="sng"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للاستهلاك المنزلي </a:t>
                      </a: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خلال </a:t>
                      </a:r>
                      <a:r>
                        <a:rPr lang="ar" sz="1600" b="1"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الأيام السبعة الماضية، </a:t>
                      </a: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نقدًا أو </a:t>
                      </a:r>
                      <a:r>
                        <a:rPr lang="ar-YE"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بالدين</a:t>
                      </a: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a:t>
                      </a: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نريد هنا معرفة ما إذا كان قد تم </a:t>
                      </a:r>
                      <a:r>
                        <a:rPr lang="ar" sz="1600" b="1"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شراء</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شيء </a:t>
                      </a:r>
                      <a:r>
                        <a:rPr lang="ar" sz="1600" b="1"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ما، </a:t>
                      </a:r>
                      <a:r>
                        <a:rPr lang="ar" sz="1600" b="1" u="sng" kern="1200" dirty="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بغض النظر عما إذا كان قد تم استهلاكه بالفعل أم لا.</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b="1"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للاستهلاك المنزلي</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هذا يعني أننا لا نأخذ في الاعتبار المشتريات التي تمت لغرض تقديم الهدايا أو إطعام الحيوانات (أي العلف).</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b="1"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النقد</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يشمل أيضًا القسائم </a:t>
                      </a:r>
                      <a:r>
                        <a:rPr lang="ar-YE"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النقدية</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ولا يهم مصدر النقد (على سبيل المثال، لا يوجد فرق في المعاملة بين المشتريات التي تمت باستخدام المساعدة النقدية)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YE" sz="1600" b="1"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الدين</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عندما تشتري الأسرة شيئًا الآن وتسدد ثمنه لاحقًا</a:t>
                      </a:r>
                      <a:endParaRPr lang="es-419"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285750" indent="-285750" algn="r" rtl="1">
                        <a:buFont typeface="Arial" panose="020B0604020202020204" pitchFamily="34" charset="0"/>
                        <a:buChar char="•"/>
                      </a:pPr>
                      <a:endParaRPr lang="es-419" sz="14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1655302256"/>
                  </a:ext>
                </a:extLst>
              </a:tr>
              <a:tr h="168323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بالنظر إلى المشتريات التي تمت </a:t>
                      </a:r>
                      <a:r>
                        <a:rPr lang="ar" sz="1600" b="1" u="sng"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نقدًا </a:t>
                      </a:r>
                      <a:r>
                        <a:rPr lang="ar-YE" sz="1600" b="1" u="sng"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بالدين</a:t>
                      </a: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كم أنفقت أسرتك على [السلعة] في </a:t>
                      </a:r>
                      <a:r>
                        <a:rPr lang="ar" sz="1600" b="1"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آخر 7 </a:t>
                      </a: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أيام؟</a:t>
                      </a: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نريد هنا معرفة المبلغ الذي تم </a:t>
                      </a:r>
                      <a:r>
                        <a:rPr lang="ar" sz="1700" b="1"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إنفاقه فعليًا </a:t>
                      </a:r>
                      <a:r>
                        <a:rPr lang="ar"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على الشراء، </a:t>
                      </a:r>
                      <a:r>
                        <a:rPr lang="ar" sz="1700" b="1" i="0" u="sng" kern="1200" dirty="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بغض النظر عن الكمية المستهلكة</a:t>
                      </a:r>
                      <a:r>
                        <a:rPr lang="ar" sz="1700" i="1" u="sng" kern="1200" dirty="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بالنسبة للمشتريات التي تمت </a:t>
                      </a:r>
                      <a:r>
                        <a:rPr lang="ar-YE"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بالدين</a:t>
                      </a:r>
                      <a:r>
                        <a:rPr lang="ar"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أبلغ عن المبلغ الذي سيتعين على الأسرة سداده في المستقبل</a:t>
                      </a:r>
                      <a:r>
                        <a:rPr lang="ar"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sym typeface="Wingdings" panose="05000000000000000000" pitchFamily="2" charset="2"/>
                        </a:rPr>
                        <a:t>  </a:t>
                      </a:r>
                      <a:r>
                        <a:rPr lang="ar-YE"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sym typeface="Wingdings" panose="05000000000000000000" pitchFamily="2" charset="2"/>
                        </a:rPr>
                        <a:t>  </a:t>
                      </a:r>
                      <a:r>
                        <a:rPr lang="ar"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sym typeface="Wingdings" panose="05000000000000000000" pitchFamily="2" charset="2"/>
                        </a:rPr>
                        <a:t>لا تبلغ عن صفر!</a:t>
                      </a:r>
                      <a:endParaRPr lang="en-GB" sz="17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3646143298"/>
                  </a:ext>
                </a:extLst>
              </a:tr>
            </a:tbl>
          </a:graphicData>
        </a:graphic>
      </p:graphicFrame>
      <p:cxnSp>
        <p:nvCxnSpPr>
          <p:cNvPr id="6" name="Straight Arrow Connector 5">
            <a:extLst>
              <a:ext uri="{FF2B5EF4-FFF2-40B4-BE49-F238E27FC236}">
                <a16:creationId xmlns:a16="http://schemas.microsoft.com/office/drawing/2014/main" id="{C5817D13-B7EF-90E9-8C7D-FF5B0E536ECE}"/>
              </a:ext>
            </a:extLst>
          </p:cNvPr>
          <p:cNvCxnSpPr>
            <a:cxnSpLocks/>
          </p:cNvCxnSpPr>
          <p:nvPr/>
        </p:nvCxnSpPr>
        <p:spPr>
          <a:xfrm flipH="1">
            <a:off x="1630017" y="4468904"/>
            <a:ext cx="132522"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2113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الغذاء</a:t>
            </a:r>
            <a:r>
              <a:rPr lang="ar" sz="3600" kern="1400" spc="230" dirty="0">
                <a:solidFill>
                  <a:schemeClr val="tx1"/>
                </a:solidFill>
                <a:latin typeface="Simplified Arabic" pitchFamily="2" charset="0"/>
              </a:rPr>
              <a:t>: المساعدة العينية والهدايا</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algn="r" rtl="1"/>
            <a:endParaRPr lang="en-GB">
              <a:sym typeface="Wingdings" panose="05000000000000000000" pitchFamily="2" charset="2"/>
            </a:endParaRPr>
          </a:p>
          <a:p>
            <a:pPr algn="r" rtl="1"/>
            <a:endParaRPr lang="en-GB"/>
          </a:p>
          <a:p>
            <a:pPr algn="r" rtl="1"/>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1799783456"/>
              </p:ext>
            </p:extLst>
          </p:nvPr>
        </p:nvGraphicFramePr>
        <p:xfrm>
          <a:off x="935420" y="1438899"/>
          <a:ext cx="9722069" cy="4197071"/>
        </p:xfrm>
        <a:graphic>
          <a:graphicData uri="http://schemas.openxmlformats.org/drawingml/2006/table">
            <a:tbl>
              <a:tblPr rtl="1" firstRow="1" bandRow="1">
                <a:tableStyleId>{5C22544A-7EE6-4342-B048-85BDC9FD1C3A}</a:tableStyleId>
              </a:tblPr>
              <a:tblGrid>
                <a:gridCol w="2264930">
                  <a:extLst>
                    <a:ext uri="{9D8B030D-6E8A-4147-A177-3AD203B41FA5}">
                      <a16:colId xmlns:a16="http://schemas.microsoft.com/office/drawing/2014/main" val="1922137545"/>
                    </a:ext>
                  </a:extLst>
                </a:gridCol>
                <a:gridCol w="7457139">
                  <a:extLst>
                    <a:ext uri="{9D8B030D-6E8A-4147-A177-3AD203B41FA5}">
                      <a16:colId xmlns:a16="http://schemas.microsoft.com/office/drawing/2014/main" val="1669966504"/>
                    </a:ext>
                  </a:extLst>
                </a:gridCol>
              </a:tblGrid>
              <a:tr h="375998">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السؤال</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توضيحات</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63674307"/>
                  </a:ext>
                </a:extLst>
              </a:tr>
              <a:tr h="2022600">
                <a:tc>
                  <a:txBody>
                    <a:bodyPr/>
                    <a:lstStyle/>
                    <a:p>
                      <a:pPr algn="r" rtl="1"/>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في </a:t>
                      </a:r>
                      <a:r>
                        <a:rPr lang="ar" sz="1600" b="1">
                          <a:effectLst/>
                          <a:latin typeface="Simplified Arabic" panose="020B0606030504020204" pitchFamily="34" charset="0"/>
                          <a:ea typeface="Simplified Arabic" panose="020B0606030504020204" pitchFamily="34" charset="0"/>
                          <a:cs typeface="Simplified Arabic" panose="020B0606030504020204" pitchFamily="34" charset="0"/>
                        </a:rPr>
                        <a:t>الأيام السبعة الماضية</a:t>
                      </a: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 هل </a:t>
                      </a:r>
                      <a:r>
                        <a:rPr lang="ar" sz="1600" b="1" u="sng">
                          <a:effectLst/>
                          <a:latin typeface="Simplified Arabic" panose="020B0606030504020204" pitchFamily="34" charset="0"/>
                          <a:ea typeface="Simplified Arabic" panose="020B0606030504020204" pitchFamily="34" charset="0"/>
                          <a:cs typeface="Simplified Arabic" panose="020B0606030504020204" pitchFamily="34" charset="0"/>
                        </a:rPr>
                        <a:t>استهلكت</a:t>
                      </a: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 أسرتك أي </a:t>
                      </a:r>
                      <a:r>
                        <a:rPr lang="ar" sz="1600" kern="1200" noProof="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a:t>
                      </a:r>
                      <a:r>
                        <a:rPr lang="ar" sz="1600" b="1" u="sng">
                          <a:effectLst/>
                          <a:latin typeface="Simplified Arabic" panose="020B0606030504020204" pitchFamily="34" charset="0"/>
                          <a:ea typeface="Simplified Arabic" panose="020B0606030504020204" pitchFamily="34" charset="0"/>
                          <a:cs typeface="Simplified Arabic" panose="020B0606030504020204" pitchFamily="34" charset="0"/>
                        </a:rPr>
                        <a:t>من الهدايا العينية أو المساعدات العينية؟</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نريد هنا معرفة ما إذا كان الأسرة </a:t>
                      </a:r>
                      <a:r>
                        <a:rPr lang="ar" sz="1600" b="1"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قد استهلكت </a:t>
                      </a:r>
                      <a:r>
                        <a:rPr lang="ar" sz="1600" b="1"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شيئًا من المساعدة العينية أو الهدايا العينية، </a:t>
                      </a:r>
                      <a:r>
                        <a:rPr lang="ar" sz="1600" b="1" u="sng" kern="1200" dirty="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وليس ما إذا كانت الأسرة قد تلقتها</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b="1"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تشمل المساعدة العينية والهدايا </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المساعدة المقدمة من المنظمات غير الحكومية ووكالات الأمم المتحدة والحكومة والسلطات الدينية والهدايا والقروض من العائلة والأصدقاء والأغذية التي تم الحصول عليها من خلال التسول.</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تذكر أننا نهتم فقط </a:t>
                      </a:r>
                      <a:r>
                        <a:rPr lang="ar" sz="1600" i="0"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بالمساعدات العينية والهدايا </a:t>
                      </a:r>
                      <a:r>
                        <a:rPr lang="ar" sz="1600" i="0" u="none"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العينية، وليس بما إذا كانت الأسرة قد استهلكت شيئًا من النقود التي تلقتها كمساعدات/هدايا.</a:t>
                      </a:r>
                      <a:endParaRPr lang="en-GB" sz="1600" i="0"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285750" indent="-285750" algn="r" rtl="1">
                        <a:buFont typeface="Arial" panose="020B0604020202020204" pitchFamily="34" charset="0"/>
                        <a:buChar char="•"/>
                      </a:pPr>
                      <a:endParaRPr lang="es-419"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1655302256"/>
                  </a:ext>
                </a:extLst>
              </a:tr>
              <a:tr h="177891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ما هي </a:t>
                      </a:r>
                      <a:r>
                        <a:rPr lang="ar" sz="1600" b="1" u="sng" dirty="0">
                          <a:effectLst/>
                          <a:latin typeface="Simplified Arabic" panose="020B0606030504020204" pitchFamily="34" charset="0"/>
                          <a:ea typeface="Simplified Arabic" panose="020B0606030504020204" pitchFamily="34" charset="0"/>
                          <a:cs typeface="Simplified Arabic" panose="020B0606030504020204" pitchFamily="34" charset="0"/>
                        </a:rPr>
                        <a:t>قيمة </a:t>
                      </a:r>
                      <a:r>
                        <a:rPr lang="ar"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a:t>
                      </a: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المستهلكة التي جاءت </a:t>
                      </a:r>
                      <a:r>
                        <a:rPr lang="ar" sz="1600" b="1" u="sng" dirty="0">
                          <a:effectLst/>
                          <a:latin typeface="Simplified Arabic" panose="020B0606030504020204" pitchFamily="34" charset="0"/>
                          <a:ea typeface="Simplified Arabic" panose="020B0606030504020204" pitchFamily="34" charset="0"/>
                          <a:cs typeface="Simplified Arabic" panose="020B0606030504020204" pitchFamily="34" charset="0"/>
                        </a:rPr>
                        <a:t>من الهدايا أو المساعدات العينية </a:t>
                      </a: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إذا كنت ستشتريها من السوق؟</a:t>
                      </a:r>
                      <a:endParaRPr lang="en-GB" sz="16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هنا يحتاج المجيب إلى </a:t>
                      </a:r>
                      <a:r>
                        <a:rPr lang="ar" sz="1600" b="1"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تقديم تقدير لتكلفة شراء ما استهلكه إذا كان بحاجة إلى شرائه.</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إذا لم يكن هناك عنصر معين في السوق المحلية، </a:t>
                      </a:r>
                      <a:r>
                        <a:rPr lang="ar" sz="1600" b="1"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فقم بالتقدير بناءً على قيمة العناصر المماثلة.</a:t>
                      </a:r>
                    </a:p>
                    <a:p>
                      <a:pPr algn="r" rtl="1"/>
                      <a:endParaRPr lang="es-419"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78473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955528" y="657180"/>
            <a:ext cx="10542124" cy="1152000"/>
          </a:xfrm>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الغذاء</a:t>
            </a:r>
            <a:r>
              <a:rPr lang="ar" sz="3600" kern="1400" spc="230" dirty="0">
                <a:solidFill>
                  <a:schemeClr val="tx1"/>
                </a:solidFill>
                <a:latin typeface="Simplified Arabic" pitchFamily="2" charset="0"/>
              </a:rPr>
              <a:t>: الإنتاج الذاتي</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algn="r" rtl="1"/>
            <a:endParaRPr lang="en-GB">
              <a:sym typeface="Wingdings" panose="05000000000000000000" pitchFamily="2" charset="2"/>
            </a:endParaRPr>
          </a:p>
          <a:p>
            <a:pPr algn="r" rtl="1"/>
            <a:endParaRPr lang="en-GB"/>
          </a:p>
          <a:p>
            <a:pPr algn="r" rtl="1"/>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188746052"/>
              </p:ext>
            </p:extLst>
          </p:nvPr>
        </p:nvGraphicFramePr>
        <p:xfrm>
          <a:off x="803564" y="1233180"/>
          <a:ext cx="10715774" cy="4378000"/>
        </p:xfrm>
        <a:graphic>
          <a:graphicData uri="http://schemas.openxmlformats.org/drawingml/2006/table">
            <a:tbl>
              <a:tblPr rtl="1" firstRow="1" bandRow="1">
                <a:tableStyleId>{5C22544A-7EE6-4342-B048-85BDC9FD1C3A}</a:tableStyleId>
              </a:tblPr>
              <a:tblGrid>
                <a:gridCol w="3223381">
                  <a:extLst>
                    <a:ext uri="{9D8B030D-6E8A-4147-A177-3AD203B41FA5}">
                      <a16:colId xmlns:a16="http://schemas.microsoft.com/office/drawing/2014/main" val="1922137545"/>
                    </a:ext>
                  </a:extLst>
                </a:gridCol>
                <a:gridCol w="7492393">
                  <a:extLst>
                    <a:ext uri="{9D8B030D-6E8A-4147-A177-3AD203B41FA5}">
                      <a16:colId xmlns:a16="http://schemas.microsoft.com/office/drawing/2014/main" val="1669966504"/>
                    </a:ext>
                  </a:extLst>
                </a:gridCol>
              </a:tblGrid>
              <a:tr h="466918">
                <a:tc>
                  <a:txBody>
                    <a:bodyPr/>
                    <a:lstStyle/>
                    <a:p>
                      <a:pPr algn="r" rtl="1"/>
                      <a:r>
                        <a:rPr lang="ar" sz="1600" dirty="0">
                          <a:latin typeface="Simplified Arabic" panose="020B0606030504020204" pitchFamily="34" charset="0"/>
                          <a:ea typeface="Open Sans Extrabold" panose="020B0606030504020204" pitchFamily="34" charset="0"/>
                          <a:cs typeface="Simplified Arabic" panose="020B0606030504020204" pitchFamily="34" charset="0"/>
                        </a:rPr>
                        <a:t>السؤال</a:t>
                      </a:r>
                      <a:endParaRPr lang="es-419" sz="1600" dirty="0">
                        <a:latin typeface="Simplified Arabic" panose="020B0606030504020204" pitchFamily="34" charset="0"/>
                        <a:ea typeface="Open Sans Extrabold" panose="020B0606030504020204" pitchFamily="34" charset="0"/>
                        <a:cs typeface="Simplified Arabic" panose="020B0606030504020204" pitchFamily="34" charset="0"/>
                      </a:endParaRPr>
                    </a:p>
                  </a:txBody>
                  <a:tcPr/>
                </a:tc>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توضيحات</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63674307"/>
                  </a:ext>
                </a:extLst>
              </a:tr>
              <a:tr h="2125668">
                <a:tc>
                  <a:txBody>
                    <a:bodyPr/>
                    <a:lstStyle/>
                    <a:p>
                      <a:pPr algn="r" rtl="1"/>
                      <a:r>
                        <a:rPr lang="ar" sz="1600"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في </a:t>
                      </a:r>
                      <a:r>
                        <a:rPr lang="ar" sz="1600" b="1"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الأيام السبعة الماضية، </a:t>
                      </a:r>
                      <a:r>
                        <a:rPr lang="ar" sz="1600"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هل </a:t>
                      </a:r>
                      <a:r>
                        <a:rPr lang="ar" sz="1600" b="1" u="sng"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استهلكت</a:t>
                      </a:r>
                      <a:r>
                        <a:rPr lang="ar" sz="1600"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 أسرتك أي </a:t>
                      </a:r>
                      <a:r>
                        <a:rPr lang="ar" sz="1600" kern="1200" noProof="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 </a:t>
                      </a:r>
                      <a:r>
                        <a:rPr lang="ar" sz="1600" b="1" u="sng"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قمت بإنتاجه أو جمعه/اصطياده/صيده أو حصلت عليه مقابل عمل</a:t>
                      </a:r>
                      <a:r>
                        <a:rPr lang="ar" sz="1600" b="1"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rPr>
                        <a:t>؟</a:t>
                      </a:r>
                      <a:endParaRPr lang="en-GB" sz="1600" kern="120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نريد هنا معرفة ما إذا كان الأسرة </a:t>
                      </a:r>
                      <a:r>
                        <a:rPr lang="ar" sz="1600" b="1"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قد استهلكت </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شيئًا من إنتاجها الخاص، </a:t>
                      </a:r>
                      <a:r>
                        <a:rPr lang="ar" sz="1600" b="1" u="sng" kern="1200" dirty="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وليس ما إذا كانت الأسرة قد أنتجته أو حصدته</a:t>
                      </a:r>
                      <a:r>
                        <a:rPr lang="ar" sz="1600" b="1" kern="1200" dirty="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الإنتاج الذاتي: يشمل الأغذية المنتجة في مزرعة أو حديقة الأسرة، والمجمعة والمصطادة من الحقول والغابات والأنهار والبحيرات والبحر وما إلى ذلك؛ ولكنه يشمل أيضًا الأغذية التي تم الحصول عليها مقابل العمل(على سبيل المثال، كجزء من الأجر عن العمل الزراعي المأجور).</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يعتمد استخدام كلمات "جمع أو اصطياد أو صيد" على مجموعة الأغذية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لا يهم </a:t>
                      </a:r>
                      <a:r>
                        <a:rPr lang="ar" sz="1600" i="0"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متى </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تم إنتاج الغذاء، ما يهم هو متى تم استهلاكه. على سبيل المثال، إذا استهلكت الأسرة في الأيام السبعة الماضية بعض الأغذية من مخزونات الإنتاج السابق، فيجب احتساب ذلك.</a:t>
                      </a:r>
                      <a:endParaRPr lang="es-419"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1655302256"/>
                  </a:ext>
                </a:extLst>
              </a:tr>
              <a:tr h="17854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dirty="0">
                          <a:effectLst/>
                          <a:latin typeface="Simplified Arabic" panose="020B0606030504020204" pitchFamily="34" charset="0"/>
                          <a:ea typeface="Open Sans Extrabold" panose="020B0606030504020204" pitchFamily="34" charset="0"/>
                          <a:cs typeface="Simplified Arabic" panose="020B0606030504020204" pitchFamily="34" charset="0"/>
                        </a:rPr>
                        <a:t>ما هي </a:t>
                      </a:r>
                      <a:r>
                        <a:rPr lang="ar" sz="1600" b="1" u="sng" dirty="0">
                          <a:effectLst/>
                          <a:latin typeface="Simplified Arabic" panose="020B0606030504020204" pitchFamily="34" charset="0"/>
                          <a:ea typeface="Open Sans Extrabold" panose="020B0606030504020204" pitchFamily="34" charset="0"/>
                          <a:cs typeface="Simplified Arabic" panose="020B0606030504020204" pitchFamily="34" charset="0"/>
                        </a:rPr>
                        <a:t>قيمة </a:t>
                      </a:r>
                      <a:r>
                        <a:rPr lang="ar" sz="1600" dirty="0">
                          <a:effectLst/>
                          <a:latin typeface="Simplified Arabic" panose="020B0606030504020204" pitchFamily="34" charset="0"/>
                          <a:ea typeface="Open Sans Extrabold" panose="020B0606030504020204" pitchFamily="34" charset="0"/>
                          <a:cs typeface="Simplified Arabic" panose="020B0606030504020204" pitchFamily="34" charset="0"/>
                        </a:rPr>
                        <a:t>[المنتج] المستهلك الذي </a:t>
                      </a:r>
                      <a:r>
                        <a:rPr lang="ar" sz="1600" b="1" u="sng" dirty="0">
                          <a:effectLst/>
                          <a:latin typeface="Simplified Arabic" panose="020B0606030504020204" pitchFamily="34" charset="0"/>
                          <a:ea typeface="Open Sans Extrabold" panose="020B0606030504020204" pitchFamily="34" charset="0"/>
                          <a:cs typeface="Simplified Arabic" panose="020B0606030504020204" pitchFamily="34" charset="0"/>
                        </a:rPr>
                        <a:t>أنتجته أو جمعته/اصطدته/صيدته أو حصلت عليه مقابل العمل </a:t>
                      </a:r>
                      <a:r>
                        <a:rPr lang="ar" sz="1600" dirty="0">
                          <a:effectLst/>
                          <a:latin typeface="Simplified Arabic" panose="020B0606030504020204" pitchFamily="34" charset="0"/>
                          <a:ea typeface="Open Sans Extrabold" panose="020B0606030504020204" pitchFamily="34" charset="0"/>
                          <a:cs typeface="Simplified Arabic" panose="020B0606030504020204" pitchFamily="34" charset="0"/>
                        </a:rPr>
                        <a:t>إذا كنت ستشتريه من السوق؟</a:t>
                      </a:r>
                      <a:endParaRPr lang="en-GB" sz="1600" kern="1200" noProof="0" dirty="0">
                        <a:solidFill>
                          <a:schemeClr val="dk1"/>
                        </a:solidFill>
                        <a:effectLst/>
                        <a:latin typeface="Simplified Arabic" panose="020B0606030504020204" pitchFamily="34" charset="0"/>
                        <a:ea typeface="Open Sans Extrabold"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هنا، يتعين على المستجيب تقديم تقدير لتكلفة شراء ما استهلكه </a:t>
                      </a:r>
                      <a:r>
                        <a:rPr lang="ar" sz="1600"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إذا كان بحاجة إلى شرائه</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sym typeface="Wingdings" panose="05000000000000000000" pitchFamily="2" charset="2"/>
                        </a:rPr>
                        <a:t>  </a:t>
                      </a:r>
                      <a:r>
                        <a:rPr lang="en-US"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sym typeface="Wingdings" panose="05000000000000000000" pitchFamily="2" charset="2"/>
                        </a:rPr>
                        <a:t>  </a:t>
                      </a: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sym typeface="Wingdings" panose="05000000000000000000" pitchFamily="2" charset="2"/>
                        </a:rPr>
                        <a:t>لا تذكر القيمة التي سيحصل عليها إذا كان بحاجة إلى بيعه!</a:t>
                      </a:r>
                      <a:endParaRPr lang="en-GB"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endParaRPr lang="es-419"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3646143298"/>
                  </a:ext>
                </a:extLst>
              </a:tr>
            </a:tbl>
          </a:graphicData>
        </a:graphic>
      </p:graphicFrame>
      <p:cxnSp>
        <p:nvCxnSpPr>
          <p:cNvPr id="5" name="Straight Arrow Connector 4">
            <a:extLst>
              <a:ext uri="{FF2B5EF4-FFF2-40B4-BE49-F238E27FC236}">
                <a16:creationId xmlns:a16="http://schemas.microsoft.com/office/drawing/2014/main" id="{9BBB440B-901E-4915-F51B-DB43D569E147}"/>
              </a:ext>
            </a:extLst>
          </p:cNvPr>
          <p:cNvCxnSpPr>
            <a:cxnSpLocks/>
          </p:cNvCxnSpPr>
          <p:nvPr/>
        </p:nvCxnSpPr>
        <p:spPr>
          <a:xfrm flipH="1">
            <a:off x="2199864" y="3991825"/>
            <a:ext cx="132522"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3660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الغذاء</a:t>
            </a:r>
            <a:r>
              <a:rPr lang="ar" sz="3600" kern="1400" spc="230" dirty="0">
                <a:solidFill>
                  <a:schemeClr val="tx1"/>
                </a:solidFill>
                <a:latin typeface="Simplified Arabic" pitchFamily="2" charset="0"/>
              </a:rPr>
              <a:t>: مجموعات الاستهلاك</a:t>
            </a:r>
            <a:endParaRPr lang="es-419" sz="3600" kern="1400" spc="230" dirty="0">
              <a:solidFill>
                <a:schemeClr val="tx1"/>
              </a:solidFill>
              <a:latin typeface="Simplified Arabic"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924739037"/>
              </p:ext>
            </p:extLst>
          </p:nvPr>
        </p:nvGraphicFramePr>
        <p:xfrm>
          <a:off x="803564" y="1510991"/>
          <a:ext cx="5292435" cy="4178302"/>
        </p:xfrm>
        <a:graphic>
          <a:graphicData uri="http://schemas.openxmlformats.org/drawingml/2006/table">
            <a:tbl>
              <a:tblPr rtl="1" firstRow="1" bandRow="1">
                <a:tableStyleId>{5C22544A-7EE6-4342-B048-85BDC9FD1C3A}</a:tableStyleId>
              </a:tblPr>
              <a:tblGrid>
                <a:gridCol w="1833648">
                  <a:extLst>
                    <a:ext uri="{9D8B030D-6E8A-4147-A177-3AD203B41FA5}">
                      <a16:colId xmlns:a16="http://schemas.microsoft.com/office/drawing/2014/main" val="763633207"/>
                    </a:ext>
                  </a:extLst>
                </a:gridCol>
                <a:gridCol w="3458787">
                  <a:extLst>
                    <a:ext uri="{9D8B030D-6E8A-4147-A177-3AD203B41FA5}">
                      <a16:colId xmlns:a16="http://schemas.microsoft.com/office/drawing/2014/main" val="2505313927"/>
                    </a:ext>
                  </a:extLst>
                </a:gridCol>
              </a:tblGrid>
              <a:tr h="394817">
                <a:tc>
                  <a:txBody>
                    <a:bodyPr/>
                    <a:lstStyle/>
                    <a:p>
                      <a:pPr algn="r" rtl="1"/>
                      <a:r>
                        <a:rPr lang="ar" sz="1400">
                          <a:latin typeface="Open Sans" panose="020B0606030504020204" pitchFamily="34" charset="0"/>
                          <a:ea typeface="Open Sans" panose="020B0606030504020204" pitchFamily="34" charset="0"/>
                          <a:cs typeface="Simplified Arabic" panose="020B0606030504020204" pitchFamily="34" charset="0"/>
                        </a:rPr>
                        <a:t>مجموعة الأغذية</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r" rtl="1"/>
                      <a:r>
                        <a:rPr lang="ar" sz="1400">
                          <a:latin typeface="Open Sans" panose="020B0606030504020204" pitchFamily="34" charset="0"/>
                          <a:ea typeface="Open Sans" panose="020B0606030504020204" pitchFamily="34" charset="0"/>
                          <a:cs typeface="Simplified Arabic" panose="020B0606030504020204" pitchFamily="34" charset="0"/>
                        </a:rPr>
                        <a:t>أمثلة على العناصر</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821003">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الحبوب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kern="1200">
                          <a:solidFill>
                            <a:schemeClr val="dk1"/>
                          </a:solidFill>
                          <a:effectLst/>
                          <a:latin typeface="Open Sans" panose="020B0606030504020204" pitchFamily="34" charset="0"/>
                          <a:ea typeface="Open Sans" panose="020B0606030504020204" pitchFamily="34" charset="0"/>
                          <a:cs typeface="Simplified Arabic" panose="020B0606030504020204" pitchFamily="34" charset="0"/>
                        </a:rPr>
                        <a:t>الذرة، الأرز، الذرة الرفيعة، القمح، إلخ. في شكل حبوب خام، دقيق، خبز، معكرونة ومنتجات مماثلة</a:t>
                      </a:r>
                    </a:p>
                  </a:txBody>
                  <a:tcPr marL="68580" marR="68580" marT="0" marB="0"/>
                </a:tc>
                <a:extLst>
                  <a:ext uri="{0D108BD9-81ED-4DB2-BD59-A6C34878D82A}">
                    <a16:rowId xmlns:a16="http://schemas.microsoft.com/office/drawing/2014/main" val="929458944"/>
                  </a:ext>
                </a:extLst>
              </a:tr>
              <a:tr h="543212">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الدرنات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dirty="0">
                          <a:effectLst/>
                          <a:latin typeface="Open Sans" panose="020B0606030504020204" pitchFamily="34" charset="0"/>
                          <a:ea typeface="Open Sans" panose="020B0606030504020204" pitchFamily="34" charset="0"/>
                          <a:cs typeface="Simplified Arabic" panose="020B0606030504020204" pitchFamily="34" charset="0"/>
                        </a:rPr>
                        <a:t>البطاطس، البطاطا الحلوة، الكسافا، الموز، اليام</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543212">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البقوليات والمكسرات والبذور</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الفاصوليا، البازلاء، العدس، المكسرات بقشرتها أو منزوعة القشرة</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543212">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الخضروات</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الخضروات ذات الأوراق الخضراء الداكنة، والخضروات البرتقالية، والخضروات الأخرى</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394817">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الفواكه</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الفواكه الطازجة والمجمدة والمجففة</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r h="543212">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اللحوم</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اللحوم والدواجن الطازجة والمبردة والمجمدة؛ اللحوم المجففة والمملحة</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70297755"/>
                  </a:ext>
                </a:extLst>
              </a:tr>
              <a:tr h="394817">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الأسماك</a:t>
                      </a:r>
                    </a:p>
                  </a:txBody>
                  <a:tcPr marL="68580" marR="68580" marT="0" marB="0"/>
                </a:tc>
                <a:tc>
                  <a:txBody>
                    <a:bodyPr/>
                    <a:lstStyle/>
                    <a:p>
                      <a:pPr algn="r" rtl="1">
                        <a:lnSpc>
                          <a:spcPct val="107000"/>
                        </a:lnSpc>
                        <a:spcAft>
                          <a:spcPts val="800"/>
                        </a:spcAft>
                      </a:pPr>
                      <a:r>
                        <a:rPr lang="ar" sz="1400" dirty="0">
                          <a:effectLst/>
                          <a:latin typeface="Open Sans" panose="020B0606030504020204" pitchFamily="34" charset="0"/>
                          <a:ea typeface="Open Sans" panose="020B0606030504020204" pitchFamily="34" charset="0"/>
                          <a:cs typeface="Simplified Arabic" panose="020B0606030504020204" pitchFamily="34" charset="0"/>
                        </a:rPr>
                        <a:t>الأسماك الطازجة والمجمدة والمأكولات البحرية الأخرى</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279447785"/>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1169392440"/>
              </p:ext>
            </p:extLst>
          </p:nvPr>
        </p:nvGraphicFramePr>
        <p:xfrm>
          <a:off x="6278302" y="1510992"/>
          <a:ext cx="5257800" cy="3680461"/>
        </p:xfrm>
        <a:graphic>
          <a:graphicData uri="http://schemas.openxmlformats.org/drawingml/2006/table">
            <a:tbl>
              <a:tblPr rtl="1" firstRow="1" bandRow="1">
                <a:tableStyleId>{5C22544A-7EE6-4342-B048-85BDC9FD1C3A}</a:tableStyleId>
              </a:tblPr>
              <a:tblGrid>
                <a:gridCol w="1862808">
                  <a:extLst>
                    <a:ext uri="{9D8B030D-6E8A-4147-A177-3AD203B41FA5}">
                      <a16:colId xmlns:a16="http://schemas.microsoft.com/office/drawing/2014/main" val="2456680879"/>
                    </a:ext>
                  </a:extLst>
                </a:gridCol>
                <a:gridCol w="3394992">
                  <a:extLst>
                    <a:ext uri="{9D8B030D-6E8A-4147-A177-3AD203B41FA5}">
                      <a16:colId xmlns:a16="http://schemas.microsoft.com/office/drawing/2014/main" val="2071999887"/>
                    </a:ext>
                  </a:extLst>
                </a:gridCol>
              </a:tblGrid>
              <a:tr h="370840">
                <a:tc>
                  <a:txBody>
                    <a:bodyPr/>
                    <a:lstStyle/>
                    <a:p>
                      <a:pPr algn="r" rtl="1"/>
                      <a:r>
                        <a:rPr lang="ar" sz="1400" b="1">
                          <a:latin typeface="Open Sans" panose="020B0606030504020204" pitchFamily="34" charset="0"/>
                          <a:ea typeface="Open Sans" panose="020B0606030504020204" pitchFamily="34" charset="0"/>
                          <a:cs typeface="Simplified Arabic" panose="020B0606030504020204" pitchFamily="34" charset="0"/>
                        </a:rPr>
                        <a:t>مجموعة الأغذية</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r" rtl="1"/>
                      <a:r>
                        <a:rPr lang="ar" sz="1400">
                          <a:latin typeface="Open Sans" panose="020B0606030504020204" pitchFamily="34" charset="0"/>
                          <a:ea typeface="Open Sans" panose="020B0606030504020204" pitchFamily="34" charset="0"/>
                          <a:cs typeface="Simplified Arabic" panose="020B0606030504020204" pitchFamily="34" charset="0"/>
                        </a:rPr>
                        <a:t>أمثلة على العناصر</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الزيت/الدهون/الزبدة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زيت نباتي، زبدة، مارجرين</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الحليب/منتجات الألبان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الحليب، الجبن، الزبادي، الحليب المجفف</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البيض</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البيض</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السكر والحلوى والحلويات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dirty="0">
                          <a:effectLst/>
                          <a:latin typeface="Open Sans" panose="020B0606030504020204" pitchFamily="34" charset="0"/>
                          <a:ea typeface="Open Sans" panose="020B0606030504020204" pitchFamily="34" charset="0"/>
                          <a:cs typeface="Simplified Arabic" panose="020B0606030504020204" pitchFamily="34" charset="0"/>
                        </a:rPr>
                        <a:t>السكر الخام والعسل والمربى والشوكولاتة والآيس كريم والمنتجات المماثلة </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r h="370840">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التوابل</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ملح، توابل، مكعبات مرقة، مسحوق سمك</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1638096"/>
                  </a:ext>
                </a:extLst>
              </a:tr>
              <a:tr h="370840">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المشروبات غير الكحولية (بما في ذلك المياه المعبأة في زجاجات)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a:effectLst/>
                          <a:latin typeface="Open Sans" panose="020B0606030504020204" pitchFamily="34" charset="0"/>
                          <a:ea typeface="Open Sans" panose="020B0606030504020204" pitchFamily="34" charset="0"/>
                          <a:cs typeface="Simplified Arabic" panose="020B0606030504020204" pitchFamily="34" charset="0"/>
                        </a:rPr>
                        <a:t>القهوة والشاي وشاي الأعشاب والمياه المعبأة في زجاجات والمشروبات الغازية والعصائر المعبأة</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21582023"/>
                  </a:ext>
                </a:extLst>
              </a:tr>
              <a:tr h="370840">
                <a:tc>
                  <a:txBody>
                    <a:bodyPr/>
                    <a:lstStyle/>
                    <a:p>
                      <a:pPr algn="r" rtl="1">
                        <a:lnSpc>
                          <a:spcPct val="107000"/>
                        </a:lnSpc>
                        <a:spcAft>
                          <a:spcPts val="800"/>
                        </a:spcAft>
                      </a:pPr>
                      <a:r>
                        <a:rPr lang="ar" sz="1400" b="1">
                          <a:effectLst/>
                          <a:latin typeface="Open Sans" panose="020B0606030504020204" pitchFamily="34" charset="0"/>
                          <a:ea typeface="Open Sans" panose="020B0606030504020204" pitchFamily="34" charset="0"/>
                          <a:cs typeface="Simplified Arabic" panose="020B0606030504020204" pitchFamily="34" charset="0"/>
                        </a:rPr>
                        <a:t>الوجبات الخفيفة والوجبات المعدة</a:t>
                      </a:r>
                      <a:br>
                        <a:rPr lang="ar" sz="1400" b="1">
                          <a:effectLst/>
                          <a:latin typeface="Open Sans" panose="020B0606030504020204" pitchFamily="34" charset="0"/>
                          <a:ea typeface="Open Sans" panose="020B0606030504020204" pitchFamily="34" charset="0"/>
                          <a:cs typeface="Simplified Arabic" panose="020B0606030504020204" pitchFamily="34" charset="0"/>
                        </a:rPr>
                      </a:br>
                      <a:r>
                        <a:rPr lang="ar" sz="1400" b="1">
                          <a:effectLst/>
                          <a:latin typeface="Open Sans" panose="020B0606030504020204" pitchFamily="34" charset="0"/>
                          <a:ea typeface="Open Sans" panose="020B0606030504020204" pitchFamily="34" charset="0"/>
                          <a:cs typeface="Simplified Arabic" panose="020B0606030504020204" pitchFamily="34" charset="0"/>
                        </a:rPr>
                        <a:t>خارج المنزل</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r" rtl="1">
                        <a:lnSpc>
                          <a:spcPct val="107000"/>
                        </a:lnSpc>
                        <a:spcAft>
                          <a:spcPts val="800"/>
                        </a:spcAft>
                      </a:pPr>
                      <a:r>
                        <a:rPr lang="ar" sz="1400" dirty="0">
                          <a:effectLst/>
                          <a:latin typeface="Open Sans" panose="020B0606030504020204" pitchFamily="34" charset="0"/>
                          <a:ea typeface="Open Sans" panose="020B0606030504020204" pitchFamily="34" charset="0"/>
                          <a:cs typeface="Simplified Arabic" panose="020B0606030504020204" pitchFamily="34" charset="0"/>
                        </a:rPr>
                        <a:t>وجبات جاهزة ووجبات خفيفة معدة خارج المنزل، سواء تم تناولها داخل المنزل أو</a:t>
                      </a:r>
                      <a:br>
                        <a:rPr lang="ar" sz="1400" dirty="0">
                          <a:effectLst/>
                          <a:latin typeface="Open Sans" panose="020B0606030504020204" pitchFamily="34" charset="0"/>
                          <a:ea typeface="Open Sans" panose="020B0606030504020204" pitchFamily="34" charset="0"/>
                          <a:cs typeface="Simplified Arabic" panose="020B0606030504020204" pitchFamily="34" charset="0"/>
                        </a:rPr>
                      </a:br>
                      <a:r>
                        <a:rPr lang="ar" sz="1400" dirty="0">
                          <a:effectLst/>
                          <a:latin typeface="Open Sans" panose="020B0606030504020204" pitchFamily="34" charset="0"/>
                          <a:ea typeface="Open Sans" panose="020B0606030504020204" pitchFamily="34" charset="0"/>
                          <a:cs typeface="Simplified Arabic" panose="020B0606030504020204" pitchFamily="34" charset="0"/>
                        </a:rPr>
                        <a:t>خارج المنزل</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5488501"/>
                  </a:ext>
                </a:extLst>
              </a:tr>
            </a:tbl>
          </a:graphicData>
        </a:graphic>
      </p:graphicFrame>
      <p:grpSp>
        <p:nvGrpSpPr>
          <p:cNvPr id="3" name="Group 2">
            <a:extLst>
              <a:ext uri="{FF2B5EF4-FFF2-40B4-BE49-F238E27FC236}">
                <a16:creationId xmlns:a16="http://schemas.microsoft.com/office/drawing/2014/main" id="{0D4C8C84-D97A-F8C0-DC07-55CF3F2E9ABC}"/>
              </a:ext>
            </a:extLst>
          </p:cNvPr>
          <p:cNvGrpSpPr/>
          <p:nvPr/>
        </p:nvGrpSpPr>
        <p:grpSpPr>
          <a:xfrm>
            <a:off x="4200960" y="5696884"/>
            <a:ext cx="7335142" cy="818316"/>
            <a:chOff x="5186680" y="6082"/>
            <a:chExt cx="7488232" cy="818316"/>
          </a:xfrm>
        </p:grpSpPr>
        <p:sp>
          <p:nvSpPr>
            <p:cNvPr id="4" name="TextBox 3">
              <a:extLst>
                <a:ext uri="{FF2B5EF4-FFF2-40B4-BE49-F238E27FC236}">
                  <a16:creationId xmlns:a16="http://schemas.microsoft.com/office/drawing/2014/main" id="{3AC9CF40-7B59-26A2-2159-03E63F2EE455}"/>
                </a:ext>
              </a:extLst>
            </p:cNvPr>
            <p:cNvSpPr txBox="1"/>
            <p:nvPr/>
          </p:nvSpPr>
          <p:spPr>
            <a:xfrm>
              <a:off x="5658243" y="178067"/>
              <a:ext cx="7016669" cy="646331"/>
            </a:xfrm>
            <a:prstGeom prst="rect">
              <a:avLst/>
            </a:prstGeom>
            <a:solidFill>
              <a:schemeClr val="accent5"/>
            </a:solidFill>
            <a:ln>
              <a:solidFill>
                <a:schemeClr val="accent1"/>
              </a:solidFill>
            </a:ln>
          </p:spPr>
          <p:txBody>
            <a:bodyPr wrap="square" rtlCol="0">
              <a:spAutoFit/>
            </a:bodyPr>
            <a:lstStyle/>
            <a:p>
              <a:pPr algn="r" rtl="1"/>
              <a:r>
                <a:rPr lang="ar" sz="1800" dirty="0">
                  <a:solidFill>
                    <a:schemeClr val="accent2"/>
                  </a:solidFill>
                  <a:latin typeface="Open Sans" panose="020B0606030504020204" pitchFamily="34" charset="0"/>
                  <a:ea typeface="Open Sans" panose="020B0606030504020204" pitchFamily="34" charset="0"/>
                  <a:cs typeface="Calibri" panose="020F0502020204030204" pitchFamily="34" charset="0"/>
                </a:rPr>
                <a:t>يرجى ملاحظة أن هناك اختلافات طفيفة بين </a:t>
              </a:r>
              <a:r>
                <a:rPr lang="ar-YE" sz="1800" dirty="0">
                  <a:solidFill>
                    <a:schemeClr val="accent2"/>
                  </a:solidFill>
                  <a:latin typeface="Open Sans" panose="020B0606030504020204" pitchFamily="34" charset="0"/>
                  <a:ea typeface="Open Sans" panose="020B0606030504020204" pitchFamily="34" charset="0"/>
                  <a:cs typeface="Calibri" panose="020F0502020204030204" pitchFamily="34" charset="0"/>
                </a:rPr>
                <a:t>قسم الغذاء</a:t>
              </a:r>
              <a:r>
                <a:rPr lang="ar" sz="1800" dirty="0">
                  <a:solidFill>
                    <a:schemeClr val="accent2"/>
                  </a:solidFill>
                  <a:latin typeface="Open Sans" panose="020B0606030504020204" pitchFamily="34" charset="0"/>
                  <a:ea typeface="Open Sans" panose="020B0606030504020204" pitchFamily="34" charset="0"/>
                  <a:cs typeface="Calibri" panose="020F0502020204030204" pitchFamily="34" charset="0"/>
                </a:rPr>
                <a:t> ووحدة مؤشر استهلاك الأغذية (FCS) فيما يتعلق بكيفية تصنيف الأغذية، على سبيل المثال البطاطا الحلوة</a:t>
              </a:r>
            </a:p>
          </p:txBody>
        </p:sp>
        <p:pic>
          <p:nvPicPr>
            <p:cNvPr id="5" name="Graphic 4" descr="Warning with solid fill">
              <a:extLst>
                <a:ext uri="{FF2B5EF4-FFF2-40B4-BE49-F238E27FC236}">
                  <a16:creationId xmlns:a16="http://schemas.microsoft.com/office/drawing/2014/main" id="{FFC374FC-B02A-EC3F-6849-E578C7D05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680" y="6082"/>
              <a:ext cx="579120" cy="579120"/>
            </a:xfrm>
            <a:prstGeom prst="rect">
              <a:avLst/>
            </a:prstGeom>
          </p:spPr>
        </p:pic>
      </p:grpSp>
    </p:spTree>
    <p:extLst>
      <p:ext uri="{BB962C8B-B14F-4D97-AF65-F5344CB8AC3E}">
        <p14:creationId xmlns:p14="http://schemas.microsoft.com/office/powerpoint/2010/main" val="28695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ct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ctr" rtl="1">
              <a:lnSpc>
                <a:spcPts val="3920"/>
              </a:lnSpc>
            </a:pPr>
            <a:r>
              <a:rPr lang="ar" sz="4600" b="0" dirty="0">
                <a:solidFill>
                  <a:srgbClr val="FFFFFE"/>
                </a:solidFill>
                <a:latin typeface="Simplified Arabic"/>
                <a:ea typeface="Simplified Arabic"/>
                <a:cs typeface="Simplified Arabic"/>
              </a:rPr>
              <a:t>سؤال للمناقشة: </a:t>
            </a:r>
          </a:p>
          <a:p>
            <a:pPr marL="0" indent="0" algn="ctr" rtl="1">
              <a:buNone/>
            </a:pPr>
            <a:r>
              <a:rPr lang="ar" sz="3600" dirty="0">
                <a:solidFill>
                  <a:srgbClr val="FFFFFE"/>
                </a:solidFill>
              </a:rPr>
              <a:t>هل هناك أطعمة محلية مهمة غير مدرجة في قائمة الأمثلة؟</a:t>
            </a:r>
          </a:p>
          <a:p>
            <a:pPr algn="r" rtl="1">
              <a:lnSpc>
                <a:spcPts val="3920"/>
              </a:lnSpc>
            </a:pPr>
            <a:r>
              <a:rPr lang="ar"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rPr>
              <a:t> </a:t>
            </a:r>
            <a:endParaRPr lang="en-GB" sz="29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rtl="1"/>
            <a:r>
              <a:rPr lang="ar" sz="2000" b="1"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rPr>
              <a:t>دعونا نضيفها (ونحذف تلك التي ليست ذات صلة)!</a:t>
            </a:r>
          </a:p>
        </p:txBody>
      </p:sp>
    </p:spTree>
    <p:extLst>
      <p:ext uri="{BB962C8B-B14F-4D97-AF65-F5344CB8AC3E}">
        <p14:creationId xmlns:p14="http://schemas.microsoft.com/office/powerpoint/2010/main" val="90149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Simplified Arabic"/>
              <a:cs typeface="Simplified Arabic"/>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marL="0" marR="0" lvl="0" indent="0" algn="r" defTabSz="914400" rtl="1"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Simplified Arabic" panose="020B0606030504020204" pitchFamily="34" charset="0"/>
              <a:ea typeface="Simplified Arabic" panose="020B0606030504020204" pitchFamily="34" charset="0"/>
              <a:cs typeface="Simplified Arabic" panose="020B0606030504020204" pitchFamily="34" charset="0"/>
            </a:endParaRPr>
          </a:p>
          <a:p>
            <a:pPr marL="0" marR="0" lvl="0" indent="0" algn="r" defTabSz="914400" rtl="1" eaLnBrk="1" fontAlgn="auto" latinLnBrk="0" hangingPunct="1">
              <a:lnSpc>
                <a:spcPts val="3920"/>
              </a:lnSpc>
              <a:spcBef>
                <a:spcPct val="0"/>
              </a:spcBef>
              <a:spcAft>
                <a:spcPts val="0"/>
              </a:spcAft>
              <a:buClrTx/>
              <a:buSzTx/>
              <a:buFontTx/>
              <a:buNone/>
              <a:tabLst/>
              <a:defRPr/>
            </a:pPr>
            <a:r>
              <a:rPr kumimoji="0" lang="ar" i="0" u="none" strike="noStrike" kern="1400" cap="none" spc="230" normalizeH="0" baseline="0" noProof="0" dirty="0">
                <a:ln>
                  <a:noFill/>
                </a:ln>
                <a:solidFill>
                  <a:srgbClr val="FFFFFE"/>
                </a:solidFill>
                <a:effectLst/>
                <a:uLnTx/>
                <a:uFillTx/>
                <a:latin typeface="Open Sans" panose="020B0606030504020204" pitchFamily="34" charset="0"/>
                <a:ea typeface="Open Sans" panose="020B0606030504020204" pitchFamily="34" charset="0"/>
                <a:cs typeface="Simplified Arabic" panose="020B0606030504020204" pitchFamily="34" charset="0"/>
              </a:rPr>
              <a:t>وحدة الإنفاق</a:t>
            </a:r>
          </a:p>
          <a:p>
            <a:pPr marL="742950" marR="0" lvl="0" indent="-742950" algn="r" defTabSz="914400" rtl="1" eaLnBrk="1" fontAlgn="auto" latinLnBrk="0" hangingPunct="1">
              <a:lnSpc>
                <a:spcPts val="3920"/>
              </a:lnSpc>
              <a:spcBef>
                <a:spcPct val="0"/>
              </a:spcBef>
              <a:spcAft>
                <a:spcPts val="0"/>
              </a:spcAft>
              <a:buClrTx/>
              <a:buSzTx/>
              <a:buFontTx/>
              <a:buAutoNum type="arabicPeriod"/>
              <a:tabLst/>
              <a:defRPr/>
            </a:pPr>
            <a:r>
              <a:rPr kumimoji="0" lang="ar" sz="2400" i="0" u="none" strike="noStrike" kern="1400" cap="none" spc="230" normalizeH="0" baseline="0" noProof="0" dirty="0">
                <a:ln>
                  <a:noFill/>
                </a:ln>
                <a:solidFill>
                  <a:srgbClr val="FFFFFE"/>
                </a:solidFill>
                <a:effectLst/>
                <a:uLnTx/>
                <a:uFillTx/>
                <a:latin typeface="Open Sans" panose="020B0606030504020204" pitchFamily="34" charset="0"/>
                <a:ea typeface="Open Sans" panose="020B0606030504020204" pitchFamily="34" charset="0"/>
                <a:cs typeface="Simplified Arabic" panose="020B0606030504020204" pitchFamily="34" charset="0"/>
              </a:rPr>
              <a:t>نفقات الغذاء – 7 أيام (أو 30 يوماً)</a:t>
            </a:r>
          </a:p>
          <a:p>
            <a:pPr marL="742950" marR="0" lvl="0" indent="-742950" algn="r" defTabSz="914400" rtl="1" eaLnBrk="1" fontAlgn="auto" latinLnBrk="0" hangingPunct="1">
              <a:lnSpc>
                <a:spcPts val="3920"/>
              </a:lnSpc>
              <a:spcBef>
                <a:spcPct val="0"/>
              </a:spcBef>
              <a:spcAft>
                <a:spcPts val="0"/>
              </a:spcAft>
              <a:buClrTx/>
              <a:buSzTx/>
              <a:buFontTx/>
              <a:buAutoNum type="arabicPeriod"/>
              <a:tabLst/>
              <a:defRPr/>
            </a:pPr>
            <a:r>
              <a:rPr kumimoji="0" lang="ar" sz="2400" i="0" u="none" strike="noStrike" kern="1400" cap="none" spc="230" normalizeH="0" baseline="0" noProof="0" dirty="0">
                <a:ln>
                  <a:noFill/>
                </a:ln>
                <a:solidFill>
                  <a:schemeClr val="accent2"/>
                </a:solidFill>
                <a:effectLst/>
                <a:uLnTx/>
                <a:uFillTx/>
                <a:latin typeface="Open Sans" panose="020B0606030504020204" pitchFamily="34" charset="0"/>
                <a:ea typeface="Open Sans" panose="020B0606030504020204" pitchFamily="34" charset="0"/>
                <a:cs typeface="Simplified Arabic" panose="020B0606030504020204" pitchFamily="34" charset="0"/>
              </a:rPr>
              <a:t>النفقات غير الغذائية</a:t>
            </a:r>
          </a:p>
          <a:p>
            <a:pPr marL="1200150" marR="0" lvl="1" indent="-742950" algn="r" defTabSz="914400" rtl="1"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ar" sz="2400" b="1" i="0" u="none" strike="noStrike" kern="1400" cap="none" spc="230" normalizeH="0" baseline="0" noProof="0" dirty="0">
                <a:ln>
                  <a:noFill/>
                </a:ln>
                <a:solidFill>
                  <a:schemeClr val="accent2"/>
                </a:solidFill>
                <a:effectLst/>
                <a:uLnTx/>
                <a:uFillTx/>
                <a:latin typeface="Open Sans" panose="020B0606030504020204" pitchFamily="34" charset="0"/>
                <a:ea typeface="Open Sans" panose="020B0606030504020204" pitchFamily="34" charset="0"/>
                <a:cs typeface="Simplified Arabic" panose="020B0606030504020204" pitchFamily="34" charset="0"/>
              </a:rPr>
              <a:t>30 يومًا</a:t>
            </a:r>
          </a:p>
          <a:p>
            <a:pPr marL="1200150" marR="0" lvl="1" indent="-742950" algn="r" defTabSz="914400" rtl="1"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ar" sz="2400" b="1" i="0" u="none" strike="noStrike" kern="1400" cap="none" spc="230" normalizeH="0" baseline="0" noProof="0" dirty="0">
                <a:ln>
                  <a:noFill/>
                </a:ln>
                <a:solidFill>
                  <a:schemeClr val="accent2"/>
                </a:solidFill>
                <a:effectLst/>
                <a:uLnTx/>
                <a:uFillTx/>
                <a:latin typeface="Open Sans" panose="020B0606030504020204" pitchFamily="34" charset="0"/>
                <a:ea typeface="Open Sans" panose="020B0606030504020204" pitchFamily="34" charset="0"/>
                <a:cs typeface="Simplified Arabic" panose="020B0606030504020204" pitchFamily="34" charset="0"/>
              </a:rPr>
              <a:t>6 أشهر</a:t>
            </a:r>
          </a:p>
          <a:p>
            <a:pPr marL="0" marR="0" lvl="0" indent="0" algn="r" defTabSz="914400" rtl="1"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Simplified Arabic" pitchFamily="2" charset="0"/>
              <a:ea typeface="Simplified Arabic" panose="020B0606030504020204" pitchFamily="34" charset="0"/>
              <a:cs typeface="Simplified Arabic" panose="020B0606030504020204" pitchFamily="34" charset="0"/>
            </a:endParaRPr>
          </a:p>
        </p:txBody>
      </p:sp>
    </p:spTree>
    <p:extLst>
      <p:ext uri="{BB962C8B-B14F-4D97-AF65-F5344CB8AC3E}">
        <p14:creationId xmlns:p14="http://schemas.microsoft.com/office/powerpoint/2010/main" val="112262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668511" y="296570"/>
            <a:ext cx="10542124" cy="1152000"/>
          </a:xfrm>
        </p:spPr>
        <p:txBody>
          <a:bodyPr vert="horz" lIns="91440" tIns="45720" rIns="91440" bIns="45720" rtlCol="0" anchor="t" anchorCtr="0">
            <a:noAutofit/>
          </a:bodyPr>
          <a:lstStyle/>
          <a:p>
            <a:pPr algn="r" rtl="1"/>
            <a:r>
              <a:rPr lang="ar-YE" sz="3600" kern="1400" spc="230" dirty="0">
                <a:solidFill>
                  <a:schemeClr val="tx1"/>
                </a:solidFill>
                <a:latin typeface="Open Sans" panose="020B0606030504020204" pitchFamily="34" charset="0"/>
                <a:ea typeface="Open Sans" panose="020B0606030504020204" pitchFamily="34" charset="0"/>
              </a:rPr>
              <a:t>قسم المواد غير</a:t>
            </a:r>
            <a:r>
              <a:rPr lang="ar" sz="3600" kern="1400" spc="230" dirty="0">
                <a:solidFill>
                  <a:schemeClr val="tx1"/>
                </a:solidFill>
                <a:latin typeface="Open Sans" panose="020B0606030504020204" pitchFamily="34" charset="0"/>
                <a:ea typeface="Open Sans" panose="020B0606030504020204" pitchFamily="34" charset="0"/>
              </a:rPr>
              <a:t>الغذائية (30 يوماً): نظرة عامة</a:t>
            </a:r>
            <a:endParaRPr lang="es-419" sz="3600" kern="1400" spc="23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782ED6E6-D3A0-744C-B2EF-D56052FB9AC5}"/>
              </a:ext>
            </a:extLst>
          </p:cNvPr>
          <p:cNvGraphicFramePr>
            <a:graphicFrameLocks noGrp="1"/>
          </p:cNvGraphicFramePr>
          <p:nvPr>
            <p:extLst>
              <p:ext uri="{D42A27DB-BD31-4B8C-83A1-F6EECF244321}">
                <p14:modId xmlns:p14="http://schemas.microsoft.com/office/powerpoint/2010/main" val="4270399563"/>
              </p:ext>
            </p:extLst>
          </p:nvPr>
        </p:nvGraphicFramePr>
        <p:xfrm>
          <a:off x="0" y="1090276"/>
          <a:ext cx="12192000" cy="5471154"/>
        </p:xfrm>
        <a:graphic>
          <a:graphicData uri="http://schemas.openxmlformats.org/drawingml/2006/table">
            <a:tbl>
              <a:tblPr rtl="1" firstRow="1" firstCol="1" bandRow="1">
                <a:tableStyleId>{5C22544A-7EE6-4342-B048-85BDC9FD1C3A}</a:tableStyleId>
              </a:tblPr>
              <a:tblGrid>
                <a:gridCol w="336072">
                  <a:extLst>
                    <a:ext uri="{9D8B030D-6E8A-4147-A177-3AD203B41FA5}">
                      <a16:colId xmlns:a16="http://schemas.microsoft.com/office/drawing/2014/main" val="740744063"/>
                    </a:ext>
                  </a:extLst>
                </a:gridCol>
                <a:gridCol w="1647586">
                  <a:extLst>
                    <a:ext uri="{9D8B030D-6E8A-4147-A177-3AD203B41FA5}">
                      <a16:colId xmlns:a16="http://schemas.microsoft.com/office/drawing/2014/main" val="3391947139"/>
                    </a:ext>
                  </a:extLst>
                </a:gridCol>
                <a:gridCol w="4722215">
                  <a:extLst>
                    <a:ext uri="{9D8B030D-6E8A-4147-A177-3AD203B41FA5}">
                      <a16:colId xmlns:a16="http://schemas.microsoft.com/office/drawing/2014/main" val="515807218"/>
                    </a:ext>
                  </a:extLst>
                </a:gridCol>
                <a:gridCol w="1349204">
                  <a:extLst>
                    <a:ext uri="{9D8B030D-6E8A-4147-A177-3AD203B41FA5}">
                      <a16:colId xmlns:a16="http://schemas.microsoft.com/office/drawing/2014/main" val="2841501061"/>
                    </a:ext>
                  </a:extLst>
                </a:gridCol>
                <a:gridCol w="1251970">
                  <a:extLst>
                    <a:ext uri="{9D8B030D-6E8A-4147-A177-3AD203B41FA5}">
                      <a16:colId xmlns:a16="http://schemas.microsoft.com/office/drawing/2014/main" val="2661770376"/>
                    </a:ext>
                  </a:extLst>
                </a:gridCol>
                <a:gridCol w="961651">
                  <a:extLst>
                    <a:ext uri="{9D8B030D-6E8A-4147-A177-3AD203B41FA5}">
                      <a16:colId xmlns:a16="http://schemas.microsoft.com/office/drawing/2014/main" val="1159799302"/>
                    </a:ext>
                  </a:extLst>
                </a:gridCol>
                <a:gridCol w="961651">
                  <a:extLst>
                    <a:ext uri="{9D8B030D-6E8A-4147-A177-3AD203B41FA5}">
                      <a16:colId xmlns:a16="http://schemas.microsoft.com/office/drawing/2014/main" val="3231457914"/>
                    </a:ext>
                  </a:extLst>
                </a:gridCol>
                <a:gridCol w="961651">
                  <a:extLst>
                    <a:ext uri="{9D8B030D-6E8A-4147-A177-3AD203B41FA5}">
                      <a16:colId xmlns:a16="http://schemas.microsoft.com/office/drawing/2014/main" val="323393328"/>
                    </a:ext>
                  </a:extLst>
                </a:gridCol>
              </a:tblGrid>
              <a:tr h="2756845">
                <a:tc>
                  <a:txBody>
                    <a:bodyPr/>
                    <a:lstStyle/>
                    <a:p>
                      <a:pPr algn="r" rtl="1">
                        <a:lnSpc>
                          <a:spcPct val="107000"/>
                        </a:lnSpc>
                        <a:spcAft>
                          <a:spcPts val="800"/>
                        </a:spcAft>
                      </a:pPr>
                      <a:r>
                        <a:rPr lang="ar"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a:solidFill>
                            <a:srgbClr val="0C0C00"/>
                          </a:solidFill>
                          <a:effectLst/>
                        </a:rPr>
                        <a:t>اسم العنصر</a:t>
                      </a:r>
                      <a:endParaRPr lang="fr-FR" sz="1400" b="0">
                        <a:solidFill>
                          <a:srgbClr val="0C0C00"/>
                        </a:solidFill>
                        <a:effectLst/>
                      </a:endParaRPr>
                    </a:p>
                    <a:p>
                      <a:pPr algn="r" rtl="1">
                        <a:lnSpc>
                          <a:spcPct val="107000"/>
                        </a:lnSpc>
                        <a:spcAft>
                          <a:spcPts val="800"/>
                        </a:spcAft>
                      </a:pPr>
                      <a:r>
                        <a:rPr lang="ar" sz="1400" b="0">
                          <a:solidFill>
                            <a:srgbClr val="0C0C00"/>
                          </a:solidFill>
                          <a:effectLst/>
                        </a:rPr>
                        <a:t> </a:t>
                      </a:r>
                      <a:endParaRPr lang="fr-FR" sz="1400" b="0">
                        <a:solidFill>
                          <a:srgbClr val="0C0C00"/>
                        </a:solidFill>
                        <a:effectLst/>
                      </a:endParaRPr>
                    </a:p>
                    <a:p>
                      <a:pPr algn="r" rtl="1">
                        <a:lnSpc>
                          <a:spcPct val="107000"/>
                        </a:lnSpc>
                        <a:spcAft>
                          <a:spcPts val="800"/>
                        </a:spcAft>
                      </a:pPr>
                      <a:r>
                        <a:rPr lang="ar" sz="1400" b="0">
                          <a:solidFill>
                            <a:srgbClr val="0C0C00"/>
                          </a:solidFill>
                          <a:effectLst/>
                        </a:rPr>
                        <a:t> </a:t>
                      </a:r>
                      <a:endParaRPr lang="fr-FR" sz="1400" b="0">
                        <a:solidFill>
                          <a:srgbClr val="0C0C00"/>
                        </a:solidFill>
                        <a:effectLst/>
                      </a:endParaRPr>
                    </a:p>
                    <a:p>
                      <a:pPr algn="r" rtl="1">
                        <a:lnSpc>
                          <a:spcPct val="107000"/>
                        </a:lnSpc>
                        <a:spcAft>
                          <a:spcPts val="800"/>
                        </a:spcAft>
                      </a:pPr>
                      <a:r>
                        <a:rPr lang="ar"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مثال</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ملاحظة: قبل طرح أسئلة بنعم/لا تتعلق باسم عنصر معين، يجب على الباحث أن يقرأ: سأسألك الآن عن استهلاكك ونفقاتك المتعلقة بـ [اسم العنصر]. ويشمل ذلك عناصر مثل... [مثال]</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a:solidFill>
                            <a:srgbClr val="0C0C00"/>
                          </a:solidFill>
                          <a:effectLst/>
                        </a:rPr>
                        <a:t>اسم المتغير</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في آخر 30 يومًا، هل </a:t>
                      </a:r>
                      <a:r>
                        <a:rPr lang="ar" sz="1400" b="0" u="sng" dirty="0">
                          <a:solidFill>
                            <a:srgbClr val="0C0C00"/>
                          </a:solidFill>
                          <a:effectLst/>
                        </a:rPr>
                        <a:t>اشترت</a:t>
                      </a:r>
                      <a:r>
                        <a:rPr lang="ar" sz="1400" b="0" dirty="0">
                          <a:solidFill>
                            <a:srgbClr val="0C0C00"/>
                          </a:solidFill>
                          <a:effectLst/>
                        </a:rPr>
                        <a:t> أسرتك أي [عنصر]، </a:t>
                      </a:r>
                      <a:r>
                        <a:rPr lang="ar" sz="1400" b="0" u="sng" dirty="0">
                          <a:solidFill>
                            <a:srgbClr val="0C0C00"/>
                          </a:solidFill>
                          <a:effectLst/>
                        </a:rPr>
                        <a:t>نقدًا أو </a:t>
                      </a:r>
                      <a:r>
                        <a:rPr lang="ar-YE" sz="1400" b="0" u="sng" dirty="0">
                          <a:solidFill>
                            <a:srgbClr val="0C0C00"/>
                          </a:solidFill>
                          <a:effectLst/>
                        </a:rPr>
                        <a:t>بالدين</a:t>
                      </a: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1=نعم -&gt;</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0=لا -&gt; السؤال التالي (مساعدة)</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بالنظر إلى المشتريات التي تمت </a:t>
                      </a:r>
                      <a:r>
                        <a:rPr lang="ar" sz="1400" b="0" u="sng" dirty="0">
                          <a:solidFill>
                            <a:srgbClr val="0C0C00"/>
                          </a:solidFill>
                          <a:effectLst/>
                        </a:rPr>
                        <a:t>نقدًا </a:t>
                      </a:r>
                      <a:r>
                        <a:rPr lang="ar-YE" sz="1400" b="0" u="sng" dirty="0">
                          <a:solidFill>
                            <a:srgbClr val="0C0C00"/>
                          </a:solidFill>
                          <a:effectLst/>
                        </a:rPr>
                        <a:t>بالدين</a:t>
                      </a:r>
                      <a:r>
                        <a:rPr lang="ar" sz="1400" b="0" dirty="0">
                          <a:solidFill>
                            <a:srgbClr val="0C0C00"/>
                          </a:solidFill>
                          <a:effectLst/>
                        </a:rPr>
                        <a:t>، كم أنفقت أسرتك على [السلعة] في آخر 30 يومًا؟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(حالي)</a:t>
                      </a:r>
                      <a:endParaRPr lang="fr-FR" sz="1400" b="0" dirty="0">
                        <a:solidFill>
                          <a:srgbClr val="0C0C00"/>
                        </a:solidFill>
                        <a:effectLst/>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a:solidFill>
                            <a:srgbClr val="0C0C00"/>
                          </a:solidFill>
                          <a:effectLst/>
                        </a:rPr>
                        <a:t>في آخر 30 يومًا، هل </a:t>
                      </a:r>
                      <a:r>
                        <a:rPr lang="ar" sz="1400" b="0" u="sng">
                          <a:solidFill>
                            <a:srgbClr val="0C0C00"/>
                          </a:solidFill>
                          <a:effectLst/>
                        </a:rPr>
                        <a:t>استخدمت</a:t>
                      </a:r>
                      <a:r>
                        <a:rPr lang="ar" sz="1400" b="0">
                          <a:solidFill>
                            <a:srgbClr val="0C0C00"/>
                          </a:solidFill>
                          <a:effectLst/>
                        </a:rPr>
                        <a:t> أسرتك أي [سلعة] جاءت </a:t>
                      </a:r>
                      <a:r>
                        <a:rPr lang="ar" sz="1400" b="0" u="sng">
                          <a:solidFill>
                            <a:srgbClr val="0C0C00"/>
                          </a:solidFill>
                          <a:effectLst/>
                        </a:rPr>
                        <a:t>من هدايا عينية أو مساعدة عينية؟</a:t>
                      </a:r>
                      <a:endParaRPr lang="fr-FR" sz="1400" b="0">
                        <a:solidFill>
                          <a:srgbClr val="0C0C00"/>
                        </a:solidFill>
                        <a:effectLst/>
                      </a:endParaRPr>
                    </a:p>
                    <a:p>
                      <a:pPr algn="r" rtl="1"/>
                      <a:r>
                        <a:rPr lang="ar" sz="1400" b="0">
                          <a:solidFill>
                            <a:srgbClr val="0C0C00"/>
                          </a:solidFill>
                          <a:effectLst/>
                        </a:rPr>
                        <a:t> </a:t>
                      </a:r>
                      <a:endParaRPr lang="fr-FR" sz="1400" b="0">
                        <a:solidFill>
                          <a:srgbClr val="0C0C00"/>
                        </a:solidFill>
                        <a:effectLst/>
                      </a:endParaRPr>
                    </a:p>
                    <a:p>
                      <a:pPr algn="r" rtl="1">
                        <a:lnSpc>
                          <a:spcPct val="107000"/>
                        </a:lnSpc>
                        <a:spcAft>
                          <a:spcPts val="800"/>
                        </a:spcAft>
                      </a:pPr>
                      <a:r>
                        <a:rPr lang="ar" sz="1400" b="0">
                          <a:solidFill>
                            <a:srgbClr val="0C0C00"/>
                          </a:solidFill>
                          <a:effectLst/>
                        </a:rPr>
                        <a:t>1=نعم -&gt;</a:t>
                      </a:r>
                      <a:endParaRPr lang="fr-FR" sz="1400" b="0">
                        <a:solidFill>
                          <a:srgbClr val="0C0C00"/>
                        </a:solidFill>
                        <a:effectLst/>
                      </a:endParaRPr>
                    </a:p>
                    <a:p>
                      <a:pPr algn="r" rtl="1">
                        <a:lnSpc>
                          <a:spcPct val="107000"/>
                        </a:lnSpc>
                        <a:spcAft>
                          <a:spcPts val="800"/>
                        </a:spcAft>
                      </a:pPr>
                      <a:r>
                        <a:rPr lang="ar" sz="1400" b="0">
                          <a:solidFill>
                            <a:srgbClr val="0C0C00"/>
                          </a:solidFill>
                          <a:effectLst/>
                        </a:rPr>
                        <a:t>0=لا -&gt; السؤال التالي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a:solidFill>
                            <a:srgbClr val="0C0C00"/>
                          </a:solidFill>
                          <a:effectLst/>
                        </a:rPr>
                        <a:t>ما هي </a:t>
                      </a:r>
                      <a:r>
                        <a:rPr lang="ar" sz="1400" b="0" u="sng">
                          <a:solidFill>
                            <a:srgbClr val="0C0C00"/>
                          </a:solidFill>
                          <a:effectLst/>
                        </a:rPr>
                        <a:t>قيمة </a:t>
                      </a:r>
                      <a:r>
                        <a:rPr lang="ar" sz="1400" b="0">
                          <a:solidFill>
                            <a:srgbClr val="0C0C00"/>
                          </a:solidFill>
                          <a:effectLst/>
                        </a:rPr>
                        <a:t>[السلعة] التي حصلت </a:t>
                      </a:r>
                      <a:r>
                        <a:rPr lang="ar" sz="1400" b="0" u="sng">
                          <a:solidFill>
                            <a:srgbClr val="0C0C00"/>
                          </a:solidFill>
                          <a:effectLst/>
                        </a:rPr>
                        <a:t>عليها كهدية عينية أو مساعدة عينية </a:t>
                      </a:r>
                      <a:r>
                        <a:rPr lang="ar" sz="1400" b="0">
                          <a:solidFill>
                            <a:srgbClr val="0C0C00"/>
                          </a:solidFill>
                          <a:effectLst/>
                        </a:rPr>
                        <a:t>إذا كنت ستدفع ثمنها؟</a:t>
                      </a:r>
                      <a:endParaRPr lang="fr-FR" sz="1400" b="0">
                        <a:solidFill>
                          <a:srgbClr val="0C0C00"/>
                        </a:solidFill>
                        <a:effectLst/>
                      </a:endParaRPr>
                    </a:p>
                    <a:p>
                      <a:pPr algn="r" rtl="1"/>
                      <a:r>
                        <a:rPr lang="ar" sz="1400" b="0">
                          <a:solidFill>
                            <a:srgbClr val="0C0C00"/>
                          </a:solidFill>
                          <a:effectLst/>
                        </a:rPr>
                        <a:t> </a:t>
                      </a:r>
                      <a:endParaRPr lang="fr-FR" sz="1400" b="0">
                        <a:solidFill>
                          <a:srgbClr val="0C0C00"/>
                        </a:solidFill>
                        <a:effectLst/>
                      </a:endParaRPr>
                    </a:p>
                    <a:p>
                      <a:pPr algn="r" rtl="1"/>
                      <a:r>
                        <a:rPr lang="ar" sz="1400" b="0">
                          <a:solidFill>
                            <a:srgbClr val="0C0C00"/>
                          </a:solidFill>
                          <a:effectLst/>
                        </a:rPr>
                        <a:t>(</a:t>
                      </a:r>
                      <a:r>
                        <a:rPr lang="ar" sz="1400" b="0" err="1">
                          <a:solidFill>
                            <a:srgbClr val="0C0C00"/>
                          </a:solidFill>
                          <a:effectLst/>
                        </a:rPr>
                        <a:t>حالي</a:t>
                      </a:r>
                      <a:r>
                        <a:rPr lang="ar" sz="1400" b="0">
                          <a:solidFill>
                            <a:srgbClr val="0C0C00"/>
                          </a:solidFill>
                          <a:effectLst/>
                        </a:rPr>
                        <a:t>)</a:t>
                      </a:r>
                      <a:endParaRPr lang="fr-FR" sz="1400" b="0">
                        <a:solidFill>
                          <a:srgbClr val="0C0C00"/>
                        </a:solidFill>
                        <a:effectLst/>
                        <a:latin typeface="Simplified Arabic" panose="020B0604020202020204" pitchFamily="34" charset="0"/>
                        <a:ea typeface="Simplified Arabic" panose="02020603050405020304" pitchFamily="18"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041037115"/>
                  </a:ext>
                </a:extLst>
              </a:tr>
              <a:tr h="496544">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r" rtl="1">
                        <a:lnSpc>
                          <a:spcPct val="107000"/>
                        </a:lnSpc>
                        <a:spcAft>
                          <a:spcPts val="800"/>
                        </a:spcAft>
                      </a:pPr>
                      <a:r>
                        <a:rPr lang="ar" sz="1400">
                          <a:solidFill>
                            <a:srgbClr val="FFFFFE"/>
                          </a:solidFill>
                          <a:effectLst/>
                        </a:rPr>
                        <a:t>مواد غير غذائية </a:t>
                      </a:r>
                    </a:p>
                    <a:p>
                      <a:pPr algn="r" rtl="1">
                        <a:lnSpc>
                          <a:spcPct val="107000"/>
                        </a:lnSpc>
                        <a:spcAft>
                          <a:spcPts val="800"/>
                        </a:spcAft>
                      </a:pPr>
                      <a:r>
                        <a:rPr lang="ar" sz="1400">
                          <a:solidFill>
                            <a:srgbClr val="FFFFFE"/>
                          </a:solidFill>
                          <a:effectLst/>
                        </a:rPr>
                        <a:t>(30 يومًا)</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_1 مليون</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err="1">
                          <a:solidFill>
                            <a:srgbClr val="FFFFFE"/>
                          </a:solidFill>
                          <a:effectLst/>
                        </a:rPr>
                        <a:t>_GiftAidYN</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err="1">
                          <a:solidFill>
                            <a:srgbClr val="FFFFFE"/>
                          </a:solidFill>
                          <a:effectLst/>
                        </a:rPr>
                        <a:t>_GiftAid</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526041312"/>
                  </a:ext>
                </a:extLst>
              </a:tr>
              <a:tr h="197674">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العناية الشخصية</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1279672777"/>
                  </a:ext>
                </a:extLst>
              </a:tr>
              <a:tr h="404496">
                <a:tc>
                  <a:txBody>
                    <a:bodyPr/>
                    <a:lstStyle/>
                    <a:p>
                      <a:pPr algn="r" rtl="1">
                        <a:lnSpc>
                          <a:spcPct val="107000"/>
                        </a:lnSpc>
                        <a:spcAft>
                          <a:spcPts val="800"/>
                        </a:spcAft>
                      </a:pPr>
                      <a:r>
                        <a:rPr lang="ar"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مستلزمات وخدمات النظافة</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الصابون، فرشاة الأسنان، معجون الأسنان، ورق التواليت، شفرات الحلاقة، منتجات النظافة الصحية النسائية، الحفاضات، المنظفات، المبيدات الحشرية، مستحضرات التجميل؛ مصففو الشعر/الحلاقون، صالونات التجميل</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dirty="0">
                          <a:solidFill>
                            <a:srgbClr val="0C0C00"/>
                          </a:solidFill>
                          <a:effectLst/>
                        </a:rPr>
                        <a:t>HHExpNFHyg</a:t>
                      </a:r>
                      <a:endParaRPr lang="fr-FR" sz="140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2766681230"/>
                  </a:ext>
                </a:extLst>
              </a:tr>
              <a:tr h="197674">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النقل</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039925507"/>
                  </a:ext>
                </a:extLst>
              </a:tr>
              <a:tr h="910187">
                <a:tc>
                  <a:txBody>
                    <a:bodyPr/>
                    <a:lstStyle/>
                    <a:p>
                      <a:pPr algn="r" rtl="1">
                        <a:lnSpc>
                          <a:spcPct val="107000"/>
                        </a:lnSpc>
                        <a:spcAft>
                          <a:spcPts val="800"/>
                        </a:spcAft>
                      </a:pPr>
                      <a:r>
                        <a:rPr lang="ar"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السلع والخدمات المتعلقة بالنقل</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dirty="0">
                          <a:solidFill>
                            <a:srgbClr val="0C0C00"/>
                          </a:solidFill>
                          <a:effectLst/>
                        </a:rPr>
                        <a:t>وسائل النقل العام (الحافلات والقطارات والقوارب وغيرها)، سيارات الأجرة، تأجير المركبات، صيانة المركبات المستخدمة في النقل (بما في ذلك مواد التشحيم والإطارات وقطع الغيار ورسوم الإصلاحات وغيرها)</a:t>
                      </a:r>
                      <a:endParaRPr lang="fr-FR" sz="1400" dirty="0">
                        <a:solidFill>
                          <a:srgbClr val="0C0C00"/>
                        </a:solidFill>
                        <a:effectLst/>
                      </a:endParaRPr>
                    </a:p>
                    <a:p>
                      <a:pPr algn="r" rtl="1">
                        <a:lnSpc>
                          <a:spcPct val="107000"/>
                        </a:lnSpc>
                        <a:spcAft>
                          <a:spcPts val="800"/>
                        </a:spcAft>
                      </a:pPr>
                      <a:r>
                        <a:rPr lang="ar" sz="1400" dirty="0">
                          <a:solidFill>
                            <a:srgbClr val="0C0C00"/>
                          </a:solidFill>
                          <a:effectLst/>
                        </a:rPr>
                        <a:t>لا تشمل شراء المركبات؛ باستثناء الوقود</a:t>
                      </a:r>
                      <a:endParaRPr lang="fr-FR" sz="140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dirty="0">
                          <a:solidFill>
                            <a:srgbClr val="0C0C00"/>
                          </a:solidFill>
                          <a:effectLst/>
                        </a:rPr>
                        <a:t>HHExpNFTransp</a:t>
                      </a:r>
                      <a:endParaRPr lang="fr-FR" sz="140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dirty="0">
                          <a:solidFill>
                            <a:srgbClr val="0C0C00"/>
                          </a:solidFill>
                          <a:effectLst/>
                        </a:rPr>
                        <a:t>|__|</a:t>
                      </a:r>
                      <a:endParaRPr lang="fr-FR" sz="140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dirty="0">
                          <a:solidFill>
                            <a:srgbClr val="0C0C00"/>
                          </a:solidFill>
                          <a:effectLst/>
                        </a:rPr>
                        <a:t>|__|</a:t>
                      </a:r>
                      <a:endParaRPr lang="fr-FR" sz="140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809528364"/>
                  </a:ext>
                </a:extLst>
              </a:tr>
            </a:tbl>
          </a:graphicData>
        </a:graphic>
      </p:graphicFrame>
    </p:spTree>
    <p:extLst>
      <p:ext uri="{BB962C8B-B14F-4D97-AF65-F5344CB8AC3E}">
        <p14:creationId xmlns:p14="http://schemas.microsoft.com/office/powerpoint/2010/main" val="191639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706611" y="421590"/>
            <a:ext cx="10542124" cy="1152000"/>
          </a:xfrm>
        </p:spPr>
        <p:txBody>
          <a:bodyPr vert="horz" lIns="91440" tIns="45720" rIns="91440" bIns="45720" rtlCol="0" anchor="t" anchorCtr="0">
            <a:noAutofit/>
          </a:bodyPr>
          <a:lstStyle/>
          <a:p>
            <a:pPr algn="r" rtl="1"/>
            <a:r>
              <a:rPr lang="ar-YE" sz="3600" kern="1400" spc="230" dirty="0">
                <a:solidFill>
                  <a:schemeClr val="tx1"/>
                </a:solidFill>
                <a:latin typeface="Open Sans" panose="020B0606030504020204" pitchFamily="34" charset="0"/>
                <a:ea typeface="Open Sans" panose="020B0606030504020204" pitchFamily="34" charset="0"/>
              </a:rPr>
              <a:t>قسم المواد غير</a:t>
            </a:r>
            <a:r>
              <a:rPr lang="ar" sz="3600" kern="1400" spc="230" dirty="0">
                <a:solidFill>
                  <a:schemeClr val="tx1"/>
                </a:solidFill>
                <a:latin typeface="Open Sans" panose="020B0606030504020204" pitchFamily="34" charset="0"/>
                <a:ea typeface="Open Sans" panose="020B0606030504020204" pitchFamily="34" charset="0"/>
              </a:rPr>
              <a:t>الغذائية (30 يوماً): نظرة عامة</a:t>
            </a:r>
            <a:endParaRPr lang="es-419" sz="3600" kern="1400" spc="23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F9FF9946-EE89-B550-41FD-7EE9F55F6FF6}"/>
              </a:ext>
            </a:extLst>
          </p:cNvPr>
          <p:cNvGraphicFramePr>
            <a:graphicFrameLocks noGrp="1"/>
          </p:cNvGraphicFramePr>
          <p:nvPr>
            <p:extLst>
              <p:ext uri="{D42A27DB-BD31-4B8C-83A1-F6EECF244321}">
                <p14:modId xmlns:p14="http://schemas.microsoft.com/office/powerpoint/2010/main" val="832574843"/>
              </p:ext>
            </p:extLst>
          </p:nvPr>
        </p:nvGraphicFramePr>
        <p:xfrm>
          <a:off x="2" y="1131607"/>
          <a:ext cx="12191998" cy="5517503"/>
        </p:xfrm>
        <a:graphic>
          <a:graphicData uri="http://schemas.openxmlformats.org/drawingml/2006/table">
            <a:tbl>
              <a:tblPr rtl="1" firstRow="1" firstCol="1" bandRow="1">
                <a:tableStyleId>{5C22544A-7EE6-4342-B048-85BDC9FD1C3A}</a:tableStyleId>
              </a:tblPr>
              <a:tblGrid>
                <a:gridCol w="339780">
                  <a:extLst>
                    <a:ext uri="{9D8B030D-6E8A-4147-A177-3AD203B41FA5}">
                      <a16:colId xmlns:a16="http://schemas.microsoft.com/office/drawing/2014/main" val="1903662910"/>
                    </a:ext>
                  </a:extLst>
                </a:gridCol>
                <a:gridCol w="1950684">
                  <a:extLst>
                    <a:ext uri="{9D8B030D-6E8A-4147-A177-3AD203B41FA5}">
                      <a16:colId xmlns:a16="http://schemas.microsoft.com/office/drawing/2014/main" val="1808492131"/>
                    </a:ext>
                  </a:extLst>
                </a:gridCol>
                <a:gridCol w="2895971">
                  <a:extLst>
                    <a:ext uri="{9D8B030D-6E8A-4147-A177-3AD203B41FA5}">
                      <a16:colId xmlns:a16="http://schemas.microsoft.com/office/drawing/2014/main" val="2978052918"/>
                    </a:ext>
                  </a:extLst>
                </a:gridCol>
                <a:gridCol w="1569963">
                  <a:extLst>
                    <a:ext uri="{9D8B030D-6E8A-4147-A177-3AD203B41FA5}">
                      <a16:colId xmlns:a16="http://schemas.microsoft.com/office/drawing/2014/main" val="2138049715"/>
                    </a:ext>
                  </a:extLst>
                </a:gridCol>
                <a:gridCol w="1224943">
                  <a:extLst>
                    <a:ext uri="{9D8B030D-6E8A-4147-A177-3AD203B41FA5}">
                      <a16:colId xmlns:a16="http://schemas.microsoft.com/office/drawing/2014/main" val="4212387504"/>
                    </a:ext>
                  </a:extLst>
                </a:gridCol>
                <a:gridCol w="1713710">
                  <a:extLst>
                    <a:ext uri="{9D8B030D-6E8A-4147-A177-3AD203B41FA5}">
                      <a16:colId xmlns:a16="http://schemas.microsoft.com/office/drawing/2014/main" val="2115403164"/>
                    </a:ext>
                  </a:extLst>
                </a:gridCol>
                <a:gridCol w="1422719">
                  <a:extLst>
                    <a:ext uri="{9D8B030D-6E8A-4147-A177-3AD203B41FA5}">
                      <a16:colId xmlns:a16="http://schemas.microsoft.com/office/drawing/2014/main" val="2569812132"/>
                    </a:ext>
                  </a:extLst>
                </a:gridCol>
                <a:gridCol w="1074228">
                  <a:extLst>
                    <a:ext uri="{9D8B030D-6E8A-4147-A177-3AD203B41FA5}">
                      <a16:colId xmlns:a16="http://schemas.microsoft.com/office/drawing/2014/main" val="596875402"/>
                    </a:ext>
                  </a:extLst>
                </a:gridCol>
              </a:tblGrid>
              <a:tr h="2707411">
                <a:tc>
                  <a:txBody>
                    <a:bodyPr/>
                    <a:lstStyle/>
                    <a:p>
                      <a:pPr algn="r" rtl="1">
                        <a:lnSpc>
                          <a:spcPct val="107000"/>
                        </a:lnSpc>
                        <a:spcAft>
                          <a:spcPts val="800"/>
                        </a:spcAft>
                      </a:pPr>
                      <a:r>
                        <a:rPr lang="ar"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a:solidFill>
                            <a:srgbClr val="0C0C00"/>
                          </a:solidFill>
                          <a:effectLst/>
                        </a:rPr>
                        <a:t>اسم العنصر</a:t>
                      </a:r>
                      <a:endParaRPr lang="fr-FR" sz="1400" b="0">
                        <a:solidFill>
                          <a:srgbClr val="0C0C00"/>
                        </a:solidFill>
                        <a:effectLst/>
                      </a:endParaRPr>
                    </a:p>
                    <a:p>
                      <a:pPr algn="r" rtl="1">
                        <a:lnSpc>
                          <a:spcPct val="107000"/>
                        </a:lnSpc>
                        <a:spcAft>
                          <a:spcPts val="800"/>
                        </a:spcAft>
                      </a:pPr>
                      <a:r>
                        <a:rPr lang="ar"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مثال</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ملاحظة: قبل طرح أسئلة بنعم/لا تتعلق باسم بند معين، يجب على الباحث أن يقرأ: سأسألك الآن عن استهلاكك ونفقاتك المتعلقة بـ [اسم البند]. ويشمل ذلك بنودًا مثل... [مثال]</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a:solidFill>
                            <a:srgbClr val="0C0C00"/>
                          </a:solidFill>
                          <a:effectLst/>
                        </a:rPr>
                        <a:t>اسم المتغير</a:t>
                      </a:r>
                      <a:endParaRPr lang="fr-FR" sz="1400" b="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في الأشهر الستة الماضية، هل </a:t>
                      </a:r>
                      <a:r>
                        <a:rPr lang="ar" sz="1400" b="0" u="sng" dirty="0">
                          <a:solidFill>
                            <a:srgbClr val="0C0C00"/>
                          </a:solidFill>
                          <a:effectLst/>
                        </a:rPr>
                        <a:t>اشترت</a:t>
                      </a:r>
                      <a:r>
                        <a:rPr lang="ar" sz="1400" b="0" dirty="0">
                          <a:solidFill>
                            <a:srgbClr val="0C0C00"/>
                          </a:solidFill>
                          <a:effectLst/>
                        </a:rPr>
                        <a:t> أسرتك أو دفعت ثمن [المنتج]، </a:t>
                      </a:r>
                      <a:r>
                        <a:rPr lang="ar" sz="1400" b="0" u="sng" dirty="0">
                          <a:solidFill>
                            <a:srgbClr val="0C0C00"/>
                          </a:solidFill>
                          <a:effectLst/>
                        </a:rPr>
                        <a:t>نقدًا أو بال</a:t>
                      </a:r>
                      <a:r>
                        <a:rPr lang="ar-YE" sz="1400" b="0" u="sng" dirty="0">
                          <a:solidFill>
                            <a:srgbClr val="0C0C00"/>
                          </a:solidFill>
                          <a:effectLst/>
                        </a:rPr>
                        <a:t>دين</a:t>
                      </a: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1=نعم -&gt;</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0=لا -&gt; السؤال التالي </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lnSpc>
                          <a:spcPct val="107000"/>
                        </a:lnSpc>
                        <a:spcAft>
                          <a:spcPts val="800"/>
                        </a:spcAft>
                      </a:pPr>
                      <a:r>
                        <a:rPr lang="ar" sz="1400" b="0" dirty="0">
                          <a:solidFill>
                            <a:srgbClr val="0C0C00"/>
                          </a:solidFill>
                          <a:effectLst/>
                        </a:rPr>
                        <a:t>بالنظر إلى المشتريات التي تمت </a:t>
                      </a:r>
                      <a:r>
                        <a:rPr lang="ar" sz="1400" b="0" u="sng" dirty="0">
                          <a:solidFill>
                            <a:srgbClr val="0C0C00"/>
                          </a:solidFill>
                          <a:effectLst/>
                        </a:rPr>
                        <a:t>نقدًا وبال</a:t>
                      </a:r>
                      <a:r>
                        <a:rPr lang="ar-YE" sz="1400" b="0" u="sng" dirty="0">
                          <a:solidFill>
                            <a:srgbClr val="0C0C00"/>
                          </a:solidFill>
                          <a:effectLst/>
                        </a:rPr>
                        <a:t>دين</a:t>
                      </a:r>
                      <a:r>
                        <a:rPr lang="ar" sz="1400" b="0" dirty="0">
                          <a:solidFill>
                            <a:srgbClr val="0C0C00"/>
                          </a:solidFill>
                          <a:effectLst/>
                        </a:rPr>
                        <a:t>، كم أنفقت أسرتك على [السلعة] في الأشهر الستة الماضية؟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(حاليًا)</a:t>
                      </a:r>
                      <a:endParaRPr lang="fr-FR" sz="1400" b="0" dirty="0">
                        <a:solidFill>
                          <a:srgbClr val="0C0C00"/>
                        </a:solidFill>
                        <a:effectLst/>
                      </a:endParaRPr>
                    </a:p>
                    <a:p>
                      <a:pPr algn="r" rtl="1">
                        <a:lnSpc>
                          <a:spcPct val="107000"/>
                        </a:lnSpc>
                        <a:spcAft>
                          <a:spcPts val="800"/>
                        </a:spcAft>
                      </a:pPr>
                      <a:r>
                        <a:rPr lang="ar"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a:solidFill>
                            <a:srgbClr val="0C0C00"/>
                          </a:solidFill>
                          <a:effectLst/>
                        </a:rPr>
                        <a:t>في الأشهر الستة الماضية، هل </a:t>
                      </a:r>
                      <a:r>
                        <a:rPr lang="ar" sz="1400" b="0" u="sng">
                          <a:solidFill>
                            <a:srgbClr val="0C0C00"/>
                          </a:solidFill>
                          <a:effectLst/>
                        </a:rPr>
                        <a:t>استخدمت</a:t>
                      </a:r>
                      <a:r>
                        <a:rPr lang="ar" sz="1400" b="0">
                          <a:solidFill>
                            <a:srgbClr val="0C0C00"/>
                          </a:solidFill>
                          <a:effectLst/>
                        </a:rPr>
                        <a:t> أسرتك </a:t>
                      </a:r>
                      <a:r>
                        <a:rPr lang="ar" sz="1400" b="0" u="sng">
                          <a:solidFill>
                            <a:srgbClr val="0C0C00"/>
                          </a:solidFill>
                          <a:effectLst/>
                        </a:rPr>
                        <a:t>أو استفادت من </a:t>
                      </a:r>
                      <a:r>
                        <a:rPr lang="ar" sz="1400" b="0">
                          <a:solidFill>
                            <a:srgbClr val="0C0C00"/>
                          </a:solidFill>
                          <a:effectLst/>
                        </a:rPr>
                        <a:t>أي [سلعة] جاءت </a:t>
                      </a:r>
                      <a:r>
                        <a:rPr lang="ar" sz="1400" b="0" u="sng">
                          <a:solidFill>
                            <a:srgbClr val="0C0C00"/>
                          </a:solidFill>
                          <a:effectLst/>
                        </a:rPr>
                        <a:t>من هدايا عينية أو مساعدات عينية؟</a:t>
                      </a:r>
                      <a:endParaRPr lang="fr-FR" sz="1400" b="0">
                        <a:solidFill>
                          <a:srgbClr val="0C0C00"/>
                        </a:solidFill>
                        <a:effectLst/>
                      </a:endParaRPr>
                    </a:p>
                    <a:p>
                      <a:pPr algn="r" rtl="1"/>
                      <a:r>
                        <a:rPr lang="ar" sz="1400" b="0">
                          <a:solidFill>
                            <a:srgbClr val="0C0C00"/>
                          </a:solidFill>
                          <a:effectLst/>
                        </a:rPr>
                        <a:t> </a:t>
                      </a:r>
                      <a:endParaRPr lang="fr-FR" sz="1400" b="0">
                        <a:solidFill>
                          <a:srgbClr val="0C0C00"/>
                        </a:solidFill>
                        <a:effectLst/>
                      </a:endParaRPr>
                    </a:p>
                    <a:p>
                      <a:pPr algn="r" rtl="1">
                        <a:lnSpc>
                          <a:spcPct val="107000"/>
                        </a:lnSpc>
                        <a:spcAft>
                          <a:spcPts val="800"/>
                        </a:spcAft>
                      </a:pPr>
                      <a:r>
                        <a:rPr lang="ar" sz="1400" b="0">
                          <a:solidFill>
                            <a:srgbClr val="0C0C00"/>
                          </a:solidFill>
                          <a:effectLst/>
                        </a:rPr>
                        <a:t>1=نعم -&gt;</a:t>
                      </a:r>
                      <a:endParaRPr lang="fr-FR" sz="1400" b="0">
                        <a:solidFill>
                          <a:srgbClr val="0C0C00"/>
                        </a:solidFill>
                        <a:effectLst/>
                      </a:endParaRPr>
                    </a:p>
                    <a:p>
                      <a:pPr algn="r" rtl="1"/>
                      <a:r>
                        <a:rPr lang="ar" sz="1400" b="0">
                          <a:solidFill>
                            <a:srgbClr val="0C0C00"/>
                          </a:solidFill>
                          <a:effectLst/>
                        </a:rPr>
                        <a:t>0=لا -&gt; العنصر التالي</a:t>
                      </a:r>
                      <a:endParaRPr lang="fr-FR" sz="1400" b="0">
                        <a:solidFill>
                          <a:srgbClr val="0C0C00"/>
                        </a:solidFill>
                        <a:effectLst/>
                        <a:latin typeface="Simplified Arabic" panose="020B0604020202020204" pitchFamily="34" charset="0"/>
                        <a:ea typeface="Simplified Arabic" panose="02020603050405020304" pitchFamily="18"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gn="r" rtl="1"/>
                      <a:r>
                        <a:rPr lang="ar" sz="1400" b="0">
                          <a:solidFill>
                            <a:srgbClr val="0C0C00"/>
                          </a:solidFill>
                          <a:effectLst/>
                        </a:rPr>
                        <a:t>ما هي </a:t>
                      </a:r>
                      <a:r>
                        <a:rPr lang="ar" sz="1400" b="0" u="sng">
                          <a:solidFill>
                            <a:srgbClr val="0C0C00"/>
                          </a:solidFill>
                          <a:effectLst/>
                        </a:rPr>
                        <a:t>قيمة </a:t>
                      </a:r>
                      <a:r>
                        <a:rPr lang="ar" sz="1400" b="0">
                          <a:solidFill>
                            <a:srgbClr val="0C0C00"/>
                          </a:solidFill>
                          <a:effectLst/>
                        </a:rPr>
                        <a:t>[السلعة] التي حصلت </a:t>
                      </a:r>
                      <a:r>
                        <a:rPr lang="ar" sz="1400" b="0" u="sng">
                          <a:solidFill>
                            <a:srgbClr val="0C0C00"/>
                          </a:solidFill>
                          <a:effectLst/>
                        </a:rPr>
                        <a:t>عليها كهدية عينية أو مساعدة عينية </a:t>
                      </a:r>
                      <a:r>
                        <a:rPr lang="ar" sz="1400" b="0">
                          <a:solidFill>
                            <a:srgbClr val="0C0C00"/>
                          </a:solidFill>
                          <a:effectLst/>
                        </a:rPr>
                        <a:t>إذا كنت ستدفع ثمنها؟</a:t>
                      </a:r>
                      <a:endParaRPr lang="fr-FR" sz="1400" b="0">
                        <a:solidFill>
                          <a:srgbClr val="0C0C00"/>
                        </a:solidFill>
                        <a:effectLst/>
                      </a:endParaRPr>
                    </a:p>
                    <a:p>
                      <a:pPr algn="r" rtl="1"/>
                      <a:r>
                        <a:rPr lang="ar" sz="1400" b="0">
                          <a:solidFill>
                            <a:srgbClr val="0C0C00"/>
                          </a:solidFill>
                          <a:effectLst/>
                        </a:rPr>
                        <a:t> </a:t>
                      </a:r>
                      <a:endParaRPr lang="fr-FR" sz="1400" b="0">
                        <a:solidFill>
                          <a:srgbClr val="0C0C00"/>
                        </a:solidFill>
                        <a:effectLst/>
                      </a:endParaRPr>
                    </a:p>
                    <a:p>
                      <a:pPr algn="r" rtl="1"/>
                      <a:r>
                        <a:rPr lang="ar" sz="1400" b="0">
                          <a:solidFill>
                            <a:srgbClr val="0C0C00"/>
                          </a:solidFill>
                          <a:effectLst/>
                        </a:rPr>
                        <a:t>(</a:t>
                      </a:r>
                      <a:r>
                        <a:rPr lang="ar" sz="1400" b="0" err="1">
                          <a:solidFill>
                            <a:srgbClr val="0C0C00"/>
                          </a:solidFill>
                          <a:effectLst/>
                        </a:rPr>
                        <a:t>حالي</a:t>
                      </a:r>
                      <a:r>
                        <a:rPr lang="ar" sz="1400" b="0">
                          <a:solidFill>
                            <a:srgbClr val="0C0C00"/>
                          </a:solidFill>
                          <a:effectLst/>
                        </a:rPr>
                        <a:t>)</a:t>
                      </a:r>
                      <a:endParaRPr lang="fr-FR" sz="1400" b="0">
                        <a:solidFill>
                          <a:srgbClr val="0C0C00"/>
                        </a:solidFill>
                        <a:effectLst/>
                        <a:latin typeface="Simplified Arabic" panose="020B0604020202020204" pitchFamily="34" charset="0"/>
                        <a:ea typeface="Simplified Arabic" panose="02020603050405020304" pitchFamily="18"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2935790980"/>
                  </a:ext>
                </a:extLst>
              </a:tr>
              <a:tr h="398397">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dirty="0">
                          <a:solidFill>
                            <a:srgbClr val="FFFFFE"/>
                          </a:solidFill>
                          <a:effectLst/>
                        </a:rPr>
                        <a:t>البنود غير الغذائية (6 أشهر)</a:t>
                      </a:r>
                      <a:endParaRPr lang="fr-FR" sz="1400" dirty="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_6M</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rtl="1">
                        <a:lnSpc>
                          <a:spcPct val="107000"/>
                        </a:lnSpc>
                        <a:spcAft>
                          <a:spcPts val="800"/>
                        </a:spcAft>
                      </a:pPr>
                      <a:r>
                        <a:rPr lang="ar"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r" rtl="1">
                        <a:lnSpc>
                          <a:spcPct val="107000"/>
                        </a:lnSpc>
                        <a:spcAft>
                          <a:spcPts val="800"/>
                        </a:spcAft>
                      </a:pPr>
                      <a:r>
                        <a:rPr lang="ar" sz="1400">
                          <a:solidFill>
                            <a:srgbClr val="FFFFFE"/>
                          </a:solidFill>
                          <a:effectLst/>
                        </a:rPr>
                        <a:t>_GiftAidYN</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r" rtl="1">
                        <a:lnSpc>
                          <a:spcPct val="107000"/>
                        </a:lnSpc>
                        <a:spcAft>
                          <a:spcPts val="800"/>
                        </a:spcAft>
                      </a:pPr>
                      <a:r>
                        <a:rPr lang="ar" sz="1400" err="1">
                          <a:solidFill>
                            <a:srgbClr val="FFFFFE"/>
                          </a:solidFill>
                          <a:effectLst/>
                        </a:rPr>
                        <a:t>_GiftAid</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521495177"/>
                  </a:ext>
                </a:extLst>
              </a:tr>
              <a:tr h="194694">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الصحة</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392181890"/>
                  </a:ext>
                </a:extLst>
              </a:tr>
              <a:tr h="398397">
                <a:tc>
                  <a:txBody>
                    <a:bodyPr/>
                    <a:lstStyle/>
                    <a:p>
                      <a:pPr algn="r" rtl="1">
                        <a:lnSpc>
                          <a:spcPct val="107000"/>
                        </a:lnSpc>
                        <a:spcAft>
                          <a:spcPts val="800"/>
                        </a:spcAft>
                      </a:pPr>
                      <a:r>
                        <a:rPr lang="ar"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الخدمات الصحية</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خدمات العيادات الخارجية والمستشفيات، أتعاب الأطباء، العلاج التقليدي</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HHExpNFMedServ</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37383228"/>
                  </a:ext>
                </a:extLst>
              </a:tr>
              <a:tr h="602100">
                <a:tc>
                  <a:txBody>
                    <a:bodyPr/>
                    <a:lstStyle/>
                    <a:p>
                      <a:pPr algn="r" rtl="1">
                        <a:lnSpc>
                          <a:spcPct val="107000"/>
                        </a:lnSpc>
                        <a:spcAft>
                          <a:spcPts val="800"/>
                        </a:spcAft>
                      </a:pPr>
                      <a:r>
                        <a:rPr lang="ar"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الأدوية والمنتجات الصحية</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الأدوية والمنتجات الطبية الأخرى والمعدات مثل النظارات والحقن والعكازات وغيرها.</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err="1">
                          <a:solidFill>
                            <a:srgbClr val="0C0C00"/>
                          </a:solidFill>
                          <a:effectLst/>
                        </a:rPr>
                        <a:t>HHExpNFMedGood</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41307644"/>
                  </a:ext>
                </a:extLst>
              </a:tr>
              <a:tr h="194694">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ملابس</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rtl="1">
                        <a:lnSpc>
                          <a:spcPct val="107000"/>
                        </a:lnSpc>
                        <a:spcAft>
                          <a:spcPts val="800"/>
                        </a:spcAft>
                      </a:pPr>
                      <a:r>
                        <a:rPr lang="ar"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4098728523"/>
                  </a:ext>
                </a:extLst>
              </a:tr>
              <a:tr h="896464">
                <a:tc>
                  <a:txBody>
                    <a:bodyPr/>
                    <a:lstStyle/>
                    <a:p>
                      <a:pPr algn="r" rtl="1">
                        <a:lnSpc>
                          <a:spcPct val="107000"/>
                        </a:lnSpc>
                        <a:spcAft>
                          <a:spcPts val="800"/>
                        </a:spcAft>
                      </a:pPr>
                      <a:r>
                        <a:rPr lang="ar" sz="1400">
                          <a:solidFill>
                            <a:srgbClr val="0C0C00"/>
                          </a:solidFill>
                          <a:effectLst/>
                        </a:rPr>
                        <a:t>3 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الملابس والأحذية</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الملابس والأحذية وخدمات الإصلاح والخياطة والغسيل</a:t>
                      </a:r>
                      <a:endParaRPr lang="fr-FR" sz="1400">
                        <a:solidFill>
                          <a:srgbClr val="0C0C00"/>
                        </a:solidFill>
                        <a:effectLst/>
                      </a:endParaRPr>
                    </a:p>
                    <a:p>
                      <a:pPr algn="r" rtl="1">
                        <a:lnSpc>
                          <a:spcPct val="107000"/>
                        </a:lnSpc>
                        <a:spcAft>
                          <a:spcPts val="800"/>
                        </a:spcAft>
                      </a:pPr>
                      <a:r>
                        <a:rPr lang="ar" sz="1400">
                          <a:solidFill>
                            <a:srgbClr val="0C0C00"/>
                          </a:solidFill>
                          <a:effectLst/>
                        </a:rPr>
                        <a:t>لا تشمل الزي المدرسي</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 sz="1400">
                          <a:solidFill>
                            <a:srgbClr val="0C0C00"/>
                          </a:solidFill>
                          <a:effectLst/>
                        </a:rPr>
                        <a:t>HHExpNFCloth</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ar" sz="1400" dirty="0">
                          <a:solidFill>
                            <a:srgbClr val="0C0C00"/>
                          </a:solidFill>
                          <a:effectLst/>
                        </a:rPr>
                        <a:t> </a:t>
                      </a:r>
                      <a:endParaRPr lang="fr-FR" sz="1400" dirty="0">
                        <a:solidFill>
                          <a:srgbClr val="0C0C00"/>
                        </a:solidFill>
                        <a:effectLst/>
                        <a:latin typeface="Calibri" panose="020F0502020204030204" pitchFamily="34" charset="0"/>
                        <a:ea typeface="Calibri" panose="020F0502020204030204" pitchFamily="34" charset="0"/>
                        <a:cs typeface="Simplified Arabic"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3478667712"/>
                  </a:ext>
                </a:extLst>
              </a:tr>
            </a:tbl>
          </a:graphicData>
        </a:graphic>
      </p:graphicFrame>
      <p:sp>
        <p:nvSpPr>
          <p:cNvPr id="4" name="Rectangle 1">
            <a:extLst>
              <a:ext uri="{FF2B5EF4-FFF2-40B4-BE49-F238E27FC236}">
                <a16:creationId xmlns:a16="http://schemas.microsoft.com/office/drawing/2014/main" id="{1801F7B0-15FE-AF8B-2728-A56028649E60}"/>
              </a:ext>
            </a:extLst>
          </p:cNvPr>
          <p:cNvSpPr>
            <a:spLocks noChangeArrowheads="1"/>
          </p:cNvSpPr>
          <p:nvPr/>
        </p:nvSpPr>
        <p:spPr bwMode="auto">
          <a:xfrm>
            <a:off x="1863725" y="208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br>
              <a:rPr kumimoji="0" lang="ar" altLang="fr-FR" sz="1800" b="0" i="0" u="none" strike="noStrike" cap="none" normalizeH="0" baseline="0">
                <a:ln>
                  <a:noFill/>
                </a:ln>
                <a:solidFill>
                  <a:schemeClr val="tx1"/>
                </a:solidFill>
                <a:effectLst/>
                <a:latin typeface="Simplified Arabic" panose="020B0604020202020204" pitchFamily="34" charset="0"/>
              </a:rPr>
            </a:br>
            <a:endParaRPr kumimoji="0" lang="fr-FR" altLang="fr-FR" sz="1800" b="0" i="0" u="none" strike="noStrike" cap="none" normalizeH="0" baseline="0">
              <a:ln>
                <a:noFill/>
              </a:ln>
              <a:solidFill>
                <a:schemeClr val="tx1"/>
              </a:solidFill>
              <a:effectLst/>
              <a:latin typeface="Simplified Arabic" panose="020B0604020202020204" pitchFamily="34" charset="0"/>
            </a:endParaRPr>
          </a:p>
        </p:txBody>
      </p:sp>
      <p:sp>
        <p:nvSpPr>
          <p:cNvPr id="7" name="Rectangle 3">
            <a:extLst>
              <a:ext uri="{FF2B5EF4-FFF2-40B4-BE49-F238E27FC236}">
                <a16:creationId xmlns:a16="http://schemas.microsoft.com/office/drawing/2014/main" id="{00BBCD17-1F47-8593-C3A5-03874D87C94C}"/>
              </a:ext>
            </a:extLst>
          </p:cNvPr>
          <p:cNvSpPr>
            <a:spLocks noChangeArrowheads="1"/>
          </p:cNvSpPr>
          <p:nvPr/>
        </p:nvSpPr>
        <p:spPr bwMode="auto">
          <a:xfrm>
            <a:off x="1863725" y="2213203"/>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 altLang="fr-FR"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Simplified Arabic" panose="020B0604020202020204" pitchFamily="34" charset="0"/>
              </a:rPr>
              <a:t>.</a:t>
            </a:r>
            <a:endParaRPr kumimoji="0" lang="en-GB" altLang="fr-FR" sz="1800" b="0" i="0" u="none" strike="noStrike" cap="none" normalizeH="0" baseline="0">
              <a:ln>
                <a:noFill/>
              </a:ln>
              <a:solidFill>
                <a:schemeClr val="tx1"/>
              </a:solidFill>
              <a:effectLst/>
              <a:latin typeface="Simplified Arabic" panose="020B0604020202020204" pitchFamily="34" charset="0"/>
            </a:endParaRPr>
          </a:p>
        </p:txBody>
      </p:sp>
    </p:spTree>
    <p:extLst>
      <p:ext uri="{BB962C8B-B14F-4D97-AF65-F5344CB8AC3E}">
        <p14:creationId xmlns:p14="http://schemas.microsoft.com/office/powerpoint/2010/main" val="63919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Open Sans" panose="020B0606030504020204" pitchFamily="34" charset="0"/>
                <a:ea typeface="Open Sans" panose="020B0606030504020204" pitchFamily="34" charset="0"/>
              </a:rPr>
              <a:t>قسم المواد غير</a:t>
            </a:r>
            <a:r>
              <a:rPr lang="ar" sz="3600" kern="1400" spc="230" dirty="0">
                <a:solidFill>
                  <a:schemeClr val="tx1"/>
                </a:solidFill>
                <a:latin typeface="Open Sans" panose="020B0606030504020204" pitchFamily="34" charset="0"/>
                <a:ea typeface="Open Sans" panose="020B0606030504020204" pitchFamily="34" charset="0"/>
              </a:rPr>
              <a:t>الغذائية (30 يوماً): </a:t>
            </a:r>
            <a:r>
              <a:rPr lang="ar-YE" sz="3600" kern="1400" spc="230" dirty="0">
                <a:solidFill>
                  <a:schemeClr val="tx1"/>
                </a:solidFill>
                <a:latin typeface="Open Sans" panose="020B0606030504020204" pitchFamily="34" charset="0"/>
                <a:ea typeface="Open Sans" panose="020B0606030504020204" pitchFamily="34" charset="0"/>
              </a:rPr>
              <a:t>متابعة</a:t>
            </a:r>
            <a:endParaRPr lang="es-419" sz="3600" b="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lgn="r" rtl="1">
              <a:buFont typeface="+mj-lt"/>
              <a:buAutoNum type="arabicPeriod"/>
            </a:pPr>
            <a:r>
              <a:rPr lang="ar" sz="2400" dirty="0"/>
              <a:t>قبل البدء: تأكد من أن الوحدة الفرعية يتم تطبيقها على أفراد الأسرة الأكثر دراية بالنفقات غير الغذائية (</a:t>
            </a:r>
            <a:r>
              <a:rPr lang="ar-YE" sz="2400" dirty="0"/>
              <a:t>عادة</a:t>
            </a:r>
            <a:r>
              <a:rPr lang="ar" sz="2400" dirty="0"/>
              <a:t> هذا ال</a:t>
            </a:r>
            <a:r>
              <a:rPr lang="ar-YE" sz="2400" dirty="0"/>
              <a:t>شخص</a:t>
            </a:r>
            <a:r>
              <a:rPr lang="ar" sz="2400" dirty="0"/>
              <a:t> هو رب الأسرة)</a:t>
            </a:r>
          </a:p>
          <a:p>
            <a:pPr marL="514350" indent="-514350" algn="r" rtl="1">
              <a:buFont typeface="+mj-lt"/>
              <a:buAutoNum type="arabicPeriod"/>
            </a:pPr>
            <a:r>
              <a:rPr lang="ar" sz="2400" dirty="0"/>
              <a:t>قبل طرح الأسئلة حول مجموعة غير غذائية: اقرأ قائمة الأمثلة على العناصر التي تنتمي إلى تلك المجموعة (على سبيل المثال، تشمل "منتجات النظافة" الصابون ومعجون الأسنان وورق التواليت وما إلى ذلك)؛ وأخبر الم</a:t>
            </a:r>
            <a:r>
              <a:rPr lang="ar-YE" sz="2400" dirty="0"/>
              <a:t>ج</a:t>
            </a:r>
            <a:r>
              <a:rPr lang="ar" sz="2400" dirty="0"/>
              <a:t>يب أيضًا بما يجب استبعاده</a:t>
            </a:r>
            <a:r>
              <a:rPr lang="ar" sz="2400" dirty="0">
                <a:sym typeface="Wingdings" panose="05000000000000000000" pitchFamily="2" charset="2"/>
              </a:rPr>
              <a:t> </a:t>
            </a:r>
            <a:r>
              <a:rPr lang="ar-YE" sz="2400" dirty="0">
                <a:sym typeface="Wingdings" panose="05000000000000000000" pitchFamily="2" charset="2"/>
              </a:rPr>
              <a:t>   </a:t>
            </a:r>
            <a:r>
              <a:rPr lang="ar" sz="2400" dirty="0">
                <a:sym typeface="Wingdings" panose="05000000000000000000" pitchFamily="2" charset="2"/>
              </a:rPr>
              <a:t>من المهم تنشيط ذاكرة </a:t>
            </a:r>
            <a:r>
              <a:rPr lang="ar" sz="2400" dirty="0"/>
              <a:t>الم</a:t>
            </a:r>
            <a:r>
              <a:rPr lang="ar-YE" sz="2400" dirty="0"/>
              <a:t>ج</a:t>
            </a:r>
            <a:r>
              <a:rPr lang="ar" sz="2400" dirty="0"/>
              <a:t>يب</a:t>
            </a:r>
            <a:r>
              <a:rPr lang="ar" sz="2400" dirty="0">
                <a:sym typeface="Wingdings" panose="05000000000000000000" pitchFamily="2" charset="2"/>
              </a:rPr>
              <a:t>!</a:t>
            </a:r>
          </a:p>
          <a:p>
            <a:pPr marL="514350" indent="-514350" algn="r" rtl="1">
              <a:buFont typeface="+mj-lt"/>
              <a:buAutoNum type="arabicPeriod"/>
            </a:pPr>
            <a:r>
              <a:rPr lang="ar" sz="2400" dirty="0">
                <a:sym typeface="Wingdings" panose="05000000000000000000" pitchFamily="2" charset="2"/>
              </a:rPr>
              <a:t>بالنسبة لكل فئة، ستطرح سؤالين بنعم/لا. الإجابات بـ "نعم" تؤدي إلى أسئ</a:t>
            </a:r>
            <a:r>
              <a:rPr lang="ar-YE" sz="2400" dirty="0">
                <a:sym typeface="Wingdings" panose="05000000000000000000" pitchFamily="2" charset="2"/>
              </a:rPr>
              <a:t>لة تابعة.</a:t>
            </a:r>
            <a:endParaRPr lang="ar" sz="2400" dirty="0">
              <a:sym typeface="Wingdings" panose="05000000000000000000" pitchFamily="2" charset="2"/>
            </a:endParaRPr>
          </a:p>
        </p:txBody>
      </p:sp>
      <p:cxnSp>
        <p:nvCxnSpPr>
          <p:cNvPr id="4" name="Straight Arrow Connector 3">
            <a:extLst>
              <a:ext uri="{FF2B5EF4-FFF2-40B4-BE49-F238E27FC236}">
                <a16:creationId xmlns:a16="http://schemas.microsoft.com/office/drawing/2014/main" id="{EAE16994-C0DF-4050-2C6E-473CDF134479}"/>
              </a:ext>
            </a:extLst>
          </p:cNvPr>
          <p:cNvCxnSpPr>
            <a:cxnSpLocks/>
          </p:cNvCxnSpPr>
          <p:nvPr/>
        </p:nvCxnSpPr>
        <p:spPr>
          <a:xfrm flipH="1">
            <a:off x="5870718" y="3740034"/>
            <a:ext cx="132522" cy="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250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2" y="550885"/>
            <a:ext cx="10542124" cy="1152000"/>
          </a:xfrm>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المواد </a:t>
            </a:r>
            <a:r>
              <a:rPr lang="ar" sz="3600" kern="1400" spc="230" dirty="0">
                <a:solidFill>
                  <a:schemeClr val="tx1"/>
                </a:solidFill>
                <a:latin typeface="Simplified Arabic" pitchFamily="2" charset="0"/>
              </a:rPr>
              <a:t>غير </a:t>
            </a:r>
            <a:r>
              <a:rPr lang="ar-YE" sz="3600" kern="1400" spc="230" dirty="0">
                <a:solidFill>
                  <a:schemeClr val="tx1"/>
                </a:solidFill>
                <a:latin typeface="Simplified Arabic" pitchFamily="2" charset="0"/>
              </a:rPr>
              <a:t>ال</a:t>
            </a:r>
            <a:r>
              <a:rPr lang="ar" sz="3600" kern="1400" spc="230" dirty="0">
                <a:solidFill>
                  <a:schemeClr val="tx1"/>
                </a:solidFill>
                <a:latin typeface="Simplified Arabic" pitchFamily="2" charset="0"/>
              </a:rPr>
              <a:t>غذائي</a:t>
            </a:r>
            <a:r>
              <a:rPr lang="ar-YE" sz="3600" kern="1400" spc="230" dirty="0">
                <a:solidFill>
                  <a:schemeClr val="tx1"/>
                </a:solidFill>
                <a:latin typeface="Simplified Arabic" pitchFamily="2" charset="0"/>
              </a:rPr>
              <a:t>ة</a:t>
            </a:r>
            <a:r>
              <a:rPr lang="ar" sz="3600" kern="1400" spc="230" dirty="0">
                <a:solidFill>
                  <a:schemeClr val="tx1"/>
                </a:solidFill>
                <a:latin typeface="Simplified Arabic" pitchFamily="2" charset="0"/>
              </a:rPr>
              <a:t>: نقد و</a:t>
            </a:r>
            <a:r>
              <a:rPr lang="ar-YE" sz="3600" kern="1400" spc="230" dirty="0">
                <a:solidFill>
                  <a:schemeClr val="tx1"/>
                </a:solidFill>
                <a:latin typeface="Simplified Arabic" pitchFamily="2" charset="0"/>
              </a:rPr>
              <a:t>بالدين</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algn="r" rtl="1"/>
            <a:endParaRPr lang="en-GB">
              <a:sym typeface="Wingdings" panose="05000000000000000000" pitchFamily="2" charset="2"/>
            </a:endParaRPr>
          </a:p>
          <a:p>
            <a:pPr algn="r" rtl="1"/>
            <a:endParaRPr lang="en-GB"/>
          </a:p>
          <a:p>
            <a:pPr algn="r" rtl="1"/>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408089729"/>
              </p:ext>
            </p:extLst>
          </p:nvPr>
        </p:nvGraphicFramePr>
        <p:xfrm>
          <a:off x="1558345" y="1499081"/>
          <a:ext cx="9666245" cy="3496988"/>
        </p:xfrm>
        <a:graphic>
          <a:graphicData uri="http://schemas.openxmlformats.org/drawingml/2006/table">
            <a:tbl>
              <a:tblPr rtl="1" firstRow="1" bandRow="1">
                <a:tableStyleId>{5C22544A-7EE6-4342-B048-85BDC9FD1C3A}</a:tableStyleId>
              </a:tblPr>
              <a:tblGrid>
                <a:gridCol w="2251924">
                  <a:extLst>
                    <a:ext uri="{9D8B030D-6E8A-4147-A177-3AD203B41FA5}">
                      <a16:colId xmlns:a16="http://schemas.microsoft.com/office/drawing/2014/main" val="1922137545"/>
                    </a:ext>
                  </a:extLst>
                </a:gridCol>
                <a:gridCol w="7414321">
                  <a:extLst>
                    <a:ext uri="{9D8B030D-6E8A-4147-A177-3AD203B41FA5}">
                      <a16:colId xmlns:a16="http://schemas.microsoft.com/office/drawing/2014/main" val="1669966504"/>
                    </a:ext>
                  </a:extLst>
                </a:gridCol>
              </a:tblGrid>
              <a:tr h="628064">
                <a:tc>
                  <a:txBody>
                    <a:bodyPr/>
                    <a:lstStyle/>
                    <a:p>
                      <a:pPr algn="r" rtl="1"/>
                      <a:r>
                        <a:rPr lang="ar" sz="1800">
                          <a:latin typeface="Simplified Arabic" panose="020B0606030504020204" pitchFamily="34" charset="0"/>
                          <a:ea typeface="Simplified Arabic" panose="020B0606030504020204" pitchFamily="34" charset="0"/>
                          <a:cs typeface="Simplified Arabic" panose="020B0606030504020204" pitchFamily="34" charset="0"/>
                        </a:rPr>
                        <a:t>السؤال</a:t>
                      </a:r>
                      <a:endParaRPr lang="es-419" sz="18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800">
                          <a:latin typeface="Simplified Arabic" panose="020B0606030504020204" pitchFamily="34" charset="0"/>
                          <a:ea typeface="Simplified Arabic" panose="020B0606030504020204" pitchFamily="34" charset="0"/>
                          <a:cs typeface="Simplified Arabic" panose="020B0606030504020204" pitchFamily="34" charset="0"/>
                        </a:rPr>
                        <a:t>توضيحات</a:t>
                      </a:r>
                      <a:endParaRPr lang="es-419" sz="18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63674307"/>
                  </a:ext>
                </a:extLst>
              </a:tr>
              <a:tr h="1546798">
                <a:tc>
                  <a:txBody>
                    <a:bodyPr/>
                    <a:lstStyle/>
                    <a:p>
                      <a:pPr algn="r" rtl="1"/>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في </a:t>
                      </a:r>
                      <a:r>
                        <a:rPr lang="ar" sz="1800" b="1" dirty="0">
                          <a:effectLst/>
                          <a:latin typeface="Simplified Arabic" panose="020B0606030504020204" pitchFamily="34" charset="0"/>
                          <a:ea typeface="Simplified Arabic" panose="020B0606030504020204" pitchFamily="34" charset="0"/>
                          <a:cs typeface="Simplified Arabic" panose="020B0606030504020204" pitchFamily="34" charset="0"/>
                        </a:rPr>
                        <a:t>آخر 30 يومًا/6 أشهر</a:t>
                      </a: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 هل </a:t>
                      </a:r>
                      <a:r>
                        <a:rPr lang="ar" sz="1800" b="1" u="sng" dirty="0">
                          <a:effectLst/>
                          <a:latin typeface="Simplified Arabic" panose="020B0606030504020204" pitchFamily="34" charset="0"/>
                          <a:ea typeface="Simplified Arabic" panose="020B0606030504020204" pitchFamily="34" charset="0"/>
                          <a:cs typeface="Simplified Arabic" panose="020B0606030504020204" pitchFamily="34" charset="0"/>
                        </a:rPr>
                        <a:t>اشترت</a:t>
                      </a: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 أسرتك</a:t>
                      </a:r>
                      <a:r>
                        <a:rPr lang="ar" sz="1800" b="1" u="sng" dirty="0">
                          <a:effectLst/>
                          <a:latin typeface="Simplified Arabic" panose="020B0606030504020204" pitchFamily="34" charset="0"/>
                          <a:ea typeface="Simplified Arabic" panose="020B0606030504020204" pitchFamily="34" charset="0"/>
                          <a:cs typeface="Simplified Arabic" panose="020B0606030504020204" pitchFamily="34" charset="0"/>
                        </a:rPr>
                        <a:t>/دفعت </a:t>
                      </a:r>
                      <a:r>
                        <a:rPr lang="ar" sz="1800" b="1" dirty="0">
                          <a:effectLst/>
                          <a:latin typeface="Simplified Arabic" panose="020B0606030504020204" pitchFamily="34" charset="0"/>
                          <a:ea typeface="Simplified Arabic" panose="020B0606030504020204" pitchFamily="34" charset="0"/>
                          <a:cs typeface="Simplified Arabic" panose="020B0606030504020204" pitchFamily="34" charset="0"/>
                        </a:rPr>
                        <a:t>ثمن </a:t>
                      </a: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a:t>
                      </a:r>
                      <a:r>
                        <a:rPr lang="ar" sz="1800" b="1" dirty="0">
                          <a:effectLst/>
                          <a:latin typeface="Simplified Arabic" panose="020B0606030504020204" pitchFamily="34" charset="0"/>
                          <a:ea typeface="Simplified Arabic" panose="020B0606030504020204" pitchFamily="34" charset="0"/>
                          <a:cs typeface="Simplified Arabic" panose="020B0606030504020204" pitchFamily="34" charset="0"/>
                        </a:rPr>
                        <a:t>, </a:t>
                      </a: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باستخدام </a:t>
                      </a:r>
                      <a:r>
                        <a:rPr lang="ar" sz="1800" b="1" u="sng" dirty="0">
                          <a:effectLst/>
                          <a:latin typeface="Simplified Arabic" panose="020B0606030504020204" pitchFamily="34" charset="0"/>
                          <a:ea typeface="Simplified Arabic" panose="020B0606030504020204" pitchFamily="34" charset="0"/>
                          <a:cs typeface="Simplified Arabic" panose="020B0606030504020204" pitchFamily="34" charset="0"/>
                        </a:rPr>
                        <a:t>النقد أو الائتمان</a:t>
                      </a: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n-GB" sz="18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نريد هنا معرفة ما إذا تم </a:t>
                      </a:r>
                      <a:r>
                        <a:rPr lang="ar" sz="1800" b="1"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شراء</a:t>
                      </a: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شيء </a:t>
                      </a:r>
                      <a:r>
                        <a:rPr lang="ar" sz="1800" b="1" u="sng"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ما، </a:t>
                      </a:r>
                      <a:r>
                        <a:rPr lang="ar" sz="1800" b="1" u="sng" kern="1200" dirty="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بغض النظر عما إذا تم استهلاكه بالفعل أم لا</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النقد: يشمل أيضًا القسائم </a:t>
                      </a:r>
                      <a:r>
                        <a:rPr lang="ar-YE"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النقدية</a:t>
                      </a: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ولا يهم مصدر النقد (على سبيل المثال، لا يوجد فرق في المعاملة بين المشتريات التي تمت باستخدام المساعدة النقدية)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YE"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الدين</a:t>
                      </a: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عندما تشتري الأسرة شيئًا الآن وتسدد ثمنه لاحقًا</a:t>
                      </a:r>
                      <a:endParaRPr lang="es-419"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285750" indent="-285750" algn="r" rtl="1">
                        <a:buFont typeface="Arial" panose="020B0604020202020204" pitchFamily="34" charset="0"/>
                        <a:buChar char="•"/>
                      </a:pPr>
                      <a:endParaRPr lang="es-419" sz="18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1655302256"/>
                  </a:ext>
                </a:extLst>
              </a:tr>
              <a:tr h="1322126">
                <a:tc>
                  <a:txBody>
                    <a:bodyPr/>
                    <a:lstStyle/>
                    <a:p>
                      <a:pPr algn="r" rtl="1">
                        <a:lnSpc>
                          <a:spcPct val="107000"/>
                        </a:lnSpc>
                        <a:spcAft>
                          <a:spcPts val="800"/>
                        </a:spcAft>
                      </a:pP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بالنظر إلى المشتريات التي تمت </a:t>
                      </a:r>
                      <a:r>
                        <a:rPr lang="ar" sz="1800" b="1" u="sng" dirty="0">
                          <a:effectLst/>
                          <a:latin typeface="Simplified Arabic" panose="020B0606030504020204" pitchFamily="34" charset="0"/>
                          <a:ea typeface="Simplified Arabic" panose="020B0606030504020204" pitchFamily="34" charset="0"/>
                          <a:cs typeface="Simplified Arabic" panose="020B0606030504020204" pitchFamily="34" charset="0"/>
                        </a:rPr>
                        <a:t>نقدًا وبال</a:t>
                      </a:r>
                      <a:r>
                        <a:rPr lang="ar-YE" sz="1800" b="1" u="sng" dirty="0">
                          <a:effectLst/>
                          <a:latin typeface="Simplified Arabic" panose="020B0606030504020204" pitchFamily="34" charset="0"/>
                          <a:ea typeface="Simplified Arabic" panose="020B0606030504020204" pitchFamily="34" charset="0"/>
                          <a:cs typeface="Simplified Arabic" panose="020B0606030504020204" pitchFamily="34" charset="0"/>
                        </a:rPr>
                        <a:t>دين</a:t>
                      </a: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 كم أنفقت أسرتك على [...] في </a:t>
                      </a:r>
                      <a:r>
                        <a:rPr lang="ar" sz="1800" b="1" dirty="0">
                          <a:effectLst/>
                          <a:latin typeface="Simplified Arabic" panose="020B0606030504020204" pitchFamily="34" charset="0"/>
                          <a:ea typeface="Simplified Arabic" panose="020B0606030504020204" pitchFamily="34" charset="0"/>
                          <a:cs typeface="Simplified Arabic" panose="020B0606030504020204" pitchFamily="34" charset="0"/>
                        </a:rPr>
                        <a:t>آخر 30 يومًا/6 أشهر</a:t>
                      </a:r>
                      <a:r>
                        <a:rPr lang="ar" sz="1800" dirty="0">
                          <a:effectLst/>
                          <a:latin typeface="Simplified Arabic" panose="020B0606030504020204" pitchFamily="34" charset="0"/>
                          <a:ea typeface="Simplified Arabic" panose="020B0606030504020204" pitchFamily="34" charset="0"/>
                          <a:cs typeface="Simplified Arabic" panose="020B0606030504020204" pitchFamily="34" charset="0"/>
                        </a:rPr>
                        <a:t>؟ </a:t>
                      </a:r>
                      <a:endParaRPr lang="es-419" sz="18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نريد هنا معرفة المبلغ الذي تم إنفاقه فعليًا على الشراء، بغض النظر عن الكمية المستهلكة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بالنسبة للمشتريات التي تمت </a:t>
                      </a:r>
                      <a:r>
                        <a:rPr lang="ar-YE"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بالدين</a:t>
                      </a: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أبلغ عن المبلغ الذي سيتعين على الأسرة سداده في المستقبل</a:t>
                      </a: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sym typeface="Wingdings" panose="05000000000000000000" pitchFamily="2" charset="2"/>
                        </a:rPr>
                        <a:t>  لا تبلغ عن صفر!</a:t>
                      </a:r>
                      <a:endParaRPr lang="en-GB"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2749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kern="1400" spc="230" dirty="0">
                <a:solidFill>
                  <a:schemeClr val="tx1"/>
                </a:solidFill>
                <a:latin typeface="HALDEN SOLID" pitchFamily="2" charset="0"/>
              </a:rPr>
              <a:t>الدليل الارشادي</a:t>
            </a:r>
            <a:r>
              <a:rPr lang="ar" sz="3600" kern="1400" spc="230" dirty="0">
                <a:solidFill>
                  <a:schemeClr val="tx1"/>
                </a:solidFill>
                <a:latin typeface="HALDEN SOLID" pitchFamily="2" charset="0"/>
              </a:rPr>
              <a:t> </a:t>
            </a:r>
            <a:r>
              <a:rPr lang="ar-YE" sz="3600" kern="1400" spc="230" dirty="0">
                <a:solidFill>
                  <a:schemeClr val="tx1"/>
                </a:solidFill>
                <a:latin typeface="HALDEN SOLID" pitchFamily="2" charset="0"/>
              </a:rPr>
              <a:t>لحصة الانفاق على الغذاء</a:t>
            </a:r>
            <a:r>
              <a:rPr lang="ar" sz="3600" kern="1400" spc="230" dirty="0">
                <a:solidFill>
                  <a:schemeClr val="tx1"/>
                </a:solidFill>
                <a:latin typeface="HALDEN SOLID" pitchFamily="2" charset="0"/>
              </a:rPr>
              <a:t> </a:t>
            </a:r>
            <a:r>
              <a:rPr lang="ar-YE" sz="3600" kern="1400" spc="230" dirty="0">
                <a:solidFill>
                  <a:schemeClr val="tx1"/>
                </a:solidFill>
                <a:latin typeface="HALDEN SOLID" pitchFamily="2" charset="0"/>
              </a:rPr>
              <a:t>(</a:t>
            </a:r>
            <a:r>
              <a:rPr lang="ar" sz="3600" kern="1400" spc="230" dirty="0">
                <a:solidFill>
                  <a:schemeClr val="tx1"/>
                </a:solidFill>
                <a:latin typeface="HALDEN SOLID" pitchFamily="2" charset="0"/>
              </a:rPr>
              <a:t>FES</a:t>
            </a:r>
            <a:r>
              <a:rPr lang="ar-YE" sz="3600" kern="1400" spc="230" dirty="0">
                <a:solidFill>
                  <a:schemeClr val="tx1"/>
                </a:solidFill>
                <a:latin typeface="HALDEN SOLID" pitchFamily="2" charset="0"/>
              </a:rPr>
              <a:t>)</a:t>
            </a:r>
            <a:endParaRPr lang="ar" sz="3600" kern="1400" spc="230" dirty="0">
              <a:solidFill>
                <a:schemeClr val="tx1"/>
              </a:solidFill>
              <a:latin typeface="HALDEN SOLID" pitchFamily="2" charset="0"/>
            </a:endParaRP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1908215"/>
          </a:xfrm>
          <a:prstGeom prst="rect">
            <a:avLst/>
          </a:prstGeom>
          <a:noFill/>
        </p:spPr>
        <p:txBody>
          <a:bodyPr wrap="square" lIns="91440" tIns="45720" rIns="91440" bIns="45720" rtlCol="0" anchor="t">
            <a:spAutoFit/>
          </a:bodyPr>
          <a:lstStyle/>
          <a:p>
            <a:pPr algn="r" rtl="1"/>
            <a:endParaRPr lang="en-US" sz="2000" dirty="0">
              <a:latin typeface="Simplified Arabic" panose="020B0606030504020204" pitchFamily="34" charset="0"/>
              <a:ea typeface="Simplified Arabic" panose="020B0606030504020204" pitchFamily="34" charset="0"/>
              <a:cs typeface="Simplified Arabic" panose="020B0606030504020204" pitchFamily="34" charset="0"/>
            </a:endParaRPr>
          </a:p>
          <a:p>
            <a:pPr algn="r" rtl="1"/>
            <a:r>
              <a:rPr lang="ar" sz="2000" dirty="0">
                <a:latin typeface="Simplified Arabic"/>
                <a:ea typeface="Simplified Arabic"/>
                <a:cs typeface="Simplified Arabic"/>
              </a:rPr>
              <a:t>يرجى الرجوع إلى </a:t>
            </a:r>
            <a:r>
              <a:rPr lang="ar" sz="2000" b="1" dirty="0">
                <a:latin typeface="Simplified Arabic"/>
                <a:ea typeface="Simplified Arabic"/>
                <a:cs typeface="Simplified Arabic"/>
                <a:hlinkClick r:id="rId3">
                  <a:extLst>
                    <a:ext uri="{A12FA001-AC4F-418D-AE19-62706E023703}">
                      <ahyp:hlinkClr xmlns:ahyp="http://schemas.microsoft.com/office/drawing/2018/hyperlinkcolor" val="tx"/>
                    </a:ext>
                  </a:extLst>
                </a:hlinkClick>
              </a:rPr>
              <a:t>ال</a:t>
            </a:r>
            <a:r>
              <a:rPr lang="ar-YE" sz="2000" b="1" dirty="0">
                <a:latin typeface="Simplified Arabic"/>
                <a:ea typeface="Simplified Arabic"/>
                <a:cs typeface="Simplified Arabic"/>
                <a:hlinkClick r:id="rId3">
                  <a:extLst>
                    <a:ext uri="{A12FA001-AC4F-418D-AE19-62706E023703}">
                      <ahyp:hlinkClr xmlns:ahyp="http://schemas.microsoft.com/office/drawing/2018/hyperlinkcolor" val="tx"/>
                    </a:ext>
                  </a:extLst>
                </a:hlinkClick>
              </a:rPr>
              <a:t>دليل الارشادي</a:t>
            </a:r>
            <a:r>
              <a:rPr lang="ar" sz="2000" b="1" dirty="0">
                <a:latin typeface="Simplified Arabic"/>
                <a:ea typeface="Simplified Arabic"/>
                <a:cs typeface="Simplified Arabic"/>
                <a:hlinkClick r:id="rId3">
                  <a:extLst>
                    <a:ext uri="{A12FA001-AC4F-418D-AE19-62706E023703}">
                      <ahyp:hlinkClr xmlns:ahyp="http://schemas.microsoft.com/office/drawing/2018/hyperlinkcolor" val="tx"/>
                    </a:ext>
                  </a:extLst>
                </a:hlinkClick>
              </a:rPr>
              <a:t> </a:t>
            </a:r>
            <a:r>
              <a:rPr lang="ar" sz="2000" dirty="0">
                <a:latin typeface="Simplified Arabic"/>
                <a:ea typeface="Simplified Arabic"/>
                <a:cs typeface="Simplified Arabic"/>
              </a:rPr>
              <a:t>في </a:t>
            </a:r>
            <a:r>
              <a:rPr lang="ar" sz="2000" b="1" dirty="0">
                <a:latin typeface="Simplified Arabic"/>
                <a:ea typeface="Simplified Arabic"/>
                <a:cs typeface="Simplified Arabic"/>
                <a:hlinkClick r:id="rId4">
                  <a:extLst>
                    <a:ext uri="{A12FA001-AC4F-418D-AE19-62706E023703}">
                      <ahyp:hlinkClr xmlns:ahyp="http://schemas.microsoft.com/office/drawing/2018/hyperlinkcolor" val="tx"/>
                    </a:ext>
                  </a:extLst>
                </a:hlinkClick>
              </a:rPr>
              <a:t>مركز موارد VAM </a:t>
            </a:r>
            <a:r>
              <a:rPr lang="ar-YE" sz="2000" dirty="0"/>
              <a:t>لمعرفة اكبر عن</a:t>
            </a:r>
            <a:r>
              <a:rPr lang="ar" sz="2000" dirty="0"/>
              <a:t> حصة الإنفاق</a:t>
            </a:r>
            <a:r>
              <a:rPr lang="ar-YE" sz="2000" dirty="0"/>
              <a:t> (</a:t>
            </a:r>
            <a:r>
              <a:rPr lang="en-US" sz="2000" dirty="0"/>
              <a:t>FES</a:t>
            </a:r>
            <a:r>
              <a:rPr lang="ar-YE" sz="2000" dirty="0"/>
              <a:t>)</a:t>
            </a:r>
            <a:r>
              <a:rPr lang="ar" sz="2000" dirty="0"/>
              <a:t> على الغذاء، </a:t>
            </a:r>
            <a:r>
              <a:rPr lang="ar-YE" sz="2000" dirty="0"/>
              <a:t>و</a:t>
            </a:r>
            <a:r>
              <a:rPr lang="ar" sz="2000" dirty="0"/>
              <a:t>شرحها وأهميتها</a:t>
            </a:r>
            <a:r>
              <a:rPr lang="ar" sz="2000" dirty="0">
                <a:latin typeface="Simplified Arabic"/>
                <a:ea typeface="Simplified Arabic"/>
                <a:cs typeface="Simplified Arabic"/>
              </a:rPr>
              <a:t>.</a:t>
            </a:r>
            <a:endParaRPr lang="en-US" sz="2000" dirty="0">
              <a:latin typeface="Simplified Arabic" panose="020B0606030504020204" pitchFamily="34" charset="0"/>
              <a:ea typeface="Simplified Arabic" panose="020B0606030504020204" pitchFamily="34" charset="0"/>
              <a:cs typeface="Simplified Arabic" panose="020B0606030504020204" pitchFamily="34" charset="0"/>
            </a:endParaRPr>
          </a:p>
          <a:p>
            <a:pPr algn="r" rtl="1"/>
            <a:endParaRPr lang="en-US" sz="2000" dirty="0">
              <a:latin typeface="Simplified Arabic" panose="020B0606030504020204" pitchFamily="34" charset="0"/>
              <a:ea typeface="Simplified Arabic" panose="020B0606030504020204" pitchFamily="34" charset="0"/>
              <a:cs typeface="Simplified Arabic" panose="020B0606030504020204" pitchFamily="34" charset="0"/>
            </a:endParaRPr>
          </a:p>
          <a:p>
            <a:pPr algn="r" rtl="1"/>
            <a:endParaRPr lang="en-US" dirty="0"/>
          </a:p>
        </p:txBody>
      </p:sp>
      <p:pic>
        <p:nvPicPr>
          <p:cNvPr id="9" name="Picture 8">
            <a:extLst>
              <a:ext uri="{FF2B5EF4-FFF2-40B4-BE49-F238E27FC236}">
                <a16:creationId xmlns:a16="http://schemas.microsoft.com/office/drawing/2014/main" id="{94E40D49-F8CF-07B4-5990-58B22CADC271}"/>
              </a:ext>
            </a:extLst>
          </p:cNvPr>
          <p:cNvPicPr>
            <a:picLocks noChangeAspect="1"/>
          </p:cNvPicPr>
          <p:nvPr/>
        </p:nvPicPr>
        <p:blipFill>
          <a:blip r:embed="rId5"/>
          <a:stretch>
            <a:fillRect/>
          </a:stretch>
        </p:blipFill>
        <p:spPr>
          <a:xfrm>
            <a:off x="846312" y="1919941"/>
            <a:ext cx="3381375" cy="3867150"/>
          </a:xfrm>
          <a:prstGeom prst="rect">
            <a:avLst/>
          </a:prstGeo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المواد </a:t>
            </a:r>
            <a:r>
              <a:rPr lang="ar" sz="3600" kern="1400" spc="230" dirty="0">
                <a:solidFill>
                  <a:schemeClr val="tx1"/>
                </a:solidFill>
                <a:latin typeface="Simplified Arabic" pitchFamily="2" charset="0"/>
              </a:rPr>
              <a:t>غير </a:t>
            </a:r>
            <a:r>
              <a:rPr lang="ar-YE" sz="3600" kern="1400" spc="230" dirty="0">
                <a:solidFill>
                  <a:schemeClr val="tx1"/>
                </a:solidFill>
                <a:latin typeface="Simplified Arabic" pitchFamily="2" charset="0"/>
              </a:rPr>
              <a:t>ال</a:t>
            </a:r>
            <a:r>
              <a:rPr lang="ar" sz="3600" kern="1400" spc="230" dirty="0">
                <a:solidFill>
                  <a:schemeClr val="tx1"/>
                </a:solidFill>
                <a:latin typeface="Simplified Arabic" pitchFamily="2" charset="0"/>
              </a:rPr>
              <a:t>غذائي</a:t>
            </a:r>
            <a:r>
              <a:rPr lang="ar-YE" sz="3600" kern="1400" spc="230" dirty="0">
                <a:solidFill>
                  <a:schemeClr val="tx1"/>
                </a:solidFill>
                <a:latin typeface="Simplified Arabic" pitchFamily="2" charset="0"/>
              </a:rPr>
              <a:t>ة</a:t>
            </a:r>
            <a:r>
              <a:rPr lang="ar" sz="3600" kern="1400" spc="230" dirty="0">
                <a:solidFill>
                  <a:schemeClr val="tx1"/>
                </a:solidFill>
                <a:latin typeface="Simplified Arabic" pitchFamily="2" charset="0"/>
              </a:rPr>
              <a:t>: المساعدة العينية والهدايا</a:t>
            </a:r>
            <a:endParaRPr lang="es-419" sz="3600" kern="1400" spc="230" dirty="0">
              <a:solidFill>
                <a:schemeClr val="tx1"/>
              </a:solidFill>
              <a:latin typeface="Simplified Arabic" pitchFamily="2" charset="0"/>
            </a:endParaRPr>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794003024"/>
              </p:ext>
            </p:extLst>
          </p:nvPr>
        </p:nvGraphicFramePr>
        <p:xfrm>
          <a:off x="1307887" y="1690688"/>
          <a:ext cx="9936868" cy="3793716"/>
        </p:xfrm>
        <a:graphic>
          <a:graphicData uri="http://schemas.openxmlformats.org/drawingml/2006/table">
            <a:tbl>
              <a:tblPr rtl="1" firstRow="1" bandRow="1">
                <a:tableStyleId>{5C22544A-7EE6-4342-B048-85BDC9FD1C3A}</a:tableStyleId>
              </a:tblPr>
              <a:tblGrid>
                <a:gridCol w="2314971">
                  <a:extLst>
                    <a:ext uri="{9D8B030D-6E8A-4147-A177-3AD203B41FA5}">
                      <a16:colId xmlns:a16="http://schemas.microsoft.com/office/drawing/2014/main" val="1922137545"/>
                    </a:ext>
                  </a:extLst>
                </a:gridCol>
                <a:gridCol w="7621897">
                  <a:extLst>
                    <a:ext uri="{9D8B030D-6E8A-4147-A177-3AD203B41FA5}">
                      <a16:colId xmlns:a16="http://schemas.microsoft.com/office/drawing/2014/main" val="1669966504"/>
                    </a:ext>
                  </a:extLst>
                </a:gridCol>
              </a:tblGrid>
              <a:tr h="573909">
                <a:tc>
                  <a:txBody>
                    <a:bodyPr/>
                    <a:lstStyle/>
                    <a:p>
                      <a:pPr algn="r" rtl="1"/>
                      <a:r>
                        <a:rPr lang="ar" sz="1800">
                          <a:latin typeface="Simplified Arabic" panose="020B0606030504020204" pitchFamily="34" charset="0"/>
                          <a:ea typeface="Simplified Arabic" panose="020B0606030504020204" pitchFamily="34" charset="0"/>
                          <a:cs typeface="Simplified Arabic" panose="020B0606030504020204" pitchFamily="34" charset="0"/>
                        </a:rPr>
                        <a:t>السؤال</a:t>
                      </a:r>
                      <a:endParaRPr lang="es-419" sz="18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800">
                          <a:latin typeface="Simplified Arabic" panose="020B0606030504020204" pitchFamily="34" charset="0"/>
                          <a:ea typeface="Simplified Arabic" panose="020B0606030504020204" pitchFamily="34" charset="0"/>
                          <a:cs typeface="Simplified Arabic" panose="020B0606030504020204" pitchFamily="34" charset="0"/>
                        </a:rPr>
                        <a:t>توضيحات</a:t>
                      </a:r>
                      <a:endParaRPr lang="es-419" sz="18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63674307"/>
                  </a:ext>
                </a:extLst>
              </a:tr>
              <a:tr h="1934163">
                <a:tc>
                  <a:txBody>
                    <a:bodyPr/>
                    <a:lstStyle/>
                    <a:p>
                      <a:pPr algn="r" rtl="1"/>
                      <a:r>
                        <a:rPr lang="ar" sz="18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في </a:t>
                      </a:r>
                      <a:r>
                        <a:rPr lang="ar" sz="1800" b="1">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آخر 30 يومًا/6 أشهر</a:t>
                      </a:r>
                      <a:r>
                        <a:rPr lang="ar" sz="18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 هل استخدمت أسرتك أي شيء/استفادت من [...] جاء </a:t>
                      </a:r>
                      <a:r>
                        <a:rPr lang="ar" sz="1800" b="1" u="sng">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من هدايا عينية أو مساعدة عينية</a:t>
                      </a:r>
                      <a:r>
                        <a:rPr lang="ar" sz="1800" u="sng">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8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نريد هنا معرفة ما إذا كان الأسرة </a:t>
                      </a:r>
                      <a:r>
                        <a:rPr lang="ar" sz="1800" b="1" u="sng"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قد استهلكت </a:t>
                      </a:r>
                      <a:r>
                        <a:rPr lang="ar" sz="1800"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شيئًا من المساعدة العينية أو الهدايا العينية، </a:t>
                      </a:r>
                      <a:r>
                        <a:rPr lang="ar" sz="1800" b="1" u="sng" kern="120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وليس ما إذا كانت الأسرة قد تلقتها</a:t>
                      </a:r>
                      <a:r>
                        <a:rPr lang="ar" sz="1800" b="1" kern="1200">
                          <a:solidFill>
                            <a:schemeClr val="accent2"/>
                          </a:solidFill>
                          <a:effectLst/>
                          <a:latin typeface="Simplified Arabic" panose="020B0606030504020204" pitchFamily="34" charset="0"/>
                          <a:ea typeface="Simplified Arabic" panose="020B0606030504020204" pitchFamily="34" charset="0"/>
                          <a:cs typeface="Simplified Arabic" panose="020B0606030504020204" pitchFamily="34" charset="0"/>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تشمل المساعدات العينية والهدايا المنظمات غير الحكومية ووكالات الأمم المتحدة والحكومة والسلطات الدينية والهدايا من العائلة والأصدقاء والاقتراض من العائلة والأصدقاء والتسول</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تذكر أننا نهتم فقط </a:t>
                      </a:r>
                      <a:r>
                        <a:rPr lang="ar" sz="1800" i="0" u="sng"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بالمساعدات والهدايا العينية</a:t>
                      </a:r>
                      <a:r>
                        <a:rPr lang="ar" sz="1800" i="0" u="none"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 وليس بما إذا كانت أسرتك قد استهلكت شيئًا بفضل النقود التي تلقتها كمساعدات/هدايا</a:t>
                      </a:r>
                      <a:endParaRPr lang="en-GB" sz="1800" i="0" u="sng" kern="120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marL="0" indent="0" algn="r" rtl="1">
                        <a:buFont typeface="Arial" panose="020B0604020202020204" pitchFamily="34" charset="0"/>
                        <a:buNone/>
                      </a:pPr>
                      <a:endParaRPr lang="es-419" sz="18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1655302256"/>
                  </a:ext>
                </a:extLst>
              </a:tr>
              <a:tr h="1208127">
                <a:tc>
                  <a:txBody>
                    <a:bodyPr/>
                    <a:lstStyle/>
                    <a:p>
                      <a:pPr algn="r" rtl="1"/>
                      <a:r>
                        <a:rPr lang="ar" sz="18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ما هي </a:t>
                      </a:r>
                      <a:r>
                        <a:rPr lang="ar" sz="1800" b="1" u="sng"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قيمة </a:t>
                      </a:r>
                      <a:r>
                        <a:rPr lang="ar" sz="18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 التي جاءت </a:t>
                      </a:r>
                      <a:r>
                        <a:rPr lang="ar" sz="1800" b="1" u="sng"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من هدايا عينية أو مساعدات عينية </a:t>
                      </a:r>
                      <a:r>
                        <a:rPr lang="ar" sz="18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إذا كنت ستدفع ثمنها؟</a:t>
                      </a:r>
                      <a:endParaRPr lang="es-419" sz="18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هنا يحتاج المستجيب إلى تقديم تقدير لتكلفة شراء ما استهلكه إذا كان بحاجة إلى شرائه</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8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إذا لم يكن هناك عنصر معين في السوق المحلية، فقم بالتقدير بناءً على قيمة العناصر المماثلة</a:t>
                      </a: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17860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المواد </a:t>
            </a:r>
            <a:r>
              <a:rPr lang="ar" sz="3600" kern="1400" spc="230" dirty="0">
                <a:solidFill>
                  <a:schemeClr val="tx1"/>
                </a:solidFill>
                <a:latin typeface="Simplified Arabic" pitchFamily="2" charset="0"/>
              </a:rPr>
              <a:t>غير </a:t>
            </a:r>
            <a:r>
              <a:rPr lang="ar-YE" sz="3600" kern="1400" spc="230" dirty="0">
                <a:solidFill>
                  <a:schemeClr val="tx1"/>
                </a:solidFill>
                <a:latin typeface="Simplified Arabic" pitchFamily="2" charset="0"/>
              </a:rPr>
              <a:t>ال</a:t>
            </a:r>
            <a:r>
              <a:rPr lang="ar" sz="3600" kern="1400" spc="230" dirty="0">
                <a:solidFill>
                  <a:schemeClr val="tx1"/>
                </a:solidFill>
                <a:latin typeface="Simplified Arabic" pitchFamily="2" charset="0"/>
              </a:rPr>
              <a:t>غذائي</a:t>
            </a:r>
            <a:r>
              <a:rPr lang="ar-YE" sz="3600" kern="1400" spc="230" dirty="0">
                <a:solidFill>
                  <a:schemeClr val="tx1"/>
                </a:solidFill>
                <a:latin typeface="Simplified Arabic" pitchFamily="2" charset="0"/>
              </a:rPr>
              <a:t>ة</a:t>
            </a:r>
            <a:r>
              <a:rPr lang="ar" sz="3600" kern="1400" spc="230" dirty="0">
                <a:solidFill>
                  <a:schemeClr val="tx1"/>
                </a:solidFill>
                <a:latin typeface="Simplified Arabic" pitchFamily="2" charset="0"/>
              </a:rPr>
              <a:t>(30 يومًا): المجموعات</a:t>
            </a:r>
            <a:endParaRPr lang="es-419" sz="3600" kern="1400" spc="230" dirty="0">
              <a:solidFill>
                <a:schemeClr val="tx1"/>
              </a:solidFill>
              <a:latin typeface="Simplified Arabic"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2731875813"/>
              </p:ext>
            </p:extLst>
          </p:nvPr>
        </p:nvGraphicFramePr>
        <p:xfrm>
          <a:off x="830089" y="1513389"/>
          <a:ext cx="10515600" cy="4246929"/>
        </p:xfrm>
        <a:graphic>
          <a:graphicData uri="http://schemas.openxmlformats.org/drawingml/2006/table">
            <a:tbl>
              <a:tblPr rtl="1" firstRow="1" bandRow="1">
                <a:tableStyleId>{5C22544A-7EE6-4342-B048-85BDC9FD1C3A}</a:tableStyleId>
              </a:tblPr>
              <a:tblGrid>
                <a:gridCol w="2190135">
                  <a:extLst>
                    <a:ext uri="{9D8B030D-6E8A-4147-A177-3AD203B41FA5}">
                      <a16:colId xmlns:a16="http://schemas.microsoft.com/office/drawing/2014/main" val="763633207"/>
                    </a:ext>
                  </a:extLst>
                </a:gridCol>
                <a:gridCol w="8325465">
                  <a:extLst>
                    <a:ext uri="{9D8B030D-6E8A-4147-A177-3AD203B41FA5}">
                      <a16:colId xmlns:a16="http://schemas.microsoft.com/office/drawing/2014/main" val="2505313927"/>
                    </a:ext>
                  </a:extLst>
                </a:gridCol>
              </a:tblGrid>
              <a:tr h="417011">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المجموعة</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أمثلة على العناصر</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2401874929"/>
                  </a:ext>
                </a:extLst>
              </a:tr>
              <a:tr h="477006">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مواد وخدمات النظافة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الصابون، فرشاة الأسنان، معجون الأسنان، ورق التواليت، منتجات النظافة الصحية النسائية، الحفاضات، شفرات الحلاقة، المنظفات، المبيدات الحشرية، مستحضرات التجميل؛ مصففو الشعر/الحلاقون، صالونات التجميل</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929458944"/>
                  </a:ext>
                </a:extLst>
              </a:tr>
              <a:tr h="984076">
                <a:tc>
                  <a:txBody>
                    <a:bodyPr/>
                    <a:lstStyle/>
                    <a:p>
                      <a:pPr algn="r" rtl="1">
                        <a:lnSpc>
                          <a:spcPct val="107000"/>
                        </a:lnSpc>
                        <a:spcAft>
                          <a:spcPts val="800"/>
                        </a:spcAft>
                      </a:pPr>
                      <a:r>
                        <a:rPr lang="ar" sz="16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السلع والخدمات المتعلقة بالنقل</a:t>
                      </a:r>
                      <a:endParaRPr lang="es-419" sz="16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وسائل النقل العام (الحافلات، القطارات، القوارب، إلخ)، سيارات الأجرة، تأجير المركبات، صيانة المركبات المستخدمة في النقل (بما في ذلك مواد التشحيم، الإطارات، قطع الغيار، رسوم الإصلاح، إلخ)</a:t>
                      </a:r>
                      <a:endParaRPr lang="es-419"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ct val="107000"/>
                        </a:lnSpc>
                        <a:spcAft>
                          <a:spcPts val="800"/>
                        </a:spcAft>
                      </a:pPr>
                      <a:r>
                        <a:rPr lang="ar"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لا تشمل شراء المركبات؛ باستثناء الوقود</a:t>
                      </a:r>
                      <a:endParaRPr lang="es-419"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3789150821"/>
                  </a:ext>
                </a:extLst>
              </a:tr>
              <a:tr h="1059860">
                <a:tc>
                  <a:txBody>
                    <a:bodyPr/>
                    <a:lstStyle/>
                    <a:p>
                      <a:pPr algn="r" rtl="1">
                        <a:lnSpc>
                          <a:spcPct val="107000"/>
                        </a:lnSpc>
                        <a:spcAft>
                          <a:spcPts val="800"/>
                        </a:spcAft>
                      </a:pPr>
                      <a:r>
                        <a:rPr lang="ar" sz="16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الوقود</a:t>
                      </a:r>
                      <a:endParaRPr lang="es-419" sz="16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البنزين والديزل وأي وقود آخر يستخدم للمركبات</a:t>
                      </a:r>
                    </a:p>
                    <a:p>
                      <a:pPr algn="r" rtl="1">
                        <a:lnSpc>
                          <a:spcPct val="107000"/>
                        </a:lnSpc>
                        <a:spcAft>
                          <a:spcPts val="800"/>
                        </a:spcAft>
                      </a:pPr>
                      <a:r>
                        <a:rPr lang="ar" sz="1600" kern="12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لا تذكر الوقود المستخدم للمركبات المستخدمة حصريًا لأغراض إنتاجية/تجارية؛ لا تذكر الوقود المستخدم لأغراض أخرى غير النقل</a:t>
                      </a:r>
                      <a:endParaRPr lang="es-419" sz="1600" dirty="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3797924422"/>
                  </a:ext>
                </a:extLst>
              </a:tr>
              <a:tr h="640696">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إمدادات المياه للاستخدام المنزلي </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المياه المخصصة للاستخدام المنزلي </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باستثناء مياه الشرب المعبأة في زجاجات</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964965273"/>
                  </a:ext>
                </a:extLst>
              </a:tr>
              <a:tr h="571991">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الكهرباء</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الكهرباء</a:t>
                      </a:r>
                    </a:p>
                    <a:p>
                      <a:pPr algn="r" rtl="1">
                        <a:lnSpc>
                          <a:spcPct val="107000"/>
                        </a:lnSpc>
                        <a:spcAft>
                          <a:spcPts val="800"/>
                        </a:spcAft>
                      </a:pPr>
                      <a:r>
                        <a:rPr lang="ar" sz="1600" kern="120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لا تبلغ عن الكهرباء المستخدمة للأغراض التجارية/الإنتاجية فقط</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3739653069"/>
                  </a:ext>
                </a:extLst>
              </a:tr>
            </a:tbl>
          </a:graphicData>
        </a:graphic>
      </p:graphicFrame>
    </p:spTree>
    <p:extLst>
      <p:ext uri="{BB962C8B-B14F-4D97-AF65-F5344CB8AC3E}">
        <p14:creationId xmlns:p14="http://schemas.microsoft.com/office/powerpoint/2010/main" val="126793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pPr algn="r" rtl="1"/>
            <a:r>
              <a:rPr lang="ar-YE" sz="3600" kern="1400" spc="230" dirty="0">
                <a:solidFill>
                  <a:schemeClr val="tx1"/>
                </a:solidFill>
                <a:latin typeface="Simplified Arabic" pitchFamily="2" charset="0"/>
              </a:rPr>
              <a:t>قسم المواد </a:t>
            </a:r>
            <a:r>
              <a:rPr lang="ar" sz="3600" kern="1400" spc="230" dirty="0">
                <a:solidFill>
                  <a:schemeClr val="tx1"/>
                </a:solidFill>
                <a:latin typeface="Simplified Arabic" pitchFamily="2" charset="0"/>
              </a:rPr>
              <a:t>غير </a:t>
            </a:r>
            <a:r>
              <a:rPr lang="ar-YE" sz="3600" kern="1400" spc="230" dirty="0">
                <a:solidFill>
                  <a:schemeClr val="tx1"/>
                </a:solidFill>
                <a:latin typeface="Simplified Arabic" pitchFamily="2" charset="0"/>
              </a:rPr>
              <a:t>ال</a:t>
            </a:r>
            <a:r>
              <a:rPr lang="ar" sz="3600" kern="1400" spc="230" dirty="0">
                <a:solidFill>
                  <a:schemeClr val="tx1"/>
                </a:solidFill>
                <a:latin typeface="Simplified Arabic" pitchFamily="2" charset="0"/>
              </a:rPr>
              <a:t>غذائي</a:t>
            </a:r>
            <a:r>
              <a:rPr lang="ar-YE" sz="3600" kern="1400" spc="230" dirty="0">
                <a:solidFill>
                  <a:schemeClr val="tx1"/>
                </a:solidFill>
                <a:latin typeface="Simplified Arabic" pitchFamily="2" charset="0"/>
              </a:rPr>
              <a:t>ة</a:t>
            </a:r>
            <a:r>
              <a:rPr lang="ar" sz="3600" kern="1400" spc="230" dirty="0">
                <a:solidFill>
                  <a:schemeClr val="tx1"/>
                </a:solidFill>
                <a:latin typeface="Simplified Arabic" pitchFamily="2" charset="0"/>
              </a:rPr>
              <a:t>(30 يوماً): المجموعات</a:t>
            </a:r>
            <a:endParaRPr lang="es-419" sz="3600" kern="1400" spc="230" dirty="0">
              <a:solidFill>
                <a:schemeClr val="tx1"/>
              </a:solidFill>
              <a:latin typeface="Simplified Arabic" pitchFamily="2" charset="0"/>
            </a:endParaRPr>
          </a:p>
        </p:txBody>
      </p:sp>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2317399908"/>
              </p:ext>
            </p:extLst>
          </p:nvPr>
        </p:nvGraphicFramePr>
        <p:xfrm>
          <a:off x="1016713" y="1670162"/>
          <a:ext cx="10158573" cy="3517675"/>
        </p:xfrm>
        <a:graphic>
          <a:graphicData uri="http://schemas.openxmlformats.org/drawingml/2006/table">
            <a:tbl>
              <a:tblPr rtl="1" firstRow="1" bandRow="1">
                <a:tableStyleId>{5C22544A-7EE6-4342-B048-85BDC9FD1C3A}</a:tableStyleId>
              </a:tblPr>
              <a:tblGrid>
                <a:gridCol w="3345189">
                  <a:extLst>
                    <a:ext uri="{9D8B030D-6E8A-4147-A177-3AD203B41FA5}">
                      <a16:colId xmlns:a16="http://schemas.microsoft.com/office/drawing/2014/main" val="2456680879"/>
                    </a:ext>
                  </a:extLst>
                </a:gridCol>
                <a:gridCol w="6813384">
                  <a:extLst>
                    <a:ext uri="{9D8B030D-6E8A-4147-A177-3AD203B41FA5}">
                      <a16:colId xmlns:a16="http://schemas.microsoft.com/office/drawing/2014/main" val="2071999887"/>
                    </a:ext>
                  </a:extLst>
                </a:gridCol>
              </a:tblGrid>
              <a:tr h="454094">
                <a:tc>
                  <a:txBody>
                    <a:bodyPr/>
                    <a:lstStyle/>
                    <a:p>
                      <a:pPr algn="r" rtl="1"/>
                      <a:r>
                        <a:rPr lang="ar" sz="1600" b="1">
                          <a:latin typeface="Simplified Arabic" panose="020B0606030504020204" pitchFamily="34" charset="0"/>
                          <a:ea typeface="Simplified Arabic" panose="020B0606030504020204" pitchFamily="34" charset="0"/>
                          <a:cs typeface="Simplified Arabic" panose="020B0606030504020204" pitchFamily="34" charset="0"/>
                        </a:rPr>
                        <a:t>مجموعة الأغذية</a:t>
                      </a:r>
                      <a:endParaRPr lang="es-419" sz="1600" b="1">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أمثلة على العناصر</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877705467"/>
                  </a:ext>
                </a:extLst>
              </a:tr>
              <a:tr h="683474">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مصادر الطاقة الأخرى للطهي والتدفئة والإضاءة وما إلى ذلك.</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الغاز والكيروسين والوقود السائل الآخر؛ الخشب والفحم والشموع والوقود الصلب الآخر</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لا تشمل الكهرباء؛ لا تشمل وقود النقل</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532680819"/>
                  </a:ext>
                </a:extLst>
              </a:tr>
              <a:tr h="559065">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الخدمات المتعلقة بالسكن </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جمع النفايات، جمع مياه الصرف الصحي، رسوم الصيانة في المباني الجماعية، خدمات الأمن، الأجور المدفوعة للمساعدين مثل الخادمات والبستانيين</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922966440"/>
                  </a:ext>
                </a:extLst>
              </a:tr>
              <a:tr h="683474">
                <a:tc>
                  <a:txBody>
                    <a:bodyPr/>
                    <a:lstStyle/>
                    <a:p>
                      <a:pPr algn="r" rtl="1">
                        <a:lnSpc>
                          <a:spcPct val="107000"/>
                        </a:lnSpc>
                        <a:spcAft>
                          <a:spcPts val="800"/>
                        </a:spcAft>
                      </a:pPr>
                      <a:r>
                        <a:rPr lang="ar"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السلع والخدمات المتعلقة بالاتصالات</a:t>
                      </a:r>
                      <a:endParaRPr lang="es-419"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تعبئة رصيد الهاتف المحمول، الإنترنت، رسوم الهاتف الثابت، الخدمات البريدية.</a:t>
                      </a:r>
                      <a:endParaRPr lang="es-419"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ct val="107000"/>
                        </a:lnSpc>
                        <a:spcAft>
                          <a:spcPts val="800"/>
                        </a:spcAft>
                      </a:pPr>
                      <a:r>
                        <a:rPr lang="ar"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لا تشمل شراء أجهزة مثل الهواتف والراديو وأجهزة الكمبيوتر وأجهزة التلفزيون...</a:t>
                      </a:r>
                      <a:endParaRPr lang="es-419"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086210925"/>
                  </a:ext>
                </a:extLst>
              </a:tr>
              <a:tr h="683474">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السلع والخدمات المتعلقة بالترفيه والرياضة والثقافة</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الترفيه والرياضة واليانصيب والمقامرة والصحف والمجلات والكتب والألعاب والهوايات والفنادق</a:t>
                      </a:r>
                    </a:p>
                    <a:p>
                      <a:pPr algn="r" rtl="1">
                        <a:lnSpc>
                          <a:spcPct val="107000"/>
                        </a:lnSpc>
                        <a:spcAft>
                          <a:spcPts val="800"/>
                        </a:spcAft>
                      </a:pPr>
                      <a:r>
                        <a:rPr lang="ar" sz="1600" kern="12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rPr>
                        <a:t>لا تشمل النفقات الخاصة بالمناسبات الكبيرة/الخاصة مثل حفلات الزفاف والجنازات</a:t>
                      </a:r>
                      <a:endParaRPr lang="es-419" sz="1600">
                        <a:solidFill>
                          <a:schemeClr val="tx1"/>
                        </a:solidFill>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4005616343"/>
                  </a:ext>
                </a:extLst>
              </a:tr>
              <a:tr h="454094">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الكحول والتبغ </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323862488"/>
                  </a:ext>
                </a:extLst>
              </a:tr>
            </a:tbl>
          </a:graphicData>
        </a:graphic>
      </p:graphicFrame>
    </p:spTree>
    <p:extLst>
      <p:ext uri="{BB962C8B-B14F-4D97-AF65-F5344CB8AC3E}">
        <p14:creationId xmlns:p14="http://schemas.microsoft.com/office/powerpoint/2010/main" val="176785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602849" y="461670"/>
            <a:ext cx="10542124" cy="1152000"/>
          </a:xfrm>
        </p:spPr>
        <p:txBody>
          <a:bodyPr/>
          <a:lstStyle/>
          <a:p>
            <a:pPr algn="r" rtl="1"/>
            <a:r>
              <a:rPr lang="ar-YE" sz="3600" kern="1400" spc="230" dirty="0">
                <a:solidFill>
                  <a:schemeClr val="tx1"/>
                </a:solidFill>
                <a:latin typeface="Simplified Arabic" pitchFamily="2" charset="0"/>
              </a:rPr>
              <a:t>قسم المواد </a:t>
            </a:r>
            <a:r>
              <a:rPr lang="ar" sz="3600" kern="1400" spc="230" dirty="0">
                <a:solidFill>
                  <a:schemeClr val="tx1"/>
                </a:solidFill>
                <a:latin typeface="Simplified Arabic" pitchFamily="2" charset="0"/>
              </a:rPr>
              <a:t>غير </a:t>
            </a:r>
            <a:r>
              <a:rPr lang="ar-YE" sz="3600" kern="1400" spc="230" dirty="0">
                <a:solidFill>
                  <a:schemeClr val="tx1"/>
                </a:solidFill>
                <a:latin typeface="Simplified Arabic" pitchFamily="2" charset="0"/>
              </a:rPr>
              <a:t>ال</a:t>
            </a:r>
            <a:r>
              <a:rPr lang="ar" sz="3600" kern="1400" spc="230" dirty="0">
                <a:solidFill>
                  <a:schemeClr val="tx1"/>
                </a:solidFill>
                <a:latin typeface="Simplified Arabic" pitchFamily="2" charset="0"/>
              </a:rPr>
              <a:t>غذائي</a:t>
            </a:r>
            <a:r>
              <a:rPr lang="ar-YE" sz="3600" kern="1400" spc="230" dirty="0">
                <a:solidFill>
                  <a:schemeClr val="tx1"/>
                </a:solidFill>
                <a:latin typeface="Simplified Arabic" pitchFamily="2" charset="0"/>
              </a:rPr>
              <a:t>ة</a:t>
            </a:r>
            <a:r>
              <a:rPr lang="ar" sz="3600" kern="1400" spc="230" dirty="0">
                <a:solidFill>
                  <a:schemeClr val="tx1"/>
                </a:solidFill>
                <a:latin typeface="Simplified Arabic" pitchFamily="2" charset="0"/>
              </a:rPr>
              <a:t>(6 أشهر): المجموعات</a:t>
            </a:r>
            <a:endParaRPr lang="es-419" sz="3600" kern="1400" spc="230" dirty="0">
              <a:solidFill>
                <a:schemeClr val="tx1"/>
              </a:solidFill>
              <a:latin typeface="Simplified Arabic"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295640204"/>
              </p:ext>
            </p:extLst>
          </p:nvPr>
        </p:nvGraphicFramePr>
        <p:xfrm>
          <a:off x="602849" y="1523456"/>
          <a:ext cx="5493151" cy="3836666"/>
        </p:xfrm>
        <a:graphic>
          <a:graphicData uri="http://schemas.openxmlformats.org/drawingml/2006/table">
            <a:tbl>
              <a:tblPr rtl="1" firstRow="1" bandRow="1">
                <a:tableStyleId>{5C22544A-7EE6-4342-B048-85BDC9FD1C3A}</a:tableStyleId>
              </a:tblPr>
              <a:tblGrid>
                <a:gridCol w="1294777">
                  <a:extLst>
                    <a:ext uri="{9D8B030D-6E8A-4147-A177-3AD203B41FA5}">
                      <a16:colId xmlns:a16="http://schemas.microsoft.com/office/drawing/2014/main" val="763633207"/>
                    </a:ext>
                  </a:extLst>
                </a:gridCol>
                <a:gridCol w="4198374">
                  <a:extLst>
                    <a:ext uri="{9D8B030D-6E8A-4147-A177-3AD203B41FA5}">
                      <a16:colId xmlns:a16="http://schemas.microsoft.com/office/drawing/2014/main" val="2505313927"/>
                    </a:ext>
                  </a:extLst>
                </a:gridCol>
              </a:tblGrid>
              <a:tr h="315884">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المجموعة</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أمثلة على العناصر</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2401874929"/>
                  </a:ext>
                </a:extLst>
              </a:tr>
              <a:tr h="480706">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الخدمات الصحية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خدمات العيادات الخارجية والمستشفيات، أتعاب الأطباء، العلاج التقليدي</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929458944"/>
                  </a:ext>
                </a:extLst>
              </a:tr>
              <a:tr h="993181">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الأدوية والمنتجات الصحية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الأدوية والمنتجات والمعدات الطبية الأخرى مثل النظارات والحقن والعكازات وغيرها.</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3789150821"/>
                  </a:ext>
                </a:extLst>
              </a:tr>
              <a:tr h="993181">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الملابس والأحذية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الملابس والأحذية، بما في ذلك خدمات الشراء والإصلاح والخياطة والغسيل</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لا تشمل الزي المدرسي</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560268891"/>
                  </a:ext>
                </a:extLst>
              </a:tr>
              <a:tr h="993181">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خدمات التعليم</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رسوم الدراسة، رسوم الامتحانات، رسوم أخرى</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3161818883"/>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3543296038"/>
              </p:ext>
            </p:extLst>
          </p:nvPr>
        </p:nvGraphicFramePr>
        <p:xfrm>
          <a:off x="6197601" y="1523454"/>
          <a:ext cx="5913120" cy="4226942"/>
        </p:xfrm>
        <a:graphic>
          <a:graphicData uri="http://schemas.openxmlformats.org/drawingml/2006/table">
            <a:tbl>
              <a:tblPr rtl="1" firstRow="1" bandRow="1">
                <a:tableStyleId>{5C22544A-7EE6-4342-B048-85BDC9FD1C3A}</a:tableStyleId>
              </a:tblPr>
              <a:tblGrid>
                <a:gridCol w="1715273">
                  <a:extLst>
                    <a:ext uri="{9D8B030D-6E8A-4147-A177-3AD203B41FA5}">
                      <a16:colId xmlns:a16="http://schemas.microsoft.com/office/drawing/2014/main" val="2456680879"/>
                    </a:ext>
                  </a:extLst>
                </a:gridCol>
                <a:gridCol w="4197847">
                  <a:extLst>
                    <a:ext uri="{9D8B030D-6E8A-4147-A177-3AD203B41FA5}">
                      <a16:colId xmlns:a16="http://schemas.microsoft.com/office/drawing/2014/main" val="2071999887"/>
                    </a:ext>
                  </a:extLst>
                </a:gridCol>
              </a:tblGrid>
              <a:tr h="370840">
                <a:tc>
                  <a:txBody>
                    <a:bodyPr/>
                    <a:lstStyle/>
                    <a:p>
                      <a:pPr algn="r" rtl="1"/>
                      <a:r>
                        <a:rPr lang="ar" sz="1600" b="1">
                          <a:latin typeface="Simplified Arabic" panose="020B0606030504020204" pitchFamily="34" charset="0"/>
                          <a:ea typeface="Simplified Arabic" panose="020B0606030504020204" pitchFamily="34" charset="0"/>
                          <a:cs typeface="Simplified Arabic" panose="020B0606030504020204" pitchFamily="34" charset="0"/>
                        </a:rPr>
                        <a:t>مجموعة الأغذية</a:t>
                      </a:r>
                      <a:endParaRPr lang="es-419" sz="1600" b="1">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أمثلة على العناصر</a:t>
                      </a:r>
                      <a:endParaRPr lang="es-419"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877705467"/>
                  </a:ext>
                </a:extLst>
              </a:tr>
              <a:tr h="370840">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اللوازم التعليمية</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تكاليف تعليمية أخرى بما في ذلك الزي المدرسي والكتب والمقصف والنقل والمواد التعليمية الأخرى</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الإيجار</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الإيجار المدفوع للسكن</a:t>
                      </a:r>
                    </a:p>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لا تشمل الإيجار المدفوع مقابل حقل (الزراعة = الأعمال التجارية)</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الأثاث والأدوات المنزلية غير المعمرة </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ct val="107000"/>
                        </a:lnSpc>
                        <a:spcAft>
                          <a:spcPts val="800"/>
                        </a:spcAft>
                      </a:pPr>
                      <a:r>
                        <a:rPr lang="ar" sz="1600">
                          <a:effectLst/>
                          <a:highlight>
                            <a:srgbClr val="00FF00"/>
                          </a:highlight>
                          <a:latin typeface="Simplified Arabic" panose="020B0606030504020204" pitchFamily="34" charset="0"/>
                          <a:ea typeface="Simplified Arabic" panose="020B0606030504020204" pitchFamily="34" charset="0"/>
                          <a:cs typeface="Simplified Arabic" panose="020B0606030504020204" pitchFamily="34" charset="0"/>
                        </a:rPr>
                        <a:t> </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المنسوجات (مثل ملاءات السرير والبطانيات والوسائد والستائر والسجاد) والأدوات (مثل الأوعية والأطباق وأدوات المائدة وأواني الطهي والمكانس والفرش والمظلات والمصابيح والمصابيح الكهربائية والمصابيح الكهربائية، إلخ)</a:t>
                      </a:r>
                      <a:r>
                        <a:rPr lang="ar-YE" sz="1600" dirty="0">
                          <a:effectLst/>
                          <a:latin typeface="Simplified Arabic" panose="020B0606030504020204" pitchFamily="34" charset="0"/>
                          <a:ea typeface="Simplified Arabic" panose="020B0606030504020204" pitchFamily="34" charset="0"/>
                          <a:cs typeface="Simplified Arabic" panose="020B0606030504020204" pitchFamily="34" charset="0"/>
                        </a:rPr>
                        <a:t>.</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لا تشمل الأثاث والمعدات والأجهزة المعمرة مثل الأسرة والطاولات والكراسي والثلاجات والتلفزيونات والهواتف والمراوح والمواقد ومواقد الغاز...</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gn="r" rtl="1">
                        <a:lnSpc>
                          <a:spcPct val="107000"/>
                        </a:lnSpc>
                        <a:spcAft>
                          <a:spcPts val="800"/>
                        </a:spcAft>
                      </a:pPr>
                      <a:r>
                        <a:rPr lang="ar" sz="1600">
                          <a:effectLst/>
                          <a:latin typeface="Simplified Arabic" panose="020B0606030504020204" pitchFamily="34" charset="0"/>
                          <a:ea typeface="Simplified Arabic" panose="020B0606030504020204" pitchFamily="34" charset="0"/>
                          <a:cs typeface="Simplified Arabic" panose="020B0606030504020204" pitchFamily="34" charset="0"/>
                        </a:rPr>
                        <a:t>الصيانة الروتينية للمنزل</a:t>
                      </a:r>
                      <a:endParaRPr lang="es-419" sz="160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tc>
                  <a:txBody>
                    <a:bodyPr/>
                    <a:lstStyle/>
                    <a:p>
                      <a:pPr algn="r" rtl="1">
                        <a:lnSpc>
                          <a:spcPct val="107000"/>
                        </a:lnSpc>
                        <a:spcAft>
                          <a:spcPts val="800"/>
                        </a:spcAft>
                      </a:pPr>
                      <a:r>
                        <a:rPr lang="ar" sz="1600" dirty="0">
                          <a:effectLst/>
                          <a:latin typeface="Simplified Arabic" panose="020B0606030504020204" pitchFamily="34" charset="0"/>
                          <a:ea typeface="Simplified Arabic" panose="020B0606030504020204" pitchFamily="34" charset="0"/>
                          <a:cs typeface="Simplified Arabic" panose="020B0606030504020204" pitchFamily="34" charset="0"/>
                        </a:rPr>
                        <a:t>السلع والخدمات اللازمة للصيانة الروتينية للمنزل (مثل إصلاحات المسكن وإصلاحات الأجهزة والأثاث وما إلى ذلك).</a:t>
                      </a:r>
                      <a:endParaRPr lang="es-419" sz="1600" dirty="0">
                        <a:effectLst/>
                        <a:latin typeface="Simplified Arabic" panose="020B0606030504020204" pitchFamily="34" charset="0"/>
                        <a:ea typeface="Simplified Arabic" panose="020B0606030504020204" pitchFamily="34" charset="0"/>
                        <a:cs typeface="Simplified Arabic" panose="020B0606030504020204" pitchFamily="34" charset="0"/>
                      </a:endParaRPr>
                    </a:p>
                  </a:txBody>
                  <a:tcPr marL="68580" marR="68580" marT="0" marB="0"/>
                </a:tc>
                <a:extLst>
                  <a:ext uri="{0D108BD9-81ED-4DB2-BD59-A6C34878D82A}">
                    <a16:rowId xmlns:a16="http://schemas.microsoft.com/office/drawing/2014/main" val="4005616343"/>
                  </a:ext>
                </a:extLst>
              </a:tr>
            </a:tbl>
          </a:graphicData>
        </a:graphic>
      </p:graphicFrame>
    </p:spTree>
    <p:extLst>
      <p:ext uri="{BB962C8B-B14F-4D97-AF65-F5344CB8AC3E}">
        <p14:creationId xmlns:p14="http://schemas.microsoft.com/office/powerpoint/2010/main" val="263826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Simplified Arabic" pitchFamily="2" charset="0"/>
            </a:endParaRPr>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7200" y="2368800"/>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r" rtl="1">
              <a:lnSpc>
                <a:spcPts val="3920"/>
              </a:lnSpc>
            </a:pPr>
            <a:r>
              <a:rPr lang="ar"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اعتبارات </a:t>
            </a:r>
            <a:r>
              <a:rPr lang="ar-YE"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لأدارة</a:t>
            </a:r>
            <a:r>
              <a:rPr lang="ar"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 </a:t>
            </a:r>
            <a:r>
              <a:rPr lang="ar-YE"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وحدة النفقات</a:t>
            </a:r>
            <a:endParaRPr lang="ar" dirty="0">
              <a:solidFill>
                <a:srgbClr val="FFFFFE"/>
              </a:solidFill>
              <a:latin typeface="Open Sans" panose="020B0606030504020204" pitchFamily="34" charset="0"/>
              <a:ea typeface="Open Sans" panose="020B0606030504020204" pitchFamily="34" charset="0"/>
              <a:cs typeface="Simplified Arabic" panose="020B0606030504020204" pitchFamily="34" charset="0"/>
            </a:endParaRPr>
          </a:p>
          <a:p>
            <a:pPr algn="r" rtl="1">
              <a:lnSpc>
                <a:spcPts val="3920"/>
              </a:lnSpc>
            </a:pPr>
            <a:r>
              <a:rPr lang="ar-YE" sz="2000" b="0" dirty="0">
                <a:latin typeface="Open Sans" panose="020B0606030504020204" pitchFamily="34" charset="0"/>
                <a:ea typeface="Open Sans" panose="020B0606030504020204" pitchFamily="34" charset="0"/>
              </a:rPr>
              <a:t>اعتبارات</a:t>
            </a:r>
            <a:r>
              <a:rPr lang="ar" sz="2000" b="0" dirty="0">
                <a:latin typeface="Open Sans" panose="020B0606030504020204" pitchFamily="34" charset="0"/>
                <a:ea typeface="Open Sans" panose="020B0606030504020204" pitchFamily="34" charset="0"/>
              </a:rPr>
              <a:t> للتنفيذ الناجح</a:t>
            </a:r>
            <a:endParaRPr lang="es-419" sz="2000" b="0" dirty="0">
              <a:latin typeface="Open Sans" panose="020B0606030504020204" pitchFamily="34" charset="0"/>
              <a:ea typeface="Open Sans" panose="020B0606030504020204" pitchFamily="34" charset="0"/>
              <a:cs typeface="Open Sans" panose="020B0606030504020204" pitchFamily="34" charset="0"/>
            </a:endParaRPr>
          </a:p>
          <a:p>
            <a:pPr algn="r" rtl="1">
              <a:lnSpc>
                <a:spcPts val="3920"/>
              </a:lnSpc>
            </a:pPr>
            <a:endParaRPr lang="en-GB" sz="29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ctr">
            <a:noAutofit/>
          </a:bodyPr>
          <a:lstStyle/>
          <a:p>
            <a:pPr algn="r" rtl="1"/>
            <a:r>
              <a:rPr lang="ar" sz="3600" kern="1400" spc="230" dirty="0">
                <a:solidFill>
                  <a:schemeClr val="tx1"/>
                </a:solidFill>
                <a:latin typeface="Simplified Arabic" pitchFamily="2" charset="0"/>
              </a:rPr>
              <a:t>المجموعات غير الغذائية: اعتبارات عامة</a:t>
            </a:r>
            <a:endParaRPr lang="es-419" sz="3600" kern="1400" spc="230" dirty="0">
              <a:solidFill>
                <a:schemeClr val="tx1"/>
              </a:solidFill>
              <a:latin typeface="Simplified Arabic" pitchFamily="2" charset="0"/>
            </a:endParaRPr>
          </a:p>
        </p:txBody>
      </p:sp>
      <p:sp>
        <p:nvSpPr>
          <p:cNvPr id="4" name="Content Placeholder 3">
            <a:extLst>
              <a:ext uri="{FF2B5EF4-FFF2-40B4-BE49-F238E27FC236}">
                <a16:creationId xmlns:a16="http://schemas.microsoft.com/office/drawing/2014/main" id="{50CDABED-64CA-409D-947E-9E4ECEDC0F21}"/>
              </a:ext>
            </a:extLst>
          </p:cNvPr>
          <p:cNvSpPr>
            <a:spLocks noGrp="1"/>
          </p:cNvSpPr>
          <p:nvPr>
            <p:ph idx="1"/>
          </p:nvPr>
        </p:nvSpPr>
        <p:spPr/>
        <p:txBody>
          <a:bodyPr>
            <a:normAutofit/>
          </a:bodyPr>
          <a:lstStyle/>
          <a:p>
            <a:pPr algn="r" rtl="1"/>
            <a:r>
              <a:rPr lang="ar" dirty="0"/>
              <a:t>لا تنس أننا لا نسأل عن </a:t>
            </a:r>
            <a:r>
              <a:rPr lang="ar" b="1" dirty="0"/>
              <a:t>السلع</a:t>
            </a:r>
            <a:r>
              <a:rPr lang="ar" dirty="0"/>
              <a:t> فحسب</a:t>
            </a:r>
            <a:r>
              <a:rPr lang="ar" b="1" dirty="0"/>
              <a:t>، بل </a:t>
            </a:r>
            <a:r>
              <a:rPr lang="ar" dirty="0"/>
              <a:t>عن </a:t>
            </a:r>
            <a:r>
              <a:rPr lang="ar" b="1" u="sng" dirty="0"/>
              <a:t>الخدمات</a:t>
            </a:r>
            <a:r>
              <a:rPr lang="ar" b="1" dirty="0"/>
              <a:t> </a:t>
            </a:r>
            <a:r>
              <a:rPr lang="ar" dirty="0"/>
              <a:t>أيضًا؛ إذا بدا أن </a:t>
            </a:r>
            <a:r>
              <a:rPr lang="ar-YE" dirty="0"/>
              <a:t>المجيب</a:t>
            </a:r>
            <a:r>
              <a:rPr lang="ar" dirty="0"/>
              <a:t> يبلغ عن السلع فقط، فاستفسر عن الخدمات.</a:t>
            </a:r>
          </a:p>
          <a:p>
            <a:pPr algn="r" rtl="1"/>
            <a:r>
              <a:rPr lang="ar" dirty="0"/>
              <a:t>بالنسبة للمجموعات غير الغذائية، من المهم التأكد من أن </a:t>
            </a:r>
            <a:r>
              <a:rPr lang="ar-YE" dirty="0"/>
              <a:t>المجيب</a:t>
            </a:r>
            <a:r>
              <a:rPr lang="ar" dirty="0"/>
              <a:t> </a:t>
            </a:r>
            <a:r>
              <a:rPr lang="ar" b="1" dirty="0"/>
              <a:t>لا يبلغ مر</a:t>
            </a:r>
            <a:r>
              <a:rPr lang="ar-YE" b="1" dirty="0"/>
              <a:t>تين</a:t>
            </a:r>
            <a:r>
              <a:rPr lang="ar" b="1" dirty="0"/>
              <a:t> عن نفس النفقات ضمن مجموعات مختلفة </a:t>
            </a:r>
            <a:r>
              <a:rPr lang="ar" dirty="0"/>
              <a:t>(على سبيل المثال، "الوقود" ضمن "السلع والخدمات المتعلقة بالنقل" أو ضمن "مصادر الطاقة الأخرى للطهي والتدفئة والإضاءة وما إلى ذلك").</a:t>
            </a:r>
          </a:p>
          <a:p>
            <a:pPr algn="r" rtl="1"/>
            <a:r>
              <a:rPr lang="ar" dirty="0"/>
              <a:t>كما هو موضح في الاستبيان، من المهم جدًا </a:t>
            </a:r>
            <a:r>
              <a:rPr lang="ar" b="1" u="sng" dirty="0"/>
              <a:t>عدم </a:t>
            </a:r>
            <a:r>
              <a:rPr lang="ar" b="1" dirty="0"/>
              <a:t>تضمين النفقات الكبيرة </a:t>
            </a:r>
            <a:r>
              <a:rPr lang="ar" dirty="0"/>
              <a:t>(مثل شراء السيارات والهواتف والأثاث الكبير والأجهزة المنزلية...).</a:t>
            </a:r>
          </a:p>
          <a:p>
            <a:pPr algn="r" rtl="1"/>
            <a:r>
              <a:rPr lang="ar" dirty="0"/>
              <a:t>تأكد من أن الم</a:t>
            </a:r>
            <a:r>
              <a:rPr lang="ar-YE" dirty="0"/>
              <a:t>جيب</a:t>
            </a:r>
            <a:r>
              <a:rPr lang="ar" dirty="0"/>
              <a:t> </a:t>
            </a:r>
            <a:r>
              <a:rPr lang="ar" b="1" dirty="0"/>
              <a:t>لا يبلغ عن النفقات المتعلقة بمدخلات الأعمال والاستثمارات </a:t>
            </a:r>
            <a:r>
              <a:rPr lang="ar" dirty="0"/>
              <a:t>(وهذا يشمل الإيجار المدفوع على الأراضي الزراعية، حتى لو كانت تستخدم للإنتاج الخاص).</a:t>
            </a:r>
          </a:p>
        </p:txBody>
      </p:sp>
      <p:pic>
        <p:nvPicPr>
          <p:cNvPr id="3" name="Graphic 2" descr="Warning with solid fill">
            <a:extLst>
              <a:ext uri="{FF2B5EF4-FFF2-40B4-BE49-F238E27FC236}">
                <a16:creationId xmlns:a16="http://schemas.microsoft.com/office/drawing/2014/main" id="{FAE9F2D1-262A-2231-76D9-2ED2819061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2048" y="4462011"/>
            <a:ext cx="567280" cy="579120"/>
          </a:xfrm>
          <a:prstGeom prst="rect">
            <a:avLst/>
          </a:prstGeom>
        </p:spPr>
      </p:pic>
    </p:spTree>
    <p:extLst>
      <p:ext uri="{BB962C8B-B14F-4D97-AF65-F5344CB8AC3E}">
        <p14:creationId xmlns:p14="http://schemas.microsoft.com/office/powerpoint/2010/main" val="200403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pPr algn="r" rtl="1"/>
            <a:r>
              <a:rPr lang="ar" sz="3600" kern="1400" spc="230" dirty="0">
                <a:solidFill>
                  <a:schemeClr val="tx1"/>
                </a:solidFill>
                <a:latin typeface="Simplified Arabic" pitchFamily="2" charset="0"/>
              </a:rPr>
              <a:t>تذكير!</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713178" y="1406765"/>
            <a:ext cx="10920022" cy="3246515"/>
          </a:xfrm>
        </p:spPr>
        <p:txBody>
          <a:bodyPr>
            <a:normAutofit/>
          </a:bodyPr>
          <a:lstStyle/>
          <a:p>
            <a:pPr algn="r" rtl="1"/>
            <a:r>
              <a:rPr lang="ar" sz="2400" dirty="0"/>
              <a:t>بالنسبة للسلع الغذائية وغير الغذائية على حد سواء، نبدأ بالسؤال التالي: في الأيام [XX] الماضية، هل </a:t>
            </a:r>
            <a:r>
              <a:rPr lang="ar" sz="2400" b="1" u="sng" dirty="0"/>
              <a:t>اشترت</a:t>
            </a:r>
            <a:r>
              <a:rPr lang="ar" sz="2400" dirty="0"/>
              <a:t> أسرتك أي سلعة نقدًا أو بال</a:t>
            </a:r>
            <a:r>
              <a:rPr lang="ar-YE" sz="2400" dirty="0"/>
              <a:t>دين</a:t>
            </a:r>
            <a:r>
              <a:rPr lang="ar" sz="2400" dirty="0"/>
              <a:t>؟ </a:t>
            </a:r>
          </a:p>
          <a:p>
            <a:pPr lvl="1" algn="r" rtl="1"/>
            <a:r>
              <a:rPr lang="ar" sz="2400" dirty="0"/>
              <a:t>إذا كانت الإجابة بنعم، نسأل عن قيمتها. </a:t>
            </a:r>
          </a:p>
          <a:p>
            <a:pPr algn="r" rtl="1"/>
            <a:r>
              <a:rPr lang="ar" sz="2400" dirty="0"/>
              <a:t>ثم نسأل عن </a:t>
            </a:r>
            <a:r>
              <a:rPr lang="ar" sz="2400" b="1" u="sng" dirty="0"/>
              <a:t>استخدام </a:t>
            </a:r>
            <a:r>
              <a:rPr lang="ar" sz="2400" dirty="0"/>
              <a:t>المواد (المنتجات والخدمات) التي جاءت من هدايا عينية أو مساعدات عينية. </a:t>
            </a:r>
          </a:p>
          <a:p>
            <a:pPr algn="r" rtl="1"/>
            <a:r>
              <a:rPr lang="ar" sz="2400" dirty="0"/>
              <a:t>وهنا فقط، نحاول تقدير قيمة المواد التي تم </a:t>
            </a:r>
            <a:r>
              <a:rPr lang="ar" sz="2400" b="1" u="sng" dirty="0"/>
              <a:t>"استخدامها" ولكن لم يتم شراؤها </a:t>
            </a:r>
            <a:r>
              <a:rPr lang="ar-YE" sz="2400" b="1" u="sng" dirty="0"/>
              <a:t>   </a:t>
            </a:r>
            <a:r>
              <a:rPr lang="ar" sz="2400" dirty="0"/>
              <a:t> فقط عندما يتم الحصول عليها كهدايا عينية أو مساعدات عينية. </a:t>
            </a:r>
          </a:p>
        </p:txBody>
      </p:sp>
      <p:cxnSp>
        <p:nvCxnSpPr>
          <p:cNvPr id="4" name="Straight Arrow Connector 3">
            <a:extLst>
              <a:ext uri="{FF2B5EF4-FFF2-40B4-BE49-F238E27FC236}">
                <a16:creationId xmlns:a16="http://schemas.microsoft.com/office/drawing/2014/main" id="{D32E922E-9206-D013-BBA9-184BCE73AD13}"/>
              </a:ext>
            </a:extLst>
          </p:cNvPr>
          <p:cNvCxnSpPr>
            <a:cxnSpLocks/>
          </p:cNvCxnSpPr>
          <p:nvPr/>
        </p:nvCxnSpPr>
        <p:spPr>
          <a:xfrm flipH="1">
            <a:off x="3525080" y="3408729"/>
            <a:ext cx="132522" cy="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2434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1D97-EAA3-3A09-2412-EF2079119F1D}"/>
              </a:ext>
            </a:extLst>
          </p:cNvPr>
          <p:cNvSpPr>
            <a:spLocks noGrp="1"/>
          </p:cNvSpPr>
          <p:nvPr>
            <p:ph type="title"/>
          </p:nvPr>
        </p:nvSpPr>
        <p:spPr>
          <a:xfrm>
            <a:off x="308756" y="292587"/>
            <a:ext cx="10542124" cy="1152000"/>
          </a:xfrm>
        </p:spPr>
        <p:txBody>
          <a:bodyPr/>
          <a:lstStyle/>
          <a:p>
            <a:pPr algn="r" rtl="1"/>
            <a:r>
              <a:rPr lang="ar" sz="3600" kern="1400" spc="230" dirty="0">
                <a:solidFill>
                  <a:schemeClr val="tx1"/>
                </a:solidFill>
                <a:latin typeface="Simplified Arabic" pitchFamily="2" charset="0"/>
              </a:rPr>
              <a:t>توضيح إضافي</a:t>
            </a:r>
            <a:endParaRPr lang="en-GB" sz="3600" dirty="0"/>
          </a:p>
        </p:txBody>
      </p:sp>
      <p:graphicFrame>
        <p:nvGraphicFramePr>
          <p:cNvPr id="4" name="Table 4">
            <a:extLst>
              <a:ext uri="{FF2B5EF4-FFF2-40B4-BE49-F238E27FC236}">
                <a16:creationId xmlns:a16="http://schemas.microsoft.com/office/drawing/2014/main" id="{FF381F9A-3660-3DAB-034E-6364296DD215}"/>
              </a:ext>
            </a:extLst>
          </p:cNvPr>
          <p:cNvGraphicFramePr>
            <a:graphicFrameLocks noGrp="1"/>
          </p:cNvGraphicFramePr>
          <p:nvPr>
            <p:ph idx="1"/>
            <p:extLst>
              <p:ext uri="{D42A27DB-BD31-4B8C-83A1-F6EECF244321}">
                <p14:modId xmlns:p14="http://schemas.microsoft.com/office/powerpoint/2010/main" val="3307067458"/>
              </p:ext>
            </p:extLst>
          </p:nvPr>
        </p:nvGraphicFramePr>
        <p:xfrm>
          <a:off x="493986" y="1211927"/>
          <a:ext cx="11552209" cy="5182121"/>
        </p:xfrm>
        <a:graphic>
          <a:graphicData uri="http://schemas.openxmlformats.org/drawingml/2006/table">
            <a:tbl>
              <a:tblPr rtl="1" firstRow="1" bandRow="1">
                <a:tableStyleId>{5C22544A-7EE6-4342-B048-85BDC9FD1C3A}</a:tableStyleId>
              </a:tblPr>
              <a:tblGrid>
                <a:gridCol w="1270744">
                  <a:extLst>
                    <a:ext uri="{9D8B030D-6E8A-4147-A177-3AD203B41FA5}">
                      <a16:colId xmlns:a16="http://schemas.microsoft.com/office/drawing/2014/main" val="126957414"/>
                    </a:ext>
                  </a:extLst>
                </a:gridCol>
                <a:gridCol w="5065584">
                  <a:extLst>
                    <a:ext uri="{9D8B030D-6E8A-4147-A177-3AD203B41FA5}">
                      <a16:colId xmlns:a16="http://schemas.microsoft.com/office/drawing/2014/main" val="415420481"/>
                    </a:ext>
                  </a:extLst>
                </a:gridCol>
                <a:gridCol w="5215881">
                  <a:extLst>
                    <a:ext uri="{9D8B030D-6E8A-4147-A177-3AD203B41FA5}">
                      <a16:colId xmlns:a16="http://schemas.microsoft.com/office/drawing/2014/main" val="4149162347"/>
                    </a:ext>
                  </a:extLst>
                </a:gridCol>
              </a:tblGrid>
              <a:tr h="382467">
                <a:tc>
                  <a:txBody>
                    <a:bodyPr/>
                    <a:lstStyle/>
                    <a:p>
                      <a:pPr algn="r" rtl="1"/>
                      <a:r>
                        <a:rPr lang="ar" sz="1600" dirty="0">
                          <a:latin typeface="Simplified Arabic"/>
                          <a:ea typeface="Simplified Arabic"/>
                          <a:cs typeface="Simplified Arabic"/>
                        </a:rPr>
                        <a:t>المصدر</a:t>
                      </a:r>
                    </a:p>
                  </a:txBody>
                  <a:tcPr/>
                </a:tc>
                <a:tc>
                  <a:txBody>
                    <a:bodyPr/>
                    <a:lstStyle/>
                    <a:p>
                      <a:pPr algn="r" rtl="1"/>
                      <a:r>
                        <a:rPr lang="ar" sz="1600">
                          <a:latin typeface="Simplified Arabic"/>
                          <a:ea typeface="Simplified Arabic"/>
                          <a:cs typeface="Simplified Arabic"/>
                        </a:rPr>
                        <a:t>ما الذي يُحتسب</a:t>
                      </a:r>
                    </a:p>
                  </a:txBody>
                  <a:tcPr/>
                </a:tc>
                <a:tc>
                  <a:txBody>
                    <a:bodyPr/>
                    <a:lstStyle/>
                    <a:p>
                      <a:pPr algn="r" rtl="1"/>
                      <a:r>
                        <a:rPr lang="ar" sz="1600">
                          <a:latin typeface="Simplified Arabic"/>
                          <a:ea typeface="Simplified Arabic"/>
                          <a:cs typeface="Simplified Arabic"/>
                        </a:rPr>
                        <a:t>ما لا يُحتسب</a:t>
                      </a:r>
                    </a:p>
                  </a:txBody>
                  <a:tcPr/>
                </a:tc>
                <a:extLst>
                  <a:ext uri="{0D108BD9-81ED-4DB2-BD59-A6C34878D82A}">
                    <a16:rowId xmlns:a16="http://schemas.microsoft.com/office/drawing/2014/main" val="3579747738"/>
                  </a:ext>
                </a:extLst>
              </a:tr>
              <a:tr h="1521401">
                <a:tc>
                  <a:txBody>
                    <a:bodyPr/>
                    <a:lstStyle/>
                    <a:p>
                      <a:pPr algn="r" rtl="1"/>
                      <a:r>
                        <a:rPr lang="ar" sz="1600" b="1">
                          <a:latin typeface="Simplified Arabic"/>
                          <a:ea typeface="Simplified Arabic"/>
                          <a:cs typeface="Simplified Arabic"/>
                        </a:rPr>
                        <a:t>المشتريات (نقدًا وائتمانًا)</a:t>
                      </a:r>
                    </a:p>
                  </a:txBody>
                  <a:tcPr/>
                </a:tc>
                <a:tc>
                  <a:txBody>
                    <a:bodyPr/>
                    <a:lstStyle/>
                    <a:p>
                      <a:pPr marL="104775" lvl="1" indent="0" algn="r" rtl="1">
                        <a:buFont typeface="Arial" panose="020B0604020202020204" pitchFamily="34" charset="0"/>
                        <a:buNone/>
                      </a:pPr>
                      <a:r>
                        <a:rPr lang="ar" sz="1600" dirty="0">
                          <a:latin typeface="Simplified Arabic"/>
                          <a:ea typeface="Simplified Arabic"/>
                          <a:cs typeface="Simplified Arabic"/>
                        </a:rPr>
                        <a:t>إذا </a:t>
                      </a:r>
                      <a:r>
                        <a:rPr lang="ar" sz="1600" u="sng" dirty="0">
                          <a:latin typeface="Simplified Arabic"/>
                          <a:ea typeface="Simplified Arabic"/>
                          <a:cs typeface="Simplified Arabic"/>
                        </a:rPr>
                        <a:t>اشترت</a:t>
                      </a:r>
                      <a:r>
                        <a:rPr lang="ar" sz="1600" dirty="0">
                          <a:latin typeface="Simplified Arabic"/>
                          <a:ea typeface="Simplified Arabic"/>
                          <a:cs typeface="Simplified Arabic"/>
                        </a:rPr>
                        <a:t> أسرة ما مواد غذائية </a:t>
                      </a:r>
                      <a:r>
                        <a:rPr lang="ar" sz="1600" u="sng" dirty="0">
                          <a:latin typeface="Simplified Arabic"/>
                          <a:ea typeface="Simplified Arabic"/>
                          <a:cs typeface="Simplified Arabic"/>
                        </a:rPr>
                        <a:t>خلال 7 أيام</a:t>
                      </a:r>
                      <a:r>
                        <a:rPr lang="ar" sz="1600" dirty="0">
                          <a:latin typeface="Simplified Arabic"/>
                          <a:ea typeface="Simplified Arabic"/>
                          <a:cs typeface="Simplified Arabic"/>
                        </a:rPr>
                        <a:t>، فيجب احتساب تكلفة هذه المواد. </a:t>
                      </a:r>
                      <a:endParaRPr lang="en-GB"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 sz="1600">
                          <a:latin typeface="Simplified Arabic"/>
                          <a:ea typeface="Simplified Arabic"/>
                          <a:cs typeface="Simplified Arabic"/>
                        </a:rPr>
                        <a:t>إذا </a:t>
                      </a:r>
                      <a:r>
                        <a:rPr lang="ar" sz="1600" u="sng">
                          <a:latin typeface="Simplified Arabic"/>
                          <a:ea typeface="Simplified Arabic"/>
                          <a:cs typeface="Simplified Arabic"/>
                        </a:rPr>
                        <a:t>اشترت</a:t>
                      </a:r>
                      <a:r>
                        <a:rPr lang="ar" sz="1600">
                          <a:latin typeface="Simplified Arabic"/>
                          <a:ea typeface="Simplified Arabic"/>
                          <a:cs typeface="Simplified Arabic"/>
                        </a:rPr>
                        <a:t> الأسرة مواد غذائية </a:t>
                      </a:r>
                      <a:r>
                        <a:rPr lang="ar" sz="1600">
                          <a:solidFill>
                            <a:schemeClr val="accent2"/>
                          </a:solidFill>
                          <a:latin typeface="Simplified Arabic"/>
                          <a:ea typeface="Simplified Arabic"/>
                          <a:cs typeface="Simplified Arabic"/>
                        </a:rPr>
                        <a:t>منذ أكثر من 7 أيام</a:t>
                      </a:r>
                      <a:r>
                        <a:rPr lang="ar" sz="1600">
                          <a:latin typeface="Simplified Arabic"/>
                          <a:ea typeface="Simplified Arabic"/>
                          <a:cs typeface="Simplified Arabic"/>
                        </a:rPr>
                        <a:t>، ولكنها لا تزال تستخدمها، </a:t>
                      </a:r>
                      <a:r>
                        <a:rPr lang="ar" sz="1600">
                          <a:solidFill>
                            <a:schemeClr val="accent2"/>
                          </a:solidFill>
                          <a:latin typeface="Simplified Arabic"/>
                          <a:ea typeface="Simplified Arabic"/>
                          <a:cs typeface="Simplified Arabic"/>
                        </a:rPr>
                        <a:t>فلا نحسبها</a:t>
                      </a:r>
                      <a:r>
                        <a:rPr lang="ar" sz="1600">
                          <a:latin typeface="Simplified Arabic"/>
                          <a:ea typeface="Simplified Arabic"/>
                          <a:cs typeface="Simplified Arabic"/>
                        </a:rPr>
                        <a:t>! (نحن نهتم فقط </a:t>
                      </a:r>
                      <a:r>
                        <a:rPr lang="ar" sz="1600" u="sng">
                          <a:latin typeface="Simplified Arabic"/>
                          <a:ea typeface="Simplified Arabic"/>
                          <a:cs typeface="Simplified Arabic"/>
                        </a:rPr>
                        <a:t>بتقييم المشتريات </a:t>
                      </a:r>
                      <a:r>
                        <a:rPr lang="ar" sz="1600">
                          <a:latin typeface="Simplified Arabic"/>
                          <a:ea typeface="Simplified Arabic"/>
                          <a:cs typeface="Simplified Arabic"/>
                        </a:rPr>
                        <a:t>خلال الفترة الزمنية المذكورة حسب الفئة).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600">
                        <a:latin typeface="Simplified Arabic" panose="020B0606030504020204" pitchFamily="34" charset="0"/>
                        <a:ea typeface="Simplified Arabic" panose="020B0606030504020204" pitchFamily="34" charset="0"/>
                        <a:cs typeface="Simplified Arabic" panose="020B0606030504020204" pitchFamily="34" charset="0"/>
                      </a:endParaRPr>
                    </a:p>
                    <a:p>
                      <a:pPr algn="r" rtl="1"/>
                      <a:endParaRPr lang="en-GB"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76042217"/>
                  </a:ext>
                </a:extLst>
              </a:tr>
              <a:tr h="1718964">
                <a:tc>
                  <a:txBody>
                    <a:bodyPr/>
                    <a:lstStyle/>
                    <a:p>
                      <a:pPr algn="r" rtl="1"/>
                      <a:r>
                        <a:rPr lang="ar" sz="1600" b="1">
                          <a:latin typeface="Simplified Arabic"/>
                          <a:ea typeface="Simplified Arabic"/>
                          <a:cs typeface="Simplified Arabic"/>
                        </a:rPr>
                        <a:t>المساعدات العينية أو الهدايا</a:t>
                      </a:r>
                    </a:p>
                  </a:txBody>
                  <a:tcPr/>
                </a:tc>
                <a:tc>
                  <a:txBody>
                    <a:bodyPr/>
                    <a:lstStyle/>
                    <a:p>
                      <a:pPr marL="285750" marR="0" lvl="0" indent="-285750" algn="r" rtl="1" eaLnBrk="1" fontAlgn="auto" latinLnBrk="0" hangingPunct="1">
                        <a:lnSpc>
                          <a:spcPct val="100000"/>
                        </a:lnSpc>
                        <a:spcBef>
                          <a:spcPts val="0"/>
                        </a:spcBef>
                        <a:spcAft>
                          <a:spcPts val="0"/>
                        </a:spcAft>
                        <a:buClrTx/>
                        <a:buSzTx/>
                        <a:buFont typeface="Arial" panose="020B0604020202020204" pitchFamily="34" charset="0"/>
                        <a:buChar char="•"/>
                      </a:pPr>
                      <a:r>
                        <a:rPr lang="ar" sz="1600">
                          <a:latin typeface="Simplified Arabic"/>
                          <a:ea typeface="Simplified Arabic"/>
                          <a:cs typeface="Simplified Arabic"/>
                        </a:rPr>
                        <a:t>إذا </a:t>
                      </a:r>
                      <a:r>
                        <a:rPr lang="ar" sz="1600" u="sng">
                          <a:latin typeface="Simplified Arabic"/>
                          <a:ea typeface="Simplified Arabic"/>
                          <a:cs typeface="Simplified Arabic"/>
                        </a:rPr>
                        <a:t>كانت</a:t>
                      </a:r>
                      <a:r>
                        <a:rPr lang="ar" sz="1600">
                          <a:latin typeface="Simplified Arabic"/>
                          <a:ea typeface="Simplified Arabic"/>
                          <a:cs typeface="Simplified Arabic"/>
                        </a:rPr>
                        <a:t> الأسرة </a:t>
                      </a:r>
                      <a:r>
                        <a:rPr lang="ar" sz="1600" u="sng">
                          <a:latin typeface="Simplified Arabic"/>
                          <a:ea typeface="Simplified Arabic"/>
                          <a:cs typeface="Simplified Arabic"/>
                        </a:rPr>
                        <a:t>تستهلك طعامًا حصلت عليه </a:t>
                      </a:r>
                      <a:r>
                        <a:rPr lang="ar" sz="1600">
                          <a:latin typeface="Simplified Arabic"/>
                          <a:ea typeface="Simplified Arabic"/>
                          <a:cs typeface="Simplified Arabic"/>
                        </a:rPr>
                        <a:t>كجزء من سلة غذائية (مساعدة عينية) بغض النظر عن وقت حصولها عليه (</a:t>
                      </a:r>
                      <a:r>
                        <a:rPr lang="ar" sz="1600" u="sng">
                          <a:latin typeface="Simplified Arabic"/>
                          <a:ea typeface="Simplified Arabic"/>
                          <a:cs typeface="Simplified Arabic"/>
                        </a:rPr>
                        <a:t>خلال أو بعد آخر 7 أيام</a:t>
                      </a:r>
                      <a:r>
                        <a:rPr lang="ar" sz="1600">
                          <a:latin typeface="Simplified Arabic"/>
                          <a:ea typeface="Simplified Arabic"/>
                          <a:cs typeface="Simplified Arabic"/>
                        </a:rPr>
                        <a:t>)، فيجب تقديم قيمة تقديرية. </a:t>
                      </a:r>
                      <a:endParaRPr lang="en-GB" sz="1600">
                        <a:latin typeface="Simplified Arabic" panose="020B0606030504020204" pitchFamily="34" charset="0"/>
                        <a:ea typeface="Simplified Arabic" panose="020B0606030504020204" pitchFamily="34" charset="0"/>
                        <a:cs typeface="Simplified Arabic" panose="020B0606030504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285750" marR="0" lvl="0" indent="-285750" algn="r" rtl="1" eaLnBrk="1" fontAlgn="auto" latinLnBrk="0" hangingPunct="1">
                        <a:lnSpc>
                          <a:spcPct val="100000"/>
                        </a:lnSpc>
                        <a:spcBef>
                          <a:spcPts val="0"/>
                        </a:spcBef>
                        <a:spcAft>
                          <a:spcPts val="0"/>
                        </a:spcAft>
                        <a:buClrTx/>
                        <a:buSzTx/>
                        <a:buFont typeface="Arial" panose="020B0604020202020204" pitchFamily="34" charset="0"/>
                        <a:buChar char="•"/>
                      </a:pPr>
                      <a:r>
                        <a:rPr lang="ar" sz="1600">
                          <a:latin typeface="Simplified Arabic"/>
                          <a:ea typeface="Simplified Arabic"/>
                          <a:cs typeface="Simplified Arabic"/>
                        </a:rPr>
                        <a:t>إذا </a:t>
                      </a:r>
                      <a:r>
                        <a:rPr lang="ar" sz="1600" u="sng">
                          <a:latin typeface="Simplified Arabic"/>
                          <a:ea typeface="Simplified Arabic"/>
                          <a:cs typeface="Simplified Arabic"/>
                        </a:rPr>
                        <a:t>تلقت</a:t>
                      </a:r>
                      <a:r>
                        <a:rPr lang="ar" sz="1600">
                          <a:latin typeface="Simplified Arabic"/>
                          <a:ea typeface="Simplified Arabic"/>
                          <a:cs typeface="Simplified Arabic"/>
                        </a:rPr>
                        <a:t> أسرة ما </a:t>
                      </a:r>
                      <a:r>
                        <a:rPr lang="ar" sz="1600" u="sng">
                          <a:latin typeface="Simplified Arabic"/>
                          <a:ea typeface="Simplified Arabic"/>
                          <a:cs typeface="Simplified Arabic"/>
                        </a:rPr>
                        <a:t>طعامًا </a:t>
                      </a:r>
                      <a:r>
                        <a:rPr lang="ar" sz="1600">
                          <a:latin typeface="Simplified Arabic"/>
                          <a:ea typeface="Simplified Arabic"/>
                          <a:cs typeface="Simplified Arabic"/>
                        </a:rPr>
                        <a:t>كجزء من سلة غذائية (مساعدة عينية) خلال آخر 7 أيام، </a:t>
                      </a:r>
                      <a:r>
                        <a:rPr lang="ar" sz="1600" u="sng">
                          <a:solidFill>
                            <a:schemeClr val="accent2"/>
                          </a:solidFill>
                          <a:latin typeface="Simplified Arabic"/>
                          <a:ea typeface="Simplified Arabic"/>
                          <a:cs typeface="Simplified Arabic"/>
                        </a:rPr>
                        <a:t>ولكنها لم تبدأ في استهلاكه </a:t>
                      </a:r>
                      <a:r>
                        <a:rPr lang="ar" sz="1600">
                          <a:latin typeface="Simplified Arabic"/>
                          <a:ea typeface="Simplified Arabic"/>
                          <a:cs typeface="Simplified Arabic"/>
                        </a:rPr>
                        <a:t>بعد، فإننا لا نحسبه. </a:t>
                      </a:r>
                      <a:endParaRPr lang="en-GB" sz="160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2647556952"/>
                  </a:ext>
                </a:extLst>
              </a:tr>
              <a:tr h="1559289">
                <a:tc>
                  <a:txBody>
                    <a:bodyPr/>
                    <a:lstStyle/>
                    <a:p>
                      <a:pPr algn="r" rtl="1"/>
                      <a:r>
                        <a:rPr lang="ar" sz="1600" b="1">
                          <a:latin typeface="Simplified Arabic"/>
                          <a:ea typeface="Simplified Arabic"/>
                          <a:cs typeface="Simplified Arabic"/>
                        </a:rPr>
                        <a:t>الإنتاج الذاتي (للأغذية فقط*)</a:t>
                      </a:r>
                    </a:p>
                  </a:txBody>
                  <a:tcPr/>
                </a:tc>
                <a:tc>
                  <a:txBody>
                    <a:bodyPr/>
                    <a:lstStyle/>
                    <a:p>
                      <a:pPr marL="0" marR="0" lvl="0" indent="0" algn="r" rtl="1" eaLnBrk="1" fontAlgn="auto" latinLnBrk="0" hangingPunct="1">
                        <a:lnSpc>
                          <a:spcPct val="100000"/>
                        </a:lnSpc>
                        <a:spcBef>
                          <a:spcPts val="0"/>
                        </a:spcBef>
                        <a:spcAft>
                          <a:spcPts val="0"/>
                        </a:spcAft>
                        <a:buClrTx/>
                        <a:buSzTx/>
                        <a:buFontTx/>
                        <a:buNone/>
                      </a:pPr>
                      <a:r>
                        <a:rPr lang="ar" sz="1600" dirty="0">
                          <a:latin typeface="Simplified Arabic"/>
                          <a:ea typeface="Simplified Arabic"/>
                          <a:cs typeface="Simplified Arabic"/>
                        </a:rPr>
                        <a:t>إذا </a:t>
                      </a:r>
                      <a:r>
                        <a:rPr lang="ar" sz="1600" u="sng" dirty="0">
                          <a:latin typeface="Simplified Arabic"/>
                          <a:ea typeface="Simplified Arabic"/>
                          <a:cs typeface="Simplified Arabic"/>
                        </a:rPr>
                        <a:t>استهلكت</a:t>
                      </a:r>
                      <a:r>
                        <a:rPr lang="ar" sz="1600" dirty="0">
                          <a:latin typeface="Simplified Arabic"/>
                          <a:ea typeface="Simplified Arabic"/>
                          <a:cs typeface="Simplified Arabic"/>
                        </a:rPr>
                        <a:t> الأسرة المعيشية </a:t>
                      </a:r>
                      <a:r>
                        <a:rPr lang="ar" sz="1600" u="sng" dirty="0">
                          <a:latin typeface="Simplified Arabic"/>
                          <a:ea typeface="Simplified Arabic"/>
                          <a:cs typeface="Simplified Arabic"/>
                        </a:rPr>
                        <a:t>طعامًا </a:t>
                      </a:r>
                      <a:r>
                        <a:rPr lang="ar" sz="1600" dirty="0">
                          <a:latin typeface="Simplified Arabic"/>
                          <a:ea typeface="Simplified Arabic"/>
                          <a:cs typeface="Simplified Arabic"/>
                        </a:rPr>
                        <a:t>خلال الأيام السبعة الماضية، </a:t>
                      </a:r>
                      <a:r>
                        <a:rPr lang="ar" sz="1600" u="sng" dirty="0">
                          <a:latin typeface="Simplified Arabic"/>
                          <a:ea typeface="Simplified Arabic"/>
                          <a:cs typeface="Simplified Arabic"/>
                        </a:rPr>
                        <a:t>أنتجته (في وقت ما)</a:t>
                      </a:r>
                      <a:r>
                        <a:rPr lang="ar" sz="1600" dirty="0">
                          <a:latin typeface="Simplified Arabic"/>
                          <a:ea typeface="Simplified Arabic"/>
                          <a:cs typeface="Simplified Arabic"/>
                        </a:rPr>
                        <a:t>، فيجب تقديم قيمة تقديرية (بغض النظر عن وقت إنتاجه). </a:t>
                      </a:r>
                      <a:endParaRPr lang="en-GB"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marL="0" marR="0" lvl="0" indent="0" algn="r" rtl="1" eaLnBrk="1" fontAlgn="auto" latinLnBrk="0" hangingPunct="1">
                        <a:lnSpc>
                          <a:spcPct val="100000"/>
                        </a:lnSpc>
                        <a:spcBef>
                          <a:spcPts val="0"/>
                        </a:spcBef>
                        <a:spcAft>
                          <a:spcPts val="0"/>
                        </a:spcAft>
                        <a:buClrTx/>
                        <a:buSzTx/>
                        <a:buFontTx/>
                        <a:buNone/>
                      </a:pPr>
                      <a:r>
                        <a:rPr lang="ar" sz="1600" dirty="0">
                          <a:latin typeface="Simplified Arabic"/>
                          <a:ea typeface="Simplified Arabic"/>
                          <a:cs typeface="Simplified Arabic"/>
                        </a:rPr>
                        <a:t>إذا </a:t>
                      </a:r>
                      <a:r>
                        <a:rPr lang="ar" sz="1600" u="sng" dirty="0">
                          <a:latin typeface="Simplified Arabic"/>
                          <a:ea typeface="Simplified Arabic"/>
                          <a:cs typeface="Simplified Arabic"/>
                        </a:rPr>
                        <a:t>أنتجت</a:t>
                      </a:r>
                      <a:r>
                        <a:rPr lang="ar" sz="1600" dirty="0">
                          <a:latin typeface="Simplified Arabic"/>
                          <a:ea typeface="Simplified Arabic"/>
                          <a:cs typeface="Simplified Arabic"/>
                        </a:rPr>
                        <a:t> الأسرة المعيشية </a:t>
                      </a:r>
                      <a:r>
                        <a:rPr lang="ar" sz="1600" u="sng" dirty="0">
                          <a:latin typeface="Simplified Arabic"/>
                          <a:ea typeface="Simplified Arabic"/>
                          <a:cs typeface="Simplified Arabic"/>
                        </a:rPr>
                        <a:t>طعامًا </a:t>
                      </a:r>
                      <a:r>
                        <a:rPr lang="ar" sz="1600" dirty="0">
                          <a:latin typeface="Simplified Arabic"/>
                          <a:ea typeface="Simplified Arabic"/>
                          <a:cs typeface="Simplified Arabic"/>
                        </a:rPr>
                        <a:t>خلال الأيام السبعة الماضية، </a:t>
                      </a:r>
                      <a:r>
                        <a:rPr lang="ar" sz="1600" u="sng" dirty="0">
                          <a:solidFill>
                            <a:schemeClr val="accent2"/>
                          </a:solidFill>
                          <a:latin typeface="Simplified Arabic"/>
                          <a:ea typeface="Simplified Arabic"/>
                          <a:cs typeface="Simplified Arabic"/>
                        </a:rPr>
                        <a:t>ولكنها لم تستهلكه بعد</a:t>
                      </a:r>
                      <a:r>
                        <a:rPr lang="ar" sz="1600" dirty="0">
                          <a:latin typeface="Simplified Arabic"/>
                          <a:ea typeface="Simplified Arabic"/>
                          <a:cs typeface="Simplified Arabic"/>
                        </a:rPr>
                        <a:t>، فلن يتم أخذ ذلك في الاعتبار. </a:t>
                      </a:r>
                      <a:endParaRPr lang="en-GB"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4163742486"/>
                  </a:ext>
                </a:extLst>
              </a:tr>
            </a:tbl>
          </a:graphicData>
        </a:graphic>
      </p:graphicFrame>
      <p:grpSp>
        <p:nvGrpSpPr>
          <p:cNvPr id="10" name="Group 9">
            <a:extLst>
              <a:ext uri="{FF2B5EF4-FFF2-40B4-BE49-F238E27FC236}">
                <a16:creationId xmlns:a16="http://schemas.microsoft.com/office/drawing/2014/main" id="{7371C248-B9E1-3989-6DF7-912E153F5D3F}"/>
              </a:ext>
            </a:extLst>
          </p:cNvPr>
          <p:cNvGrpSpPr/>
          <p:nvPr/>
        </p:nvGrpSpPr>
        <p:grpSpPr>
          <a:xfrm>
            <a:off x="5001782" y="4202321"/>
            <a:ext cx="7044410" cy="739290"/>
            <a:chOff x="5268251" y="178067"/>
            <a:chExt cx="5881972" cy="739290"/>
          </a:xfrm>
        </p:grpSpPr>
        <p:sp>
          <p:nvSpPr>
            <p:cNvPr id="7" name="TextBox 6">
              <a:extLst>
                <a:ext uri="{FF2B5EF4-FFF2-40B4-BE49-F238E27FC236}">
                  <a16:creationId xmlns:a16="http://schemas.microsoft.com/office/drawing/2014/main" id="{CC094609-37D1-8049-FBD0-C58A18BA34CD}"/>
                </a:ext>
              </a:extLst>
            </p:cNvPr>
            <p:cNvSpPr txBox="1"/>
            <p:nvPr/>
          </p:nvSpPr>
          <p:spPr>
            <a:xfrm>
              <a:off x="5576603" y="178067"/>
              <a:ext cx="5573620" cy="646331"/>
            </a:xfrm>
            <a:prstGeom prst="rect">
              <a:avLst/>
            </a:prstGeom>
            <a:solidFill>
              <a:schemeClr val="accent5"/>
            </a:solidFill>
            <a:ln>
              <a:solidFill>
                <a:schemeClr val="accent1"/>
              </a:solidFill>
            </a:ln>
          </p:spPr>
          <p:txBody>
            <a:bodyPr wrap="square" rtlCol="0">
              <a:spAutoFit/>
            </a:bodyPr>
            <a:lstStyle/>
            <a:p>
              <a:pPr algn="r" rtl="1"/>
              <a:r>
                <a:rPr lang="ar" sz="1800">
                  <a:solidFill>
                    <a:srgbClr val="982B56"/>
                  </a:solidFill>
                  <a:latin typeface="Calibri" panose="020F0502020204030204" pitchFamily="34" charset="0"/>
                  <a:cs typeface="Calibri" panose="020F0502020204030204" pitchFamily="34" charset="0"/>
                </a:rPr>
                <a:t>تذكر أنه بالنسبة </a:t>
              </a:r>
              <a:r>
                <a:rPr lang="ar" sz="1800" b="1">
                  <a:solidFill>
                    <a:srgbClr val="982B56"/>
                  </a:solidFill>
                  <a:latin typeface="Calibri" panose="020F0502020204030204" pitchFamily="34" charset="0"/>
                  <a:cs typeface="Calibri" panose="020F0502020204030204" pitchFamily="34" charset="0"/>
                </a:rPr>
                <a:t>للمساعدة </a:t>
              </a:r>
              <a:r>
                <a:rPr lang="ar" sz="1800">
                  <a:solidFill>
                    <a:srgbClr val="982B56"/>
                  </a:solidFill>
                  <a:latin typeface="Calibri" panose="020F0502020204030204" pitchFamily="34" charset="0"/>
                  <a:cs typeface="Calibri" panose="020F0502020204030204" pitchFamily="34" charset="0"/>
                </a:rPr>
                <a:t>العينية، لا يهمنا متى تم تلقيها، ولكن ما يهمنا هو ما إذا كان يتم </a:t>
              </a:r>
              <a:r>
                <a:rPr lang="ar" sz="1800" u="sng">
                  <a:solidFill>
                    <a:srgbClr val="982B56"/>
                  </a:solidFill>
                  <a:latin typeface="Calibri" panose="020F0502020204030204" pitchFamily="34" charset="0"/>
                  <a:cs typeface="Calibri" panose="020F0502020204030204" pitchFamily="34" charset="0"/>
                </a:rPr>
                <a:t>استهلاكها </a:t>
              </a:r>
              <a:r>
                <a:rPr lang="ar" sz="1800">
                  <a:solidFill>
                    <a:srgbClr val="982B56"/>
                  </a:solidFill>
                  <a:latin typeface="Calibri" panose="020F0502020204030204" pitchFamily="34" charset="0"/>
                  <a:cs typeface="Calibri" panose="020F0502020204030204" pitchFamily="34" charset="0"/>
                </a:rPr>
                <a:t>في الفترة الزمنية ذات الصلة.</a:t>
              </a:r>
            </a:p>
          </p:txBody>
        </p:sp>
        <p:pic>
          <p:nvPicPr>
            <p:cNvPr id="9" name="Graphic 8" descr="Warning with solid fill">
              <a:extLst>
                <a:ext uri="{FF2B5EF4-FFF2-40B4-BE49-F238E27FC236}">
                  <a16:creationId xmlns:a16="http://schemas.microsoft.com/office/drawing/2014/main" id="{5DB5290F-4846-00CA-4535-BDC291949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8251" y="416390"/>
              <a:ext cx="481235" cy="500967"/>
            </a:xfrm>
            <a:prstGeom prst="rect">
              <a:avLst/>
            </a:prstGeom>
          </p:spPr>
        </p:pic>
      </p:grpSp>
      <p:grpSp>
        <p:nvGrpSpPr>
          <p:cNvPr id="11" name="Group 10">
            <a:extLst>
              <a:ext uri="{FF2B5EF4-FFF2-40B4-BE49-F238E27FC236}">
                <a16:creationId xmlns:a16="http://schemas.microsoft.com/office/drawing/2014/main" id="{3EE28841-5EC1-5E5B-EE52-8BFBD31B66C3}"/>
              </a:ext>
            </a:extLst>
          </p:cNvPr>
          <p:cNvGrpSpPr/>
          <p:nvPr/>
        </p:nvGrpSpPr>
        <p:grpSpPr>
          <a:xfrm>
            <a:off x="5044223" y="2502545"/>
            <a:ext cx="7169065" cy="709981"/>
            <a:chOff x="5356223" y="178067"/>
            <a:chExt cx="7318689" cy="709981"/>
          </a:xfrm>
        </p:grpSpPr>
        <p:sp>
          <p:nvSpPr>
            <p:cNvPr id="12" name="TextBox 11">
              <a:extLst>
                <a:ext uri="{FF2B5EF4-FFF2-40B4-BE49-F238E27FC236}">
                  <a16:creationId xmlns:a16="http://schemas.microsoft.com/office/drawing/2014/main" id="{ACA529DA-77CA-1087-FEAF-EF6FC41AE8B9}"/>
                </a:ext>
              </a:extLst>
            </p:cNvPr>
            <p:cNvSpPr txBox="1"/>
            <p:nvPr/>
          </p:nvSpPr>
          <p:spPr>
            <a:xfrm>
              <a:off x="5658243" y="178067"/>
              <a:ext cx="7016669" cy="646331"/>
            </a:xfrm>
            <a:prstGeom prst="rect">
              <a:avLst/>
            </a:prstGeom>
            <a:solidFill>
              <a:schemeClr val="accent5"/>
            </a:solidFill>
            <a:ln>
              <a:solidFill>
                <a:schemeClr val="accent1"/>
              </a:solidFill>
            </a:ln>
          </p:spPr>
          <p:txBody>
            <a:bodyPr wrap="square" rtlCol="0">
              <a:spAutoFit/>
            </a:bodyPr>
            <a:lstStyle/>
            <a:p>
              <a:pPr algn="r" rtl="1"/>
              <a:r>
                <a:rPr lang="ar" sz="1800">
                  <a:solidFill>
                    <a:srgbClr val="982B56"/>
                  </a:solidFill>
                  <a:latin typeface="Calibri" panose="020F0502020204030204" pitchFamily="34" charset="0"/>
                  <a:cs typeface="Calibri" panose="020F0502020204030204" pitchFamily="34" charset="0"/>
                </a:rPr>
                <a:t>تذكر أنه بالنسبة للمشتريات، لا نهتم بما إذا كانوا يستهلكونها، ولكن ما إذا كانوا </a:t>
              </a:r>
              <a:r>
                <a:rPr lang="ar" sz="1800" u="sng">
                  <a:solidFill>
                    <a:srgbClr val="982B56"/>
                  </a:solidFill>
                  <a:latin typeface="Calibri" panose="020F0502020204030204" pitchFamily="34" charset="0"/>
                  <a:cs typeface="Calibri" panose="020F0502020204030204" pitchFamily="34" charset="0"/>
                </a:rPr>
                <a:t>قد اشتروها </a:t>
              </a:r>
              <a:r>
                <a:rPr lang="ar" sz="1800">
                  <a:solidFill>
                    <a:srgbClr val="982B56"/>
                  </a:solidFill>
                  <a:latin typeface="Calibri" panose="020F0502020204030204" pitchFamily="34" charset="0"/>
                  <a:cs typeface="Calibri" panose="020F0502020204030204" pitchFamily="34" charset="0"/>
                </a:rPr>
                <a:t>في الفترة الزمنية ذات الصلة.</a:t>
              </a:r>
            </a:p>
          </p:txBody>
        </p:sp>
        <p:pic>
          <p:nvPicPr>
            <p:cNvPr id="13" name="Graphic 12" descr="Warning with solid fill">
              <a:extLst>
                <a:ext uri="{FF2B5EF4-FFF2-40B4-BE49-F238E27FC236}">
                  <a16:creationId xmlns:a16="http://schemas.microsoft.com/office/drawing/2014/main" id="{614A7B7B-87FC-C7B7-BDE3-FA569E1C2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6223" y="396851"/>
              <a:ext cx="489362" cy="491197"/>
            </a:xfrm>
            <a:prstGeom prst="rect">
              <a:avLst/>
            </a:prstGeom>
          </p:spPr>
        </p:pic>
      </p:grpSp>
      <p:grpSp>
        <p:nvGrpSpPr>
          <p:cNvPr id="14" name="Group 13">
            <a:extLst>
              <a:ext uri="{FF2B5EF4-FFF2-40B4-BE49-F238E27FC236}">
                <a16:creationId xmlns:a16="http://schemas.microsoft.com/office/drawing/2014/main" id="{B5539EF2-CA8C-1C7B-2173-25403F9DDA9F}"/>
              </a:ext>
            </a:extLst>
          </p:cNvPr>
          <p:cNvGrpSpPr/>
          <p:nvPr/>
        </p:nvGrpSpPr>
        <p:grpSpPr>
          <a:xfrm>
            <a:off x="5079939" y="5853527"/>
            <a:ext cx="6966257" cy="719750"/>
            <a:chOff x="5333509" y="178067"/>
            <a:chExt cx="5816714" cy="719750"/>
          </a:xfrm>
        </p:grpSpPr>
        <p:sp>
          <p:nvSpPr>
            <p:cNvPr id="15" name="TextBox 14">
              <a:extLst>
                <a:ext uri="{FF2B5EF4-FFF2-40B4-BE49-F238E27FC236}">
                  <a16:creationId xmlns:a16="http://schemas.microsoft.com/office/drawing/2014/main" id="{790A7C51-6643-6F32-D84C-D5A378C3497E}"/>
                </a:ext>
              </a:extLst>
            </p:cNvPr>
            <p:cNvSpPr txBox="1"/>
            <p:nvPr/>
          </p:nvSpPr>
          <p:spPr>
            <a:xfrm>
              <a:off x="5658243" y="178067"/>
              <a:ext cx="5491980" cy="646331"/>
            </a:xfrm>
            <a:prstGeom prst="rect">
              <a:avLst/>
            </a:prstGeom>
            <a:solidFill>
              <a:schemeClr val="accent5"/>
            </a:solidFill>
            <a:ln>
              <a:solidFill>
                <a:schemeClr val="accent1"/>
              </a:solidFill>
            </a:ln>
          </p:spPr>
          <p:txBody>
            <a:bodyPr wrap="square" rtlCol="0">
              <a:spAutoFit/>
            </a:bodyPr>
            <a:lstStyle/>
            <a:p>
              <a:pPr algn="r" rtl="1"/>
              <a:r>
                <a:rPr lang="ar" sz="1800">
                  <a:solidFill>
                    <a:srgbClr val="982B56"/>
                  </a:solidFill>
                  <a:latin typeface="Calibri" panose="020F0502020204030204" pitchFamily="34" charset="0"/>
                  <a:cs typeface="Calibri" panose="020F0502020204030204" pitchFamily="34" charset="0"/>
                </a:rPr>
                <a:t>تذكر أنه بالنسبة </a:t>
              </a:r>
              <a:r>
                <a:rPr lang="ar" sz="1800" b="1">
                  <a:solidFill>
                    <a:srgbClr val="982B56"/>
                  </a:solidFill>
                  <a:latin typeface="Calibri" panose="020F0502020204030204" pitchFamily="34" charset="0"/>
                  <a:cs typeface="Calibri" panose="020F0502020204030204" pitchFamily="34" charset="0"/>
                </a:rPr>
                <a:t>للإنتاج </a:t>
              </a:r>
              <a:r>
                <a:rPr lang="ar" sz="1800">
                  <a:solidFill>
                    <a:srgbClr val="982B56"/>
                  </a:solidFill>
                  <a:latin typeface="Calibri" panose="020F0502020204030204" pitchFamily="34" charset="0"/>
                  <a:cs typeface="Calibri" panose="020F0502020204030204" pitchFamily="34" charset="0"/>
                </a:rPr>
                <a:t>الذاتي، لا نهتم بموعد إنتاجه، ولكن ما إذا كان يتم </a:t>
              </a:r>
              <a:r>
                <a:rPr lang="ar" sz="1800" u="sng">
                  <a:solidFill>
                    <a:srgbClr val="982B56"/>
                  </a:solidFill>
                  <a:latin typeface="Calibri" panose="020F0502020204030204" pitchFamily="34" charset="0"/>
                  <a:cs typeface="Calibri" panose="020F0502020204030204" pitchFamily="34" charset="0"/>
                </a:rPr>
                <a:t>استهلاكه </a:t>
              </a:r>
              <a:r>
                <a:rPr lang="ar" sz="1800">
                  <a:solidFill>
                    <a:srgbClr val="982B56"/>
                  </a:solidFill>
                  <a:latin typeface="Calibri" panose="020F0502020204030204" pitchFamily="34" charset="0"/>
                  <a:cs typeface="Calibri" panose="020F0502020204030204" pitchFamily="34" charset="0"/>
                </a:rPr>
                <a:t>في الفترة الزمنية ذات الصلة.</a:t>
              </a:r>
            </a:p>
          </p:txBody>
        </p:sp>
        <p:pic>
          <p:nvPicPr>
            <p:cNvPr id="16" name="Graphic 15" descr="Warning with solid fill">
              <a:extLst>
                <a:ext uri="{FF2B5EF4-FFF2-40B4-BE49-F238E27FC236}">
                  <a16:creationId xmlns:a16="http://schemas.microsoft.com/office/drawing/2014/main" id="{D229A1E9-2383-5941-5FD5-343F779DE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3509" y="445697"/>
              <a:ext cx="448606" cy="452120"/>
            </a:xfrm>
            <a:prstGeom prst="rect">
              <a:avLst/>
            </a:prstGeom>
          </p:spPr>
        </p:pic>
      </p:grpSp>
    </p:spTree>
    <p:extLst>
      <p:ext uri="{BB962C8B-B14F-4D97-AF65-F5344CB8AC3E}">
        <p14:creationId xmlns:p14="http://schemas.microsoft.com/office/powerpoint/2010/main" val="175719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B28-5BF3-4EBC-BBD0-DDEC553DB8F3}"/>
              </a:ext>
            </a:extLst>
          </p:cNvPr>
          <p:cNvSpPr>
            <a:spLocks noGrp="1"/>
          </p:cNvSpPr>
          <p:nvPr>
            <p:ph type="title"/>
          </p:nvPr>
        </p:nvSpPr>
        <p:spPr/>
        <p:txBody>
          <a:bodyPr vert="horz" lIns="91440" tIns="45720" rIns="91440" bIns="45720" rtlCol="0" anchor="t" anchorCtr="0">
            <a:noAutofit/>
          </a:bodyPr>
          <a:lstStyle/>
          <a:p>
            <a:pPr algn="r" rtl="1"/>
            <a:r>
              <a:rPr lang="ar" sz="3600" kern="1400" spc="230" dirty="0">
                <a:solidFill>
                  <a:schemeClr val="tx1"/>
                </a:solidFill>
                <a:latin typeface="Simplified Arabic" pitchFamily="2" charset="0"/>
              </a:rPr>
              <a:t>اعتبارات عامة</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2032BBB5-5747-42E0-81FF-AA1BF4BC9A38}"/>
              </a:ext>
            </a:extLst>
          </p:cNvPr>
          <p:cNvSpPr>
            <a:spLocks noGrp="1"/>
          </p:cNvSpPr>
          <p:nvPr>
            <p:ph idx="1"/>
          </p:nvPr>
        </p:nvSpPr>
        <p:spPr>
          <a:xfrm>
            <a:off x="846311" y="1584661"/>
            <a:ext cx="10542124" cy="4100053"/>
          </a:xfrm>
        </p:spPr>
        <p:txBody>
          <a:bodyPr vert="horz" lIns="91440" tIns="45720" rIns="91440" bIns="45720" rtlCol="0" anchor="t">
            <a:normAutofit/>
          </a:bodyPr>
          <a:lstStyle/>
          <a:p>
            <a:pPr algn="r" rtl="1"/>
            <a:r>
              <a:rPr lang="ar" sz="2400" dirty="0"/>
              <a:t>إ</a:t>
            </a:r>
            <a:r>
              <a:rPr lang="ar-YE" sz="2400" dirty="0"/>
              <a:t>بد</a:t>
            </a:r>
            <a:r>
              <a:rPr lang="ar" sz="2400" dirty="0"/>
              <a:t>ء اهتمام خاص لفترات الاسترجاع المختلفة للوحدات الفرعية (7 أيام، 30 يومًا، 6 أشهر)</a:t>
            </a:r>
            <a:endParaRPr lang="en-GB" sz="2400" dirty="0">
              <a:cs typeface="Calibri"/>
            </a:endParaRPr>
          </a:p>
          <a:p>
            <a:pPr algn="r" rtl="1"/>
            <a:r>
              <a:rPr lang="ar" sz="2400" dirty="0"/>
              <a:t>تأكد من أن الم</a:t>
            </a:r>
            <a:r>
              <a:rPr lang="ar-YE" sz="2400" dirty="0"/>
              <a:t>جيب</a:t>
            </a:r>
            <a:r>
              <a:rPr lang="ar" sz="2400" dirty="0"/>
              <a:t> يفه</a:t>
            </a:r>
            <a:r>
              <a:rPr lang="ar-YE" sz="2400" dirty="0"/>
              <a:t>م</a:t>
            </a:r>
            <a:r>
              <a:rPr lang="ar" sz="2400" dirty="0"/>
              <a:t> أنه من المفترض أن يقدموا تقارير نيابة عن جميع أفراد الأسرة. </a:t>
            </a:r>
          </a:p>
          <a:p>
            <a:pPr algn="r" rtl="1"/>
            <a:r>
              <a:rPr lang="ar" sz="2400" dirty="0"/>
              <a:t>بغض النظر عمن قام بالشراء، يجب الإبلاغ عن جميع نفقات الأسرة.</a:t>
            </a:r>
          </a:p>
          <a:p>
            <a:pPr algn="r" rtl="1"/>
            <a:r>
              <a:rPr lang="ar" sz="2400" dirty="0"/>
              <a:t>انتبه جيدًا للأرقام الصفرية عند إدخال القيم (على سبيل المثال، احرص على عدم كتابة 1000 بدلاً من 10000!)، و 8 بدلاً من الصفر</a:t>
            </a:r>
            <a:endParaRPr lang="en-GB" sz="2400" dirty="0">
              <a:cs typeface="Calibri"/>
            </a:endParaRPr>
          </a:p>
          <a:p>
            <a:pPr algn="r" rtl="1"/>
            <a:r>
              <a:rPr lang="ar" sz="2400" dirty="0"/>
              <a:t>تأكد من الإبلاغ عن القيم بالعملة الصحيحة للسياق.</a:t>
            </a:r>
          </a:p>
          <a:p>
            <a:pPr algn="r" rtl="1"/>
            <a:r>
              <a:rPr lang="ar" sz="2400" dirty="0"/>
              <a:t>استفسر</a:t>
            </a:r>
            <a:r>
              <a:rPr lang="ar-YE" sz="2400" dirty="0"/>
              <a:t> وتحقق من الارقام</a:t>
            </a:r>
            <a:r>
              <a:rPr lang="ar" sz="2400" dirty="0"/>
              <a:t>!</a:t>
            </a:r>
            <a:endParaRPr lang="en-GB" sz="2400" dirty="0"/>
          </a:p>
        </p:txBody>
      </p:sp>
    </p:spTree>
    <p:extLst>
      <p:ext uri="{BB962C8B-B14F-4D97-AF65-F5344CB8AC3E}">
        <p14:creationId xmlns:p14="http://schemas.microsoft.com/office/powerpoint/2010/main" val="312270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FD7-E30B-4C7A-9ABD-E2F9A06E596C}"/>
              </a:ext>
            </a:extLst>
          </p:cNvPr>
          <p:cNvSpPr>
            <a:spLocks noGrp="1"/>
          </p:cNvSpPr>
          <p:nvPr>
            <p:ph type="title"/>
          </p:nvPr>
        </p:nvSpPr>
        <p:spPr/>
        <p:txBody>
          <a:bodyPr vert="horz" lIns="91440" tIns="45720" rIns="91440" bIns="45720" rtlCol="0" anchor="t" anchorCtr="0">
            <a:noAutofit/>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الاستقصاء: متى يتم الاستقصاء؟</a:t>
            </a:r>
            <a:endParaRPr lang="es-419"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6B26E0D7-8382-4465-8F88-E9E7514D1BA8}"/>
              </a:ext>
            </a:extLst>
          </p:cNvPr>
          <p:cNvSpPr>
            <a:spLocks noGrp="1"/>
          </p:cNvSpPr>
          <p:nvPr>
            <p:ph idx="1"/>
          </p:nvPr>
        </p:nvSpPr>
        <p:spPr>
          <a:xfrm>
            <a:off x="803565" y="1584661"/>
            <a:ext cx="10542124" cy="4100053"/>
          </a:xfrm>
        </p:spPr>
        <p:txBody>
          <a:bodyPr>
            <a:normAutofit/>
          </a:bodyPr>
          <a:lstStyle/>
          <a:p>
            <a:pPr algn="r" rtl="1"/>
            <a:r>
              <a:rPr lang="ar" sz="2400" dirty="0"/>
              <a:t>الأسرة المعيشية تعلن أنها لا تنفق/تستهلك أي شيء في فئات الاستهلاك الشائعة جدًا (مثل الحبوب والدرنات ومستلزمات النظافة والملابس...)</a:t>
            </a:r>
          </a:p>
          <a:p>
            <a:pPr algn="r" rtl="1"/>
            <a:r>
              <a:rPr lang="ar" sz="2400" dirty="0"/>
              <a:t>النفقات/الاستهلاك الذي يبدو منخفضًا أو مرتفعًا بشكل مفرط، خاصة بالمقارنة مع...</a:t>
            </a:r>
          </a:p>
          <a:p>
            <a:pPr lvl="1" algn="r" rtl="1">
              <a:buSzPct val="60000"/>
              <a:buFont typeface="Courier New" panose="02070309020205020404" pitchFamily="49" charset="0"/>
              <a:buChar char="o"/>
            </a:pPr>
            <a:r>
              <a:rPr lang="ar" sz="2000" dirty="0"/>
              <a:t>حجم الأسرة</a:t>
            </a:r>
          </a:p>
          <a:p>
            <a:pPr lvl="1" algn="r" rtl="1">
              <a:buSzPct val="60000"/>
              <a:buFont typeface="Courier New" panose="02070309020205020404" pitchFamily="49" charset="0"/>
              <a:buChar char="o"/>
            </a:pPr>
            <a:r>
              <a:rPr lang="ar" sz="2000" dirty="0"/>
              <a:t>الدخل المبلغ عنه (</a:t>
            </a:r>
            <a:r>
              <a:rPr lang="ar-YE" sz="2000" dirty="0"/>
              <a:t>بعد جمع جميع النفقات</a:t>
            </a:r>
            <a:r>
              <a:rPr lang="ar" sz="2000" dirty="0"/>
              <a:t>)</a:t>
            </a:r>
            <a:endParaRPr lang="es-419" sz="2000" dirty="0"/>
          </a:p>
          <a:p>
            <a:pPr lvl="1" algn="r" rtl="1">
              <a:buSzPct val="60000"/>
              <a:buFont typeface="Courier New" panose="02070309020205020404" pitchFamily="49" charset="0"/>
              <a:buChar char="o"/>
            </a:pPr>
            <a:r>
              <a:rPr lang="ar" sz="2000" dirty="0"/>
              <a:t>نوع مصدر </a:t>
            </a:r>
            <a:r>
              <a:rPr lang="ar-YE" sz="2000" dirty="0"/>
              <a:t>الدخل</a:t>
            </a:r>
            <a:endParaRPr lang="es-419" sz="2000" dirty="0"/>
          </a:p>
          <a:p>
            <a:pPr lvl="1" algn="r" rtl="1">
              <a:buSzPct val="60000"/>
              <a:buFont typeface="Courier New" panose="02070309020205020404" pitchFamily="49" charset="0"/>
              <a:buChar char="o"/>
            </a:pPr>
            <a:r>
              <a:rPr lang="ar" sz="2000" dirty="0"/>
              <a:t>استهلاك الغذاء (على سبيل المثال، الأسر المعيشية لا تبلغ عن استهلاك اللحوم في وحدة FCS ولكنها تبلغ عن نفقاتها على اللحوم)</a:t>
            </a:r>
            <a:endParaRPr lang="es-419" sz="2000" dirty="0"/>
          </a:p>
          <a:p>
            <a:pPr lvl="1" algn="r" rtl="1">
              <a:buSzPct val="60000"/>
              <a:buFont typeface="Courier New" panose="02070309020205020404" pitchFamily="49" charset="0"/>
              <a:buChar char="o"/>
            </a:pPr>
            <a:r>
              <a:rPr lang="ar" sz="2000" dirty="0"/>
              <a:t>حالة المسكن</a:t>
            </a:r>
            <a:endParaRPr lang="es-419" sz="2400" dirty="0">
              <a:effectLst/>
              <a:latin typeface="Calibri" panose="020F0502020204030204" pitchFamily="34" charset="0"/>
              <a:ea typeface="Calibri" panose="020F0502020204030204" pitchFamily="34" charset="0"/>
              <a:cs typeface="Simplified Arabic" panose="02020603050405020304" pitchFamily="18" charset="0"/>
            </a:endParaRPr>
          </a:p>
          <a:p>
            <a:pPr algn="r" rtl="1"/>
            <a:endParaRPr lang="es-419" sz="1800" dirty="0"/>
          </a:p>
        </p:txBody>
      </p:sp>
    </p:spTree>
    <p:extLst>
      <p:ext uri="{BB962C8B-B14F-4D97-AF65-F5344CB8AC3E}">
        <p14:creationId xmlns:p14="http://schemas.microsoft.com/office/powerpoint/2010/main" val="21352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8199" y="2369285"/>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 kern="1400" spc="230" dirty="0">
                <a:solidFill>
                  <a:srgbClr val="FFFFFE"/>
                </a:solidFill>
                <a:latin typeface="Open Sans" panose="020B0606030504020204" pitchFamily="34" charset="0"/>
                <a:ea typeface="Open Sans" panose="020B0606030504020204" pitchFamily="34" charset="0"/>
                <a:cs typeface="Simplified Arabic"/>
              </a:rPr>
              <a:t>مقدمة</a:t>
            </a:r>
            <a:r>
              <a:rPr lang="ar" dirty="0">
                <a:solidFill>
                  <a:srgbClr val="FFFFFE"/>
                </a:solidFill>
                <a:latin typeface="Open Sans" panose="020B0606030504020204" pitchFamily="34" charset="0"/>
                <a:ea typeface="Open Sans" panose="020B0606030504020204" pitchFamily="34" charset="0"/>
                <a:cs typeface="Simplified Arabic"/>
              </a:rPr>
              <a:t> </a:t>
            </a:r>
            <a:endPar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CA7A-38EA-4609-B0D5-F25B4B662A2A}"/>
              </a:ext>
            </a:extLst>
          </p:cNvPr>
          <p:cNvSpPr>
            <a:spLocks noGrp="1"/>
          </p:cNvSpPr>
          <p:nvPr>
            <p:ph type="title"/>
          </p:nvPr>
        </p:nvSpPr>
        <p:spPr/>
        <p:txBody>
          <a:bodyPr vert="horz" lIns="91440" tIns="45720" rIns="91440" bIns="45720" rtlCol="0" anchor="t" anchorCtr="0">
            <a:noAutofit/>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التحقق: كيف يتم التحقق؟</a:t>
            </a:r>
            <a:endParaRPr lang="es-419"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CC424478-E055-48DC-A858-64522C01DF85}"/>
              </a:ext>
            </a:extLst>
          </p:cNvPr>
          <p:cNvSpPr>
            <a:spLocks noGrp="1"/>
          </p:cNvSpPr>
          <p:nvPr>
            <p:ph idx="1"/>
          </p:nvPr>
        </p:nvSpPr>
        <p:spPr/>
        <p:txBody>
          <a:bodyPr>
            <a:normAutofit/>
          </a:bodyPr>
          <a:lstStyle/>
          <a:p>
            <a:pPr algn="r" rtl="1"/>
            <a:r>
              <a:rPr lang="ar" sz="2400" dirty="0"/>
              <a:t>إذا كانت النفقات/قيم الاستهلاك المبلغ عنها مرتفعة أو منخفضة للغاية:</a:t>
            </a:r>
          </a:p>
          <a:p>
            <a:pPr lvl="1" algn="r" rtl="1">
              <a:buFont typeface="Courier New" panose="02070309020205020404" pitchFamily="49" charset="0"/>
              <a:buChar char="o"/>
            </a:pPr>
            <a:r>
              <a:rPr lang="ar" sz="2200" dirty="0"/>
              <a:t>تأكد من أن المستجيب قد فهم الفترة المرجعية (على سبيل المثال، التبديل بين الوحدات الفرعية ذات فترات الاسترجاع المختلفة)</a:t>
            </a:r>
            <a:r>
              <a:rPr lang="en-US" sz="2200" dirty="0"/>
              <a:t>.</a:t>
            </a:r>
            <a:endParaRPr lang="ar" sz="2200" dirty="0"/>
          </a:p>
          <a:p>
            <a:pPr lvl="1" algn="r" rtl="1">
              <a:buFont typeface="Courier New" panose="02070309020205020404" pitchFamily="49" charset="0"/>
              <a:buChar char="o"/>
            </a:pPr>
            <a:r>
              <a:rPr lang="ar" sz="2200" dirty="0"/>
              <a:t>تأكد من أن المستجيب قد فهم ما هو مدرج في </a:t>
            </a:r>
            <a:r>
              <a:rPr lang="ar-YE" sz="2200" dirty="0"/>
              <a:t>ال</a:t>
            </a:r>
            <a:r>
              <a:rPr lang="ar" sz="2200" dirty="0"/>
              <a:t>مجموع</a:t>
            </a:r>
            <a:r>
              <a:rPr lang="ar-YE" sz="2200" dirty="0"/>
              <a:t>ات</a:t>
            </a:r>
            <a:r>
              <a:rPr lang="ar" sz="2200" dirty="0"/>
              <a:t> ال</a:t>
            </a:r>
            <a:r>
              <a:rPr lang="ar-YE" sz="2200" dirty="0"/>
              <a:t>غذائية</a:t>
            </a:r>
            <a:r>
              <a:rPr lang="ar" sz="2200" dirty="0">
                <a:sym typeface="Wingdings" panose="05000000000000000000" pitchFamily="2" charset="2"/>
              </a:rPr>
              <a:t> </a:t>
            </a:r>
            <a:r>
              <a:rPr lang="en-US" sz="2200" dirty="0">
                <a:sym typeface="Wingdings" panose="05000000000000000000" pitchFamily="2" charset="2"/>
              </a:rPr>
              <a:t>   </a:t>
            </a:r>
            <a:r>
              <a:rPr lang="ar" sz="2200" dirty="0">
                <a:sym typeface="Wingdings" panose="05000000000000000000" pitchFamily="2" charset="2"/>
              </a:rPr>
              <a:t> </a:t>
            </a:r>
            <a:r>
              <a:rPr lang="ar" sz="2200" dirty="0"/>
              <a:t>أعد قراءة الأمثلة في كل مجموعة إذا لزم الأمر</a:t>
            </a:r>
            <a:r>
              <a:rPr lang="en-US" sz="2200" dirty="0"/>
              <a:t>.</a:t>
            </a:r>
            <a:endParaRPr lang="ar" sz="2200" dirty="0"/>
          </a:p>
          <a:p>
            <a:pPr lvl="1" algn="r" rtl="1">
              <a:buFont typeface="Courier New" panose="02070309020205020404" pitchFamily="49" charset="0"/>
              <a:buChar char="o"/>
            </a:pPr>
            <a:r>
              <a:rPr lang="ar" sz="2200" dirty="0"/>
              <a:t>تأكد من أن المستجيب يبلغ باستخدام العملة المطلوبة – إذا لم يتمكن من الإبلاغ بالعملة المطلوبة، ساعده في إجراء التحويلات</a:t>
            </a:r>
            <a:r>
              <a:rPr lang="en-US" sz="2200" dirty="0"/>
              <a:t>.</a:t>
            </a:r>
            <a:endParaRPr lang="ar" sz="2200" dirty="0"/>
          </a:p>
          <a:p>
            <a:pPr lvl="1" algn="r" rtl="1">
              <a:buFont typeface="Courier New" panose="02070309020205020404" pitchFamily="49" charset="0"/>
              <a:buChar char="o"/>
            </a:pPr>
            <a:r>
              <a:rPr lang="ar" sz="2200" dirty="0"/>
              <a:t>اسأل المستجيب عن العناصر التي تم شراؤها/استهلاكها بالضبط: ثم اسأل عن الكميات والأسعار لفهم ما إذا كان التقدير الذي قدمه المجيب واقعيًا</a:t>
            </a:r>
            <a:r>
              <a:rPr lang="en-US" sz="2200" dirty="0"/>
              <a:t>.</a:t>
            </a:r>
            <a:endParaRPr lang="ar" sz="2200" dirty="0"/>
          </a:p>
        </p:txBody>
      </p:sp>
      <p:cxnSp>
        <p:nvCxnSpPr>
          <p:cNvPr id="4" name="Straight Arrow Connector 3">
            <a:extLst>
              <a:ext uri="{FF2B5EF4-FFF2-40B4-BE49-F238E27FC236}">
                <a16:creationId xmlns:a16="http://schemas.microsoft.com/office/drawing/2014/main" id="{D3962377-FAE2-FF3C-84C7-D2977DAE16AA}"/>
              </a:ext>
            </a:extLst>
          </p:cNvPr>
          <p:cNvCxnSpPr>
            <a:cxnSpLocks/>
          </p:cNvCxnSpPr>
          <p:nvPr/>
        </p:nvCxnSpPr>
        <p:spPr>
          <a:xfrm flipH="1">
            <a:off x="5645434" y="2799129"/>
            <a:ext cx="132522" cy="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9833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E427-834F-4A8A-BDFF-8D55B26AB5B8}"/>
              </a:ext>
            </a:extLst>
          </p:cNvPr>
          <p:cNvSpPr>
            <a:spLocks noGrp="1"/>
          </p:cNvSpPr>
          <p:nvPr>
            <p:ph type="title"/>
          </p:nvPr>
        </p:nvSpPr>
        <p:spPr/>
        <p:txBody>
          <a:bodyPr vert="horz" lIns="91440" tIns="45720" rIns="91440" bIns="45720" rtlCol="0" anchor="t" anchorCtr="0">
            <a:noAutofit/>
          </a:bodyPr>
          <a:lstStyle/>
          <a:p>
            <a:pPr algn="r" rtl="1"/>
            <a:r>
              <a:rPr lang="ar" sz="3600" kern="1400" spc="230" dirty="0">
                <a:solidFill>
                  <a:schemeClr val="tx1"/>
                </a:solidFill>
                <a:latin typeface="Simplified Arabic" pitchFamily="2" charset="0"/>
              </a:rPr>
              <a:t>صعوبات في التذكر</a:t>
            </a:r>
            <a:endParaRPr lang="es-419" sz="3600" kern="1400" spc="230" dirty="0">
              <a:solidFill>
                <a:schemeClr val="tx1"/>
              </a:solidFill>
              <a:latin typeface="Simplified Arabic" pitchFamily="2" charset="0"/>
            </a:endParaRPr>
          </a:p>
        </p:txBody>
      </p:sp>
      <p:sp>
        <p:nvSpPr>
          <p:cNvPr id="3" name="Content Placeholder 2">
            <a:extLst>
              <a:ext uri="{FF2B5EF4-FFF2-40B4-BE49-F238E27FC236}">
                <a16:creationId xmlns:a16="http://schemas.microsoft.com/office/drawing/2014/main" id="{7BC5360B-F2B1-4880-A888-21B2A1ECCE3D}"/>
              </a:ext>
            </a:extLst>
          </p:cNvPr>
          <p:cNvSpPr>
            <a:spLocks noGrp="1"/>
          </p:cNvSpPr>
          <p:nvPr>
            <p:ph idx="1"/>
          </p:nvPr>
        </p:nvSpPr>
        <p:spPr>
          <a:xfrm>
            <a:off x="639278" y="2260600"/>
            <a:ext cx="10542124" cy="3345326"/>
          </a:xfrm>
        </p:spPr>
        <p:txBody>
          <a:bodyPr>
            <a:normAutofit/>
          </a:bodyPr>
          <a:lstStyle/>
          <a:p>
            <a:pPr algn="r" rtl="1"/>
            <a:r>
              <a:rPr lang="ar" sz="2400" dirty="0"/>
              <a:t>قد يواجه المستجيبون صعوبة في تذكر ما أنفقوه/استهلكوه للأسباب التالية:</a:t>
            </a:r>
          </a:p>
          <a:p>
            <a:pPr lvl="1" algn="r" rtl="1">
              <a:buFont typeface="Courier New" panose="02070309020205020404" pitchFamily="49" charset="0"/>
              <a:buChar char="o"/>
            </a:pPr>
            <a:r>
              <a:rPr lang="ar" sz="2200" dirty="0"/>
              <a:t>لا يمكنهم تذكر المنتجات التي استهلكوها من بين المنتجات التي تنتمي إلى فئة معينة (على سبيل المثال، لا يمكنهم تذكر جميع المنتجات التي تنتمي إلى فئة "الحبوب" أو "منتجات النظافة")</a:t>
            </a:r>
            <a:r>
              <a:rPr lang="ar-YE" sz="2200" dirty="0"/>
              <a:t>.</a:t>
            </a:r>
            <a:endParaRPr lang="ar" sz="2200" dirty="0"/>
          </a:p>
          <a:p>
            <a:pPr lvl="1" algn="r" rtl="1">
              <a:buFont typeface="Courier New" panose="02070309020205020404" pitchFamily="49" charset="0"/>
              <a:buChar char="o"/>
            </a:pPr>
            <a:r>
              <a:rPr lang="ar" sz="2200" dirty="0"/>
              <a:t>لا يستطيعون تذكر المبلغ الذي أنفقوه أو الكمية التي استهلكوها من هذه المنتجات</a:t>
            </a:r>
            <a:r>
              <a:rPr lang="ar-YE" sz="2200" dirty="0"/>
              <a:t>.</a:t>
            </a:r>
            <a:endParaRPr lang="ar" sz="2200" dirty="0"/>
          </a:p>
          <a:p>
            <a:pPr lvl="1" algn="r" rtl="1">
              <a:buFont typeface="Courier New" panose="02070309020205020404" pitchFamily="49" charset="0"/>
              <a:buChar char="o"/>
            </a:pPr>
            <a:endParaRPr lang="en-GB" sz="1600" dirty="0"/>
          </a:p>
        </p:txBody>
      </p:sp>
    </p:spTree>
    <p:extLst>
      <p:ext uri="{BB962C8B-B14F-4D97-AF65-F5344CB8AC3E}">
        <p14:creationId xmlns:p14="http://schemas.microsoft.com/office/powerpoint/2010/main" val="2399915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E97-DCF5-696E-2F2F-26A8204020CE}"/>
              </a:ext>
            </a:extLst>
          </p:cNvPr>
          <p:cNvSpPr>
            <a:spLocks noGrp="1"/>
          </p:cNvSpPr>
          <p:nvPr>
            <p:ph type="title"/>
          </p:nvPr>
        </p:nvSpPr>
        <p:spPr>
          <a:xfrm>
            <a:off x="846311" y="846396"/>
            <a:ext cx="10542124" cy="1152000"/>
          </a:xfrm>
        </p:spPr>
        <p:txBody>
          <a:bodyPr vert="horz" lIns="91440" tIns="45720" rIns="91440" bIns="45720" rtlCol="0" anchor="t" anchorCtr="0">
            <a:noAutofit/>
          </a:bodyPr>
          <a:lstStyle/>
          <a:p>
            <a:pPr algn="r" rtl="1"/>
            <a:r>
              <a:rPr lang="ar" sz="3600" kern="1400" spc="230" dirty="0">
                <a:solidFill>
                  <a:schemeClr val="tx1"/>
                </a:solidFill>
                <a:latin typeface="Simplified Arabic" pitchFamily="2" charset="0"/>
              </a:rPr>
              <a:t>استراتيجيات للمساعدة في التذكر</a:t>
            </a:r>
          </a:p>
        </p:txBody>
      </p:sp>
      <p:sp>
        <p:nvSpPr>
          <p:cNvPr id="3" name="Content Placeholder 2">
            <a:extLst>
              <a:ext uri="{FF2B5EF4-FFF2-40B4-BE49-F238E27FC236}">
                <a16:creationId xmlns:a16="http://schemas.microsoft.com/office/drawing/2014/main" id="{006A26BD-0A20-A8F0-9664-774DA1F209E4}"/>
              </a:ext>
            </a:extLst>
          </p:cNvPr>
          <p:cNvSpPr>
            <a:spLocks noGrp="1"/>
          </p:cNvSpPr>
          <p:nvPr>
            <p:ph idx="1"/>
          </p:nvPr>
        </p:nvSpPr>
        <p:spPr>
          <a:xfrm>
            <a:off x="846312" y="1544021"/>
            <a:ext cx="10542124" cy="4100053"/>
          </a:xfrm>
        </p:spPr>
        <p:txBody>
          <a:bodyPr/>
          <a:lstStyle/>
          <a:p>
            <a:pPr marL="0" indent="0" algn="r" rtl="1">
              <a:buNone/>
            </a:pPr>
            <a:endParaRPr lang="en-GB" sz="2400" dirty="0"/>
          </a:p>
          <a:p>
            <a:pPr marL="538163" lvl="1" algn="r" rtl="1"/>
            <a:r>
              <a:rPr lang="ar" sz="2200" b="1" dirty="0"/>
              <a:t>قسّم الفئة</a:t>
            </a:r>
            <a:r>
              <a:rPr lang="ar" sz="2200" dirty="0"/>
              <a:t>: بالنسبة للأصناف الأكثر أهمية التي تشكل جزءًا من مجموعة (على سبيل المثال، اسأل عن مشترياتهم من الأرز والذرة والمعكرونة والخبز والدقيق ضمن مجموعة "الحبوب")</a:t>
            </a:r>
          </a:p>
          <a:p>
            <a:pPr marL="538163" lvl="1" algn="r" rtl="1"/>
            <a:r>
              <a:rPr lang="ar" sz="2200" b="1" dirty="0"/>
              <a:t>قسّم فترة التذكر</a:t>
            </a:r>
            <a:r>
              <a:rPr lang="ar" sz="2200" dirty="0"/>
              <a:t>: على سبيل المثال، بالنسبة لفترة التذكر التي تبلغ 30 يومًا، اسأل عن الأيام السبعة الأخيرة فقط - ثم اسأل عن الأسبوعين الماضيين وهكذا دواليك</a:t>
            </a:r>
            <a:r>
              <a:rPr lang="en-US" sz="2200" dirty="0"/>
              <a:t>.</a:t>
            </a:r>
            <a:endParaRPr lang="ar" sz="2200" dirty="0"/>
          </a:p>
          <a:p>
            <a:pPr marL="538163" lvl="1" algn="r" rtl="1"/>
            <a:r>
              <a:rPr lang="ar" sz="2200" b="1" dirty="0"/>
              <a:t>إذا لم تنجح الاستراتيجيتان المذكورتان </a:t>
            </a:r>
            <a:r>
              <a:rPr lang="ar" sz="2200" dirty="0"/>
              <a:t>أعلاه، فحاول الحصول على تقدير لما "عادة" يستهلكونه/ينفقونه في فترة معينة - ثم اكتشف ما إذا كانت الأيام السبعة/الثلاثون الماضية مختلفة بطريقة ما عن الوضع المعتاد وقم بالتعديل وفقًا لذلك.</a:t>
            </a:r>
          </a:p>
        </p:txBody>
      </p:sp>
      <p:grpSp>
        <p:nvGrpSpPr>
          <p:cNvPr id="4" name="Group 3">
            <a:extLst>
              <a:ext uri="{FF2B5EF4-FFF2-40B4-BE49-F238E27FC236}">
                <a16:creationId xmlns:a16="http://schemas.microsoft.com/office/drawing/2014/main" id="{1567AAA0-3FA3-0E90-15A7-B7F1537EC1F5}"/>
              </a:ext>
            </a:extLst>
          </p:cNvPr>
          <p:cNvGrpSpPr/>
          <p:nvPr/>
        </p:nvGrpSpPr>
        <p:grpSpPr>
          <a:xfrm>
            <a:off x="5022568" y="5321945"/>
            <a:ext cx="7169432" cy="1359635"/>
            <a:chOff x="5658243" y="178067"/>
            <a:chExt cx="7319064" cy="1359635"/>
          </a:xfrm>
        </p:grpSpPr>
        <p:sp>
          <p:nvSpPr>
            <p:cNvPr id="5" name="TextBox 4">
              <a:extLst>
                <a:ext uri="{FF2B5EF4-FFF2-40B4-BE49-F238E27FC236}">
                  <a16:creationId xmlns:a16="http://schemas.microsoft.com/office/drawing/2014/main" id="{CFB919E1-8DCB-6A0C-E9D5-CB95FE1ADAC4}"/>
                </a:ext>
              </a:extLst>
            </p:cNvPr>
            <p:cNvSpPr txBox="1"/>
            <p:nvPr/>
          </p:nvSpPr>
          <p:spPr>
            <a:xfrm>
              <a:off x="5658243" y="178067"/>
              <a:ext cx="7016669" cy="1015663"/>
            </a:xfrm>
            <a:prstGeom prst="rect">
              <a:avLst/>
            </a:prstGeom>
            <a:solidFill>
              <a:schemeClr val="accent5"/>
            </a:solidFill>
            <a:ln>
              <a:solidFill>
                <a:schemeClr val="accent1"/>
              </a:solidFill>
            </a:ln>
          </p:spPr>
          <p:txBody>
            <a:bodyPr wrap="square" rtlCol="0">
              <a:spAutoFit/>
            </a:bodyPr>
            <a:lstStyle/>
            <a:p>
              <a:pPr algn="r" rtl="1"/>
              <a:r>
                <a:rPr lang="ar" sz="2000" dirty="0">
                  <a:solidFill>
                    <a:schemeClr val="accent2"/>
                  </a:solidFill>
                  <a:latin typeface="Simplified Arabic" panose="020B0606030504020204" pitchFamily="34" charset="0"/>
                  <a:ea typeface="Simplified Arabic" panose="020B0606030504020204" pitchFamily="34" charset="0"/>
                  <a:cs typeface="Simplified Arabic" panose="020B0606030504020204" pitchFamily="34" charset="0"/>
                </a:rPr>
                <a:t>بغض النظر عن ذلك، لا يمكننا قبول إجابات من نوع "لا أعرف". لذلك يجب ألا نرى أبدًا أرقامًا صفرية في جميع الحالات أو إجابات مثل 88 أو 99 أو 999. في جميع الحالات، ابذل قصارى جهدك للتعاون مع الأسرة لتقديم أفضل التقديرات للنفقات.</a:t>
              </a:r>
            </a:p>
          </p:txBody>
        </p:sp>
        <p:pic>
          <p:nvPicPr>
            <p:cNvPr id="6" name="Graphic 5" descr="Warning with solid fill">
              <a:extLst>
                <a:ext uri="{FF2B5EF4-FFF2-40B4-BE49-F238E27FC236}">
                  <a16:creationId xmlns:a16="http://schemas.microsoft.com/office/drawing/2014/main" id="{E4ABD44F-BD9C-51A6-5E88-9BC32BB7B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8187" y="958582"/>
              <a:ext cx="579120" cy="579120"/>
            </a:xfrm>
            <a:prstGeom prst="rect">
              <a:avLst/>
            </a:prstGeom>
          </p:spPr>
        </p:pic>
      </p:grpSp>
    </p:spTree>
    <p:extLst>
      <p:ext uri="{BB962C8B-B14F-4D97-AF65-F5344CB8AC3E}">
        <p14:creationId xmlns:p14="http://schemas.microsoft.com/office/powerpoint/2010/main" val="118756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7200" y="2368800"/>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 kern="1400" spc="230"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تصميم وحدة الإنفاق</a:t>
            </a:r>
            <a:endParaRPr lang="en-GB" kern="1400" spc="230"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pPr algn="r" rtl="1"/>
            <a:r>
              <a:rPr lang="ar" sz="3600" kern="1400" spc="230" dirty="0">
                <a:solidFill>
                  <a:schemeClr val="tx1"/>
                </a:solidFill>
                <a:latin typeface="Simplified Arabic" pitchFamily="2" charset="0"/>
              </a:rPr>
              <a:t>النفقات: تصميم النموذج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lgn="r" rtl="1">
              <a:buFont typeface="Arial" panose="020B0604020202020204" pitchFamily="34" charset="0"/>
              <a:buChar char="•"/>
            </a:pPr>
            <a:r>
              <a:rPr lang="ar" sz="2200" spc="60" dirty="0">
                <a:latin typeface="Open Sans" panose="020B0606030504020204" pitchFamily="34" charset="0"/>
                <a:ea typeface="Open Sans" panose="020B0606030504020204" pitchFamily="34" charset="0"/>
                <a:cs typeface="Simplified Arabic"/>
              </a:rPr>
              <a:t>عند تصميم الاستبيان الخاص بك، بما في ذلك وحدة الإنفاق، يرجى الرجوع إلى مصمم الاستبيانات حيث يوفر الوحدات القياسية لبرنامج الأغذية العالمي بتنسيقات XLSform و Word.</a:t>
            </a:r>
            <a:endParaRPr lang="en-US" sz="2200" spc="6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a:p>
            <a:pPr algn="r" rtl="1">
              <a:buFont typeface="Arial" panose="020B0604020202020204" pitchFamily="34" charset="0"/>
              <a:buChar char="•"/>
            </a:pPr>
            <a:r>
              <a:rPr lang="ar" sz="2200" spc="60" dirty="0">
                <a:latin typeface="Open Sans" panose="020B0606030504020204" pitchFamily="34" charset="0"/>
                <a:ea typeface="Open Sans" panose="020B0606030504020204" pitchFamily="34" charset="0"/>
                <a:cs typeface="Simplified Arabic"/>
              </a:rPr>
              <a:t>قد تتضمن الوحدة الخاصة بك تصنيفات أكثر/مختلفة لفئات الإنفاق، </a:t>
            </a:r>
            <a:r>
              <a:rPr lang="ar" sz="2200" u="sng" spc="60" dirty="0">
                <a:latin typeface="Open Sans" panose="020B0606030504020204" pitchFamily="34" charset="0"/>
                <a:ea typeface="Open Sans" panose="020B0606030504020204" pitchFamily="34" charset="0"/>
                <a:cs typeface="Simplified Arabic"/>
              </a:rPr>
              <a:t>ولكن يجب أن تتضمن الأسئلة القياسية</a:t>
            </a:r>
            <a:r>
              <a:rPr lang="ar" sz="2200" spc="60" dirty="0">
                <a:latin typeface="Open Sans" panose="020B0606030504020204" pitchFamily="34" charset="0"/>
                <a:ea typeface="Open Sans" panose="020B0606030504020204" pitchFamily="34" charset="0"/>
                <a:cs typeface="Simplified Arabic"/>
              </a:rPr>
              <a:t>. </a:t>
            </a:r>
            <a:endParaRPr lang="en-US" sz="2200" spc="6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a:p>
            <a:pPr algn="r" rtl="1">
              <a:buFont typeface="Arial" panose="020B0604020202020204" pitchFamily="34" charset="0"/>
              <a:buChar char="•"/>
            </a:pPr>
            <a:r>
              <a:rPr lang="ar" sz="2200" spc="60" dirty="0">
                <a:latin typeface="Open Sans" panose="020B0606030504020204" pitchFamily="34" charset="0"/>
                <a:ea typeface="Open Sans" panose="020B0606030504020204" pitchFamily="34" charset="0"/>
                <a:cs typeface="Simplified Arabic"/>
              </a:rPr>
              <a:t>إذا كنت تعتمد على أدوات ومنصات جمع البيانات التي لا تدعم XLSforms، فيجب عليك تكرار الوحدة القياسية بشكل صحيح، بما في ذلك أنماط التخطي وقيود التحقق من الصحة.</a:t>
            </a:r>
          </a:p>
        </p:txBody>
      </p:sp>
    </p:spTree>
    <p:extLst>
      <p:ext uri="{BB962C8B-B14F-4D97-AF65-F5344CB8AC3E}">
        <p14:creationId xmlns:p14="http://schemas.microsoft.com/office/powerpoint/2010/main" val="425461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النفقات: مصمم الاستبيان</a:t>
            </a:r>
          </a:p>
        </p:txBody>
      </p:sp>
      <p:sp>
        <p:nvSpPr>
          <p:cNvPr id="2" name="TextBox 1">
            <a:extLst>
              <a:ext uri="{FF2B5EF4-FFF2-40B4-BE49-F238E27FC236}">
                <a16:creationId xmlns:a16="http://schemas.microsoft.com/office/drawing/2014/main" id="{7129780E-FD5B-4550-664F-D7732B645BED}"/>
              </a:ext>
            </a:extLst>
          </p:cNvPr>
          <p:cNvSpPr txBox="1"/>
          <p:nvPr/>
        </p:nvSpPr>
        <p:spPr>
          <a:xfrm>
            <a:off x="1522506" y="1244113"/>
            <a:ext cx="3157871" cy="584775"/>
          </a:xfrm>
          <a:prstGeom prst="rect">
            <a:avLst/>
          </a:prstGeom>
          <a:noFill/>
        </p:spPr>
        <p:txBody>
          <a:bodyPr wrap="square">
            <a:spAutoFit/>
          </a:bodyPr>
          <a:lstStyle/>
          <a:p>
            <a:pPr algn="ct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hlinkClick r:id="rId3">
                  <a:extLst>
                    <a:ext uri="{A12FA001-AC4F-418D-AE19-62706E023703}">
                      <ahyp:hlinkClr xmlns:ahyp="http://schemas.microsoft.com/office/drawing/2018/hyperlinkcolor" val="tx"/>
                    </a:ext>
                  </a:extLst>
                </a:hlinkClick>
              </a:rPr>
              <a:t>وحدة الإنفاق (مصمم الاستبيان)</a:t>
            </a:r>
            <a:endParaRPr lang="en-GB"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799302"/>
            <a:ext cx="5243002" cy="3339625"/>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a:off x="8316091" y="4145130"/>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a:off x="8568123" y="4304522"/>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E9557EB-B939-3A96-EE6D-0E8001362DBE}"/>
              </a:ext>
            </a:extLst>
          </p:cNvPr>
          <p:cNvSpPr txBox="1"/>
          <p:nvPr/>
        </p:nvSpPr>
        <p:spPr>
          <a:xfrm>
            <a:off x="2422299" y="5664531"/>
            <a:ext cx="9346884" cy="646331"/>
          </a:xfrm>
          <a:prstGeom prst="rect">
            <a:avLst/>
          </a:prstGeom>
          <a:noFill/>
          <a:ln w="57150">
            <a:solidFill>
              <a:schemeClr val="bg1">
                <a:lumMod val="50000"/>
              </a:schemeClr>
            </a:solidFill>
          </a:ln>
        </p:spPr>
        <p:txBody>
          <a:bodyPr wrap="square" rtlCol="0">
            <a:spAutoFit/>
          </a:bodyPr>
          <a:lstStyle/>
          <a:p>
            <a:pPr algn="r" rtl="1"/>
            <a:r>
              <a:rPr lang="ar" spc="60" dirty="0">
                <a:latin typeface="Simplified Arabic" charset="0"/>
                <a:ea typeface="Simplified Arabic" charset="0"/>
                <a:cs typeface="Simplified Arabic" charset="0"/>
              </a:rPr>
              <a:t>بعد تحديد الأجزاء الثلاثة لوحدة </a:t>
            </a:r>
            <a:r>
              <a:rPr lang="ar" dirty="0">
                <a:latin typeface="Simplified Arabic" panose="020B0606030504020204" pitchFamily="34" charset="0"/>
                <a:ea typeface="Simplified Arabic" panose="020B0606030504020204" pitchFamily="34" charset="0"/>
                <a:cs typeface="Simplified Arabic" panose="020B0606030504020204" pitchFamily="34" charset="0"/>
              </a:rPr>
              <a:t>الإنفاق، </a:t>
            </a:r>
            <a:r>
              <a:rPr lang="ar" spc="60" dirty="0">
                <a:latin typeface="Simplified Arabic" charset="0"/>
                <a:ea typeface="Simplified Arabic" charset="0"/>
                <a:cs typeface="Simplified Arabic" charset="0"/>
              </a:rPr>
              <a:t>ستتمكن من الانتقال إلى الخطوة التالية حيث تختار فترة الاسترجاع المناسبة للوحدة الفرعية الخاصة بالغذاء (إما سبعة أيام أو 30 يومًا) وفقًا لسياقك. </a:t>
            </a:r>
          </a:p>
        </p:txBody>
      </p:sp>
      <p:pic>
        <p:nvPicPr>
          <p:cNvPr id="6" name="Picture 5">
            <a:extLst>
              <a:ext uri="{FF2B5EF4-FFF2-40B4-BE49-F238E27FC236}">
                <a16:creationId xmlns:a16="http://schemas.microsoft.com/office/drawing/2014/main" id="{07EAF1A8-B27A-5C3D-6C61-32F66D8243CE}"/>
              </a:ext>
            </a:extLst>
          </p:cNvPr>
          <p:cNvPicPr>
            <a:picLocks noChangeAspect="1"/>
          </p:cNvPicPr>
          <p:nvPr/>
        </p:nvPicPr>
        <p:blipFill rotWithShape="1">
          <a:blip r:embed="rId5"/>
          <a:srcRect l="1219" r="4688"/>
          <a:stretch/>
        </p:blipFill>
        <p:spPr>
          <a:xfrm>
            <a:off x="6096000" y="2000095"/>
            <a:ext cx="5889523" cy="3138832"/>
          </a:xfrm>
          <a:prstGeom prst="rect">
            <a:avLst/>
          </a:prstGeom>
        </p:spPr>
      </p:pic>
    </p:spTree>
    <p:extLst>
      <p:ext uri="{BB962C8B-B14F-4D97-AF65-F5344CB8AC3E}">
        <p14:creationId xmlns:p14="http://schemas.microsoft.com/office/powerpoint/2010/main" val="10783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Simplified Arabic" pitchFamily="2" charset="0"/>
              </a:rPr>
              <a:t>نفقات الغذاء: فترة استرجاع 7 أيام مقابل 30 يومًا</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pPr marL="0" indent="0" algn="r" rtl="1">
              <a:buNone/>
            </a:pPr>
            <a:endParaRPr lang="en-US"/>
          </a:p>
          <a:p>
            <a:pPr marL="0" indent="0" algn="r" rtl="1">
              <a:buNone/>
            </a:pPr>
            <a:endParaRPr lang="ar-SY"/>
          </a:p>
        </p:txBody>
      </p:sp>
      <p:graphicFrame>
        <p:nvGraphicFramePr>
          <p:cNvPr id="2" name="Table 12">
            <a:extLst>
              <a:ext uri="{FF2B5EF4-FFF2-40B4-BE49-F238E27FC236}">
                <a16:creationId xmlns:a16="http://schemas.microsoft.com/office/drawing/2014/main" id="{510BED39-BD79-FD4D-48AB-8DB15E2E6489}"/>
              </a:ext>
            </a:extLst>
          </p:cNvPr>
          <p:cNvGraphicFramePr>
            <a:graphicFrameLocks/>
          </p:cNvGraphicFramePr>
          <p:nvPr>
            <p:extLst>
              <p:ext uri="{D42A27DB-BD31-4B8C-83A1-F6EECF244321}">
                <p14:modId xmlns:p14="http://schemas.microsoft.com/office/powerpoint/2010/main" val="1702791275"/>
              </p:ext>
            </p:extLst>
          </p:nvPr>
        </p:nvGraphicFramePr>
        <p:xfrm>
          <a:off x="599193" y="1454395"/>
          <a:ext cx="11052002" cy="4496156"/>
        </p:xfrm>
        <a:graphic>
          <a:graphicData uri="http://schemas.openxmlformats.org/drawingml/2006/table">
            <a:tbl>
              <a:tblPr rtl="1" firstRow="1" bandRow="1">
                <a:tableStyleId>{5C22544A-7EE6-4342-B048-85BDC9FD1C3A}</a:tableStyleId>
              </a:tblPr>
              <a:tblGrid>
                <a:gridCol w="1607681">
                  <a:extLst>
                    <a:ext uri="{9D8B030D-6E8A-4147-A177-3AD203B41FA5}">
                      <a16:colId xmlns:a16="http://schemas.microsoft.com/office/drawing/2014/main" val="763633207"/>
                    </a:ext>
                  </a:extLst>
                </a:gridCol>
                <a:gridCol w="3794533">
                  <a:extLst>
                    <a:ext uri="{9D8B030D-6E8A-4147-A177-3AD203B41FA5}">
                      <a16:colId xmlns:a16="http://schemas.microsoft.com/office/drawing/2014/main" val="2505313927"/>
                    </a:ext>
                  </a:extLst>
                </a:gridCol>
                <a:gridCol w="5649788">
                  <a:extLst>
                    <a:ext uri="{9D8B030D-6E8A-4147-A177-3AD203B41FA5}">
                      <a16:colId xmlns:a16="http://schemas.microsoft.com/office/drawing/2014/main" val="1725855743"/>
                    </a:ext>
                  </a:extLst>
                </a:gridCol>
              </a:tblGrid>
              <a:tr h="301002">
                <a:tc>
                  <a:txBody>
                    <a:bodyPr/>
                    <a:lstStyle/>
                    <a:p>
                      <a:pPr algn="r" rtl="1"/>
                      <a:endParaRPr lang="en-GB" sz="1800" noProof="0">
                        <a:latin typeface="Simplified Arabic" panose="020B0606030504020204" pitchFamily="34" charset="0"/>
                        <a:ea typeface="Simplified Arabic" panose="020B0606030504020204" pitchFamily="34" charset="0"/>
                        <a:cs typeface="Simplified Arabic" panose="020B0606030504020204" pitchFamily="34" charset="0"/>
                      </a:endParaRPr>
                    </a:p>
                  </a:txBody>
                  <a:tcPr/>
                </a:tc>
                <a:tc>
                  <a:txBody>
                    <a:bodyPr/>
                    <a:lstStyle/>
                    <a:p>
                      <a:pPr algn="r" rtl="1"/>
                      <a:r>
                        <a:rPr lang="ar" sz="1800" noProof="0">
                          <a:latin typeface="Simplified Arabic" panose="020B0606030504020204" pitchFamily="34" charset="0"/>
                          <a:ea typeface="Simplified Arabic" panose="020B0606030504020204" pitchFamily="34" charset="0"/>
                          <a:cs typeface="Simplified Arabic" panose="020B0606030504020204" pitchFamily="34" charset="0"/>
                        </a:rPr>
                        <a:t>7 أيام</a:t>
                      </a:r>
                    </a:p>
                  </a:txBody>
                  <a:tcPr/>
                </a:tc>
                <a:tc>
                  <a:txBody>
                    <a:bodyPr/>
                    <a:lstStyle/>
                    <a:p>
                      <a:pPr algn="r" rtl="1"/>
                      <a:r>
                        <a:rPr lang="ar" sz="1800" noProof="0">
                          <a:latin typeface="Simplified Arabic" panose="020B0606030504020204" pitchFamily="34" charset="0"/>
                          <a:ea typeface="Simplified Arabic" panose="020B0606030504020204" pitchFamily="34" charset="0"/>
                          <a:cs typeface="Simplified Arabic" panose="020B0606030504020204" pitchFamily="34" charset="0"/>
                        </a:rPr>
                        <a:t>فترة استرجاع 30 يومًا</a:t>
                      </a:r>
                    </a:p>
                  </a:txBody>
                  <a:tcPr/>
                </a:tc>
                <a:extLst>
                  <a:ext uri="{0D108BD9-81ED-4DB2-BD59-A6C34878D82A}">
                    <a16:rowId xmlns:a16="http://schemas.microsoft.com/office/drawing/2014/main" val="2401874929"/>
                  </a:ext>
                </a:extLst>
              </a:tr>
              <a:tr h="1016793">
                <a:tc>
                  <a:txBody>
                    <a:bodyPr/>
                    <a:lstStyle/>
                    <a:p>
                      <a:pPr algn="r" rtl="1">
                        <a:lnSpc>
                          <a:spcPct val="107000"/>
                        </a:lnSpc>
                        <a:spcAft>
                          <a:spcPts val="800"/>
                        </a:spcAft>
                      </a:pPr>
                      <a:r>
                        <a:rPr lang="ar" sz="1800" b="0" noProof="0">
                          <a:solidFill>
                            <a:schemeClr val="accent1"/>
                          </a:solidFill>
                          <a:effectLst/>
                          <a:latin typeface="Simplified Arabic" panose="020B0606030504020204" pitchFamily="34" charset="0"/>
                          <a:ea typeface="Simplified Arabic" panose="020B0606030504020204" pitchFamily="34" charset="0"/>
                          <a:cs typeface="Simplified Arabic" panose="020B0606030504020204" pitchFamily="34" charset="0"/>
                        </a:rPr>
                        <a:t>المزايا</a:t>
                      </a:r>
                    </a:p>
                  </a:txBody>
                  <a:tcPr marL="68580" marR="68580" marT="0" marB="0" anchor="ctr"/>
                </a:tc>
                <a:tc>
                  <a:txBody>
                    <a:bodyPr/>
                    <a:lstStyle/>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استرجاع أكثر دقة (تقديرات متوسطة للغذاء أقرب إلى المتوسط "الحقيقي")</a:t>
                      </a:r>
                    </a:p>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إدارة أسرع وعبء أقل على المستجيب</a:t>
                      </a:r>
                    </a:p>
                  </a:txBody>
                  <a:tcPr marL="68580" marR="68580" marT="0" marB="0" anchor="ctr"/>
                </a:tc>
                <a:tc>
                  <a:txBody>
                    <a:bodyPr/>
                    <a:lstStyle/>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بالنسبة للأسر الفردية، تنفق نفقات استهلاك الطعام بشكل أقرب إلى استهلاكها الشهري "النموذجي"</a:t>
                      </a:r>
                    </a:p>
                  </a:txBody>
                  <a:tcPr marL="68580" marR="68580" marT="0" marB="0" anchor="ctr"/>
                </a:tc>
                <a:extLst>
                  <a:ext uri="{0D108BD9-81ED-4DB2-BD59-A6C34878D82A}">
                    <a16:rowId xmlns:a16="http://schemas.microsoft.com/office/drawing/2014/main" val="929458944"/>
                  </a:ext>
                </a:extLst>
              </a:tr>
              <a:tr h="1159827">
                <a:tc>
                  <a:txBody>
                    <a:bodyPr/>
                    <a:lstStyle/>
                    <a:p>
                      <a:pPr algn="r" rtl="1">
                        <a:lnSpc>
                          <a:spcPct val="107000"/>
                        </a:lnSpc>
                        <a:spcAft>
                          <a:spcPts val="800"/>
                        </a:spcAft>
                      </a:pPr>
                      <a:r>
                        <a:rPr lang="ar" sz="1800" b="0" noProof="0">
                          <a:solidFill>
                            <a:schemeClr val="accent1"/>
                          </a:solidFill>
                          <a:effectLst/>
                          <a:latin typeface="Simplified Arabic" panose="020B0606030504020204" pitchFamily="34" charset="0"/>
                          <a:ea typeface="Simplified Arabic" panose="020B0606030504020204" pitchFamily="34" charset="0"/>
                          <a:cs typeface="Simplified Arabic" panose="020B0606030504020204" pitchFamily="34" charset="0"/>
                        </a:rPr>
                        <a:t>العيوب</a:t>
                      </a:r>
                    </a:p>
                  </a:txBody>
                  <a:tcPr marL="68580" marR="68580" marT="0" marB="0" anchor="ctr"/>
                </a:tc>
                <a:tc>
                  <a:txBody>
                    <a:bodyPr/>
                    <a:lstStyle/>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أقل دقة حيث توجد احتمالات أعلى بأن تبلغ الأسر عن قيمة نفقات استهلاك الغذاء تختلف عن قيمتها المعتادة</a:t>
                      </a:r>
                    </a:p>
                  </a:txBody>
                  <a:tcPr marL="68580" marR="68580" marT="0" marB="0" anchor="ctr"/>
                </a:tc>
                <a:tc>
                  <a:txBody>
                    <a:bodyPr/>
                    <a:lstStyle/>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يصعب التذكر، وهناك ميل إلى الإبلاغ عن نفقات استهلاك أقل من الواقع</a:t>
                      </a:r>
                    </a:p>
                  </a:txBody>
                  <a:tcPr marL="68580" marR="68580" marT="0" marB="0" anchor="ctr"/>
                </a:tc>
                <a:extLst>
                  <a:ext uri="{0D108BD9-81ED-4DB2-BD59-A6C34878D82A}">
                    <a16:rowId xmlns:a16="http://schemas.microsoft.com/office/drawing/2014/main" val="3789150821"/>
                  </a:ext>
                </a:extLst>
              </a:tr>
              <a:tr h="1953776">
                <a:tc>
                  <a:txBody>
                    <a:bodyPr/>
                    <a:lstStyle/>
                    <a:p>
                      <a:pPr algn="r" rtl="1">
                        <a:lnSpc>
                          <a:spcPct val="107000"/>
                        </a:lnSpc>
                        <a:spcAft>
                          <a:spcPts val="800"/>
                        </a:spcAft>
                      </a:pPr>
                      <a:r>
                        <a:rPr lang="ar" sz="1800" b="0" noProof="0">
                          <a:solidFill>
                            <a:schemeClr val="accent1"/>
                          </a:solidFill>
                          <a:effectLst/>
                          <a:latin typeface="Simplified Arabic" panose="020B0606030504020204" pitchFamily="34" charset="0"/>
                          <a:ea typeface="Simplified Arabic" panose="020B0606030504020204" pitchFamily="34" charset="0"/>
                          <a:cs typeface="Simplified Arabic" panose="020B0606030504020204" pitchFamily="34" charset="0"/>
                        </a:rPr>
                        <a:t>متى يتم استخدامه</a:t>
                      </a:r>
                    </a:p>
                  </a:txBody>
                  <a:tcPr marL="68580" marR="68580" marT="0" marB="0" anchor="ctr"/>
                </a:tc>
                <a:tc>
                  <a:txBody>
                    <a:bodyPr/>
                    <a:lstStyle/>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بشكل افتراضي</a:t>
                      </a:r>
                    </a:p>
                  </a:txBody>
                  <a:tcPr marL="68580" marR="68580" marT="0" marB="0" anchor="ctr"/>
                </a:tc>
                <a:tc>
                  <a:txBody>
                    <a:bodyPr/>
                    <a:lstStyle/>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إذا كانت الأسر تميل إلى شراء/تلقي معظم طعامها في أسبوع معين من الشهر ولكنها تستهلكه بالتساوي على مدار الشهر</a:t>
                      </a:r>
                    </a:p>
                    <a:p>
                      <a:pPr marL="182563" indent="-182563" algn="r" defTabSz="914400" rtl="1" eaLnBrk="1" latinLnBrk="0" hangingPunct="1">
                        <a:lnSpc>
                          <a:spcPct val="107000"/>
                        </a:lnSpc>
                        <a:spcAft>
                          <a:spcPts val="800"/>
                        </a:spcAft>
                        <a:buFont typeface="Arial" panose="020B0604020202020204" pitchFamily="34" charset="0"/>
                        <a:buChar char="•"/>
                      </a:pPr>
                      <a:r>
                        <a:rPr lang="ar" sz="1800" kern="1200" noProof="0" dirty="0">
                          <a:solidFill>
                            <a:schemeClr val="dk1"/>
                          </a:solidFill>
                          <a:effectLst/>
                          <a:latin typeface="Simplified Arabic" panose="020B0606030504020204" pitchFamily="34" charset="0"/>
                          <a:ea typeface="Simplified Arabic" panose="020B0606030504020204" pitchFamily="34" charset="0"/>
                          <a:cs typeface="Simplified Arabic" panose="020B0606030504020204" pitchFamily="34" charset="0"/>
                        </a:rPr>
                        <a:t>في السياقات التي يكون فيها للأسر المعيشية أنماط إنفاق شهرية منتظمة للغاية (على سبيل المثال، عندما يكون العمل بأجر هو مصدر الرزق الرئيسي) وتكون الأسر المعيشية أكثر راحة في الإبلاغ عن نفقاتها الشهرية بدلاً من الأسبوعية</a:t>
                      </a:r>
                    </a:p>
                  </a:txBody>
                  <a:tcPr marL="68580" marR="68580" marT="0" marB="0" anchor="ctr"/>
                </a:tc>
                <a:extLst>
                  <a:ext uri="{0D108BD9-81ED-4DB2-BD59-A6C34878D82A}">
                    <a16:rowId xmlns:a16="http://schemas.microsoft.com/office/drawing/2014/main" val="3797924422"/>
                  </a:ext>
                </a:extLst>
              </a:tr>
            </a:tbl>
          </a:graphicData>
        </a:graphic>
      </p:graphicFrame>
    </p:spTree>
    <p:extLst>
      <p:ext uri="{BB962C8B-B14F-4D97-AF65-F5344CB8AC3E}">
        <p14:creationId xmlns:p14="http://schemas.microsoft.com/office/powerpoint/2010/main" val="495893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فئات النفقات</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13522" y="1378973"/>
            <a:ext cx="9762568" cy="4100053"/>
          </a:xfrm>
        </p:spPr>
        <p:txBody>
          <a:bodyPr/>
          <a:lstStyle/>
          <a:p>
            <a:pPr algn="r" rtl="1"/>
            <a:r>
              <a:rPr lang="ar" dirty="0"/>
              <a:t>من </a:t>
            </a:r>
            <a:r>
              <a:rPr lang="ar" b="1" dirty="0"/>
              <a:t>الأفضل</a:t>
            </a:r>
            <a:r>
              <a:rPr lang="ar" dirty="0"/>
              <a:t> دائمًا </a:t>
            </a:r>
            <a:r>
              <a:rPr lang="ar" b="1" dirty="0"/>
              <a:t>تخصيص أمثلة العناصر </a:t>
            </a:r>
            <a:r>
              <a:rPr lang="ar" dirty="0"/>
              <a:t>ضمن فئات النفقات (على سبيل المثال، منتجات الحبوب الأكثر شيوعًا ضمن فئة "الحبوب").</a:t>
            </a:r>
          </a:p>
          <a:p>
            <a:pPr algn="r" rtl="1"/>
            <a:r>
              <a:rPr lang="ar" dirty="0"/>
              <a:t>بشكل عام، </a:t>
            </a:r>
            <a:r>
              <a:rPr lang="ar" b="1" dirty="0">
                <a:solidFill>
                  <a:schemeClr val="accent2"/>
                </a:solidFill>
              </a:rPr>
              <a:t>لا يُنصح بتعديل فئات الإنفاق</a:t>
            </a:r>
            <a:r>
              <a:rPr lang="ar" dirty="0"/>
              <a:t>. بعض الاستثناءات:</a:t>
            </a:r>
          </a:p>
          <a:p>
            <a:pPr lvl="1" algn="r" rtl="1">
              <a:buFont typeface="Courier New" panose="02070309020205020404" pitchFamily="49" charset="0"/>
              <a:buChar char="o"/>
            </a:pPr>
            <a:r>
              <a:rPr lang="ar" sz="2000" dirty="0"/>
              <a:t>قم بتفصيل الفئة بشكل أكبر إذا كان أحد العناصر أو الفئات الفرعية مهمًا جدًا في سياق معين (على سبيل المثال، إذا كان الحطب أكثر أهمية من جميع أنواع الوقود الأخرى، فقد يكون من الأسهل تسجيله بشكل منفصل).</a:t>
            </a:r>
          </a:p>
          <a:p>
            <a:pPr lvl="1" algn="r" rtl="1">
              <a:buFont typeface="Courier New" panose="02070309020205020404" pitchFamily="49" charset="0"/>
              <a:buChar char="o"/>
            </a:pPr>
            <a:r>
              <a:rPr lang="ar" sz="2000" dirty="0"/>
              <a:t>لا تسأل عن الفئات التي من الواضح أنها غير ذات صلة في سياق معين (على سبيل المثال، السؤال عن نفقات الكهرباء في مكان لا يتوفر فيه الكهرباء لأحد).</a:t>
            </a:r>
          </a:p>
          <a:p>
            <a:pPr algn="r" rtl="1"/>
            <a:r>
              <a:rPr lang="ar" dirty="0"/>
              <a:t>في حالة تعديل فئات الإنفاق:</a:t>
            </a:r>
          </a:p>
          <a:p>
            <a:pPr lvl="1" algn="r" rtl="1">
              <a:buFont typeface="Courier New" panose="02070309020205020404" pitchFamily="49" charset="0"/>
              <a:buChar char="o"/>
            </a:pPr>
            <a:r>
              <a:rPr lang="ar" sz="2000" dirty="0"/>
              <a:t>تأكد من عدم تداخلها (وأن يكون واضحًا ما يجب الإبلاغ عنه في كل فئة)</a:t>
            </a:r>
          </a:p>
          <a:p>
            <a:pPr lvl="1" algn="r" rtl="1">
              <a:buFont typeface="Courier New" panose="02070309020205020404" pitchFamily="49" charset="0"/>
              <a:buChar char="o"/>
            </a:pPr>
            <a:r>
              <a:rPr lang="ar" sz="2000" dirty="0"/>
              <a:t>ألا تترك بنودًا بدون فئة يتم الإبلاغ عنها</a:t>
            </a:r>
          </a:p>
          <a:p>
            <a:pPr lvl="1" algn="r" rtl="1">
              <a:buFont typeface="Courier New" panose="02070309020205020404" pitchFamily="49" charset="0"/>
              <a:buChar char="o"/>
            </a:pPr>
            <a:r>
              <a:rPr lang="ar" sz="2000" dirty="0"/>
              <a:t>لا تتضمن بنودًا لا ينبغي تسجيلها على أنها استهلاك منتظم (استثمارات، مدخلات، نفقات كبيرة غير منتظمة، تحويلات مالية)</a:t>
            </a:r>
            <a:endParaRPr lang="en-US" sz="2000" dirty="0"/>
          </a:p>
        </p:txBody>
      </p:sp>
    </p:spTree>
    <p:extLst>
      <p:ext uri="{BB962C8B-B14F-4D97-AF65-F5344CB8AC3E}">
        <p14:creationId xmlns:p14="http://schemas.microsoft.com/office/powerpoint/2010/main" val="162939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تحسين جودة البيانات من خلال البرمجة xls</a:t>
            </a:r>
            <a:endParaRPr lang="en-GB"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717181" y="1516052"/>
            <a:ext cx="9762568" cy="4100053"/>
          </a:xfrm>
        </p:spPr>
        <p:txBody>
          <a:bodyPr/>
          <a:lstStyle/>
          <a:p>
            <a:pPr marL="457200" lvl="1" indent="0" algn="r" rtl="1">
              <a:buNone/>
            </a:pPr>
            <a:r>
              <a:rPr lang="ar"/>
              <a:t>يمكن تحسين جودة بيانات الإنفاق من خلال:</a:t>
            </a:r>
          </a:p>
          <a:p>
            <a:pPr lvl="1" algn="r" rtl="1">
              <a:buFont typeface="Arial" panose="020B0604020202020204" pitchFamily="34" charset="0"/>
              <a:buChar char="•"/>
            </a:pPr>
            <a:endParaRPr lang="en-US"/>
          </a:p>
          <a:p>
            <a:pPr lvl="1" algn="r" rtl="1">
              <a:buFont typeface="Arial" panose="020B0604020202020204" pitchFamily="34" charset="0"/>
              <a:buChar char="•"/>
            </a:pPr>
            <a:endParaRPr lang="en-US"/>
          </a:p>
          <a:p>
            <a:pPr algn="r" rtl="1"/>
            <a:endParaRPr lang="en-US" sz="2400"/>
          </a:p>
          <a:p>
            <a:pPr marL="0" indent="0" algn="r" rtl="1">
              <a:buNone/>
            </a:pPr>
            <a:endParaRPr lang="en-US" sz="2400"/>
          </a:p>
          <a:p>
            <a:pPr marL="0" indent="0" algn="r" rtl="1">
              <a:buNone/>
            </a:pPr>
            <a:endParaRPr lang="en-US"/>
          </a:p>
          <a:p>
            <a:pPr marL="0" indent="0" algn="r" rtl="1">
              <a:buNone/>
            </a:pPr>
            <a:endParaRPr lang="ar-SY"/>
          </a:p>
        </p:txBody>
      </p:sp>
      <p:graphicFrame>
        <p:nvGraphicFramePr>
          <p:cNvPr id="2" name="Table 2">
            <a:extLst>
              <a:ext uri="{FF2B5EF4-FFF2-40B4-BE49-F238E27FC236}">
                <a16:creationId xmlns:a16="http://schemas.microsoft.com/office/drawing/2014/main" id="{D73BBC7D-B5B8-4484-B287-BCA49B1E87D2}"/>
              </a:ext>
            </a:extLst>
          </p:cNvPr>
          <p:cNvGraphicFramePr>
            <a:graphicFrameLocks noGrp="1"/>
          </p:cNvGraphicFramePr>
          <p:nvPr>
            <p:extLst>
              <p:ext uri="{D42A27DB-BD31-4B8C-83A1-F6EECF244321}">
                <p14:modId xmlns:p14="http://schemas.microsoft.com/office/powerpoint/2010/main" val="674400536"/>
              </p:ext>
            </p:extLst>
          </p:nvPr>
        </p:nvGraphicFramePr>
        <p:xfrm>
          <a:off x="992437" y="1913234"/>
          <a:ext cx="10394410" cy="2169160"/>
        </p:xfrm>
        <a:graphic>
          <a:graphicData uri="http://schemas.openxmlformats.org/drawingml/2006/table">
            <a:tbl>
              <a:tblPr rtl="1" firstRow="1" bandRow="1">
                <a:tableStyleId>{5C22544A-7EE6-4342-B048-85BDC9FD1C3A}</a:tableStyleId>
              </a:tblPr>
              <a:tblGrid>
                <a:gridCol w="3385117">
                  <a:extLst>
                    <a:ext uri="{9D8B030D-6E8A-4147-A177-3AD203B41FA5}">
                      <a16:colId xmlns:a16="http://schemas.microsoft.com/office/drawing/2014/main" val="4009677893"/>
                    </a:ext>
                  </a:extLst>
                </a:gridCol>
                <a:gridCol w="7009293">
                  <a:extLst>
                    <a:ext uri="{9D8B030D-6E8A-4147-A177-3AD203B41FA5}">
                      <a16:colId xmlns:a16="http://schemas.microsoft.com/office/drawing/2014/main" val="298544268"/>
                    </a:ext>
                  </a:extLst>
                </a:gridCol>
              </a:tblGrid>
              <a:tr h="370840">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القيود</a:t>
                      </a:r>
                    </a:p>
                  </a:txBody>
                  <a:tcPr/>
                </a:tc>
                <a:tc>
                  <a:txBody>
                    <a:bodyPr/>
                    <a:lstStyle/>
                    <a:p>
                      <a:pPr algn="r" rtl="1"/>
                      <a:r>
                        <a:rPr lang="ar" sz="1600">
                          <a:latin typeface="Simplified Arabic" panose="020B0606030504020204" pitchFamily="34" charset="0"/>
                          <a:ea typeface="Simplified Arabic" panose="020B0606030504020204" pitchFamily="34" charset="0"/>
                          <a:cs typeface="Simplified Arabic" panose="020B0606030504020204" pitchFamily="34" charset="0"/>
                        </a:rPr>
                        <a:t>رسائل التحذير</a:t>
                      </a:r>
                    </a:p>
                  </a:txBody>
                  <a:tcPr/>
                </a:tc>
                <a:extLst>
                  <a:ext uri="{0D108BD9-81ED-4DB2-BD59-A6C34878D82A}">
                    <a16:rowId xmlns:a16="http://schemas.microsoft.com/office/drawing/2014/main" val="678777269"/>
                  </a:ext>
                </a:extLst>
              </a:tr>
              <a:tr h="370840">
                <a:tc>
                  <a:txBody>
                    <a:bodyPr/>
                    <a:lstStyle/>
                    <a:p>
                      <a:pPr marL="285750" indent="-285750" algn="r" rtl="1">
                        <a:buFont typeface="Arial" panose="020B0604020202020204" pitchFamily="34" charset="0"/>
                        <a:buChar char="•"/>
                      </a:pPr>
                      <a:r>
                        <a:rPr lang="ar" sz="1600">
                          <a:latin typeface="Simplified Arabic" panose="020B0606030504020204" pitchFamily="34" charset="0"/>
                          <a:ea typeface="Simplified Arabic" panose="020B0606030504020204" pitchFamily="34" charset="0"/>
                          <a:cs typeface="Simplified Arabic" panose="020B0606030504020204" pitchFamily="34" charset="0"/>
                        </a:rPr>
                        <a:t>بالنسبة لكل بند، وبناءً على العملة المحلية، ضع قيودًا على القيم التي من الواضح أنها غير واقعية، على سبيل المثال:</a:t>
                      </a:r>
                    </a:p>
                    <a:p>
                      <a:pPr marL="742950" lvl="1" indent="-285750" algn="r" rtl="1">
                        <a:buFont typeface="Courier New" panose="02070309020205020404" pitchFamily="49" charset="0"/>
                        <a:buChar char="o"/>
                      </a:pPr>
                      <a:r>
                        <a:rPr lang="ar" sz="1600">
                          <a:latin typeface="Simplified Arabic" panose="020B0606030504020204" pitchFamily="34" charset="0"/>
                          <a:ea typeface="Simplified Arabic" panose="020B0606030504020204" pitchFamily="34" charset="0"/>
                          <a:cs typeface="Simplified Arabic" panose="020B0606030504020204" pitchFamily="34" charset="0"/>
                        </a:rPr>
                        <a:t>إنفاق 10,000 دولار أمريكي على الحبوب في آخر 7 أيام</a:t>
                      </a:r>
                    </a:p>
                    <a:p>
                      <a:pPr marL="742950" lvl="1" indent="-285750" algn="r" rtl="1">
                        <a:buFont typeface="Courier New" panose="02070309020205020404" pitchFamily="49" charset="0"/>
                        <a:buChar char="o"/>
                      </a:pPr>
                      <a:r>
                        <a:rPr lang="ar" sz="1600">
                          <a:latin typeface="Simplified Arabic" panose="020B0606030504020204" pitchFamily="34" charset="0"/>
                          <a:ea typeface="Simplified Arabic" panose="020B0606030504020204" pitchFamily="34" charset="0"/>
                          <a:cs typeface="Simplified Arabic" panose="020B0606030504020204" pitchFamily="34" charset="0"/>
                        </a:rPr>
                        <a:t>إنفاق 0.1 دولار أمريكي على الكهرباء في آخر 30 يومًا</a:t>
                      </a:r>
                    </a:p>
                  </a:txBody>
                  <a:tcPr/>
                </a:tc>
                <a:tc>
                  <a:txBody>
                    <a:bodyPr/>
                    <a:lstStyle/>
                    <a:p>
                      <a:pPr marL="285750" indent="-285750" algn="r" rtl="1">
                        <a:buFont typeface="Arial" panose="020B0604020202020204" pitchFamily="34" charset="0"/>
                        <a:buChar char="•"/>
                      </a:pPr>
                      <a:r>
                        <a:rPr lang="ar" sz="1600" dirty="0">
                          <a:latin typeface="Simplified Arabic" panose="020B0606030504020204" pitchFamily="34" charset="0"/>
                          <a:ea typeface="Simplified Arabic" panose="020B0606030504020204" pitchFamily="34" charset="0"/>
                          <a:cs typeface="Simplified Arabic" panose="020B0606030504020204" pitchFamily="34" charset="0"/>
                        </a:rPr>
                        <a:t>عندما يكون إجمالي نفقات الاستهلاك الغذائي أو غير الغذائي (أي النقد + المساعدة/الهدايا + الإنتاج الذاتي) صفرًا، اعرض رسالة تحذير تطلب من العداد التحقق</a:t>
                      </a:r>
                    </a:p>
                    <a:p>
                      <a:pPr marL="285750" indent="-285750" algn="r" rtl="1">
                        <a:buFont typeface="Arial" panose="020B0604020202020204" pitchFamily="34" charset="0"/>
                        <a:buChar char="•"/>
                      </a:pPr>
                      <a:r>
                        <a:rPr lang="ar" sz="1600" dirty="0">
                          <a:latin typeface="Simplified Arabic" panose="020B0606030504020204" pitchFamily="34" charset="0"/>
                          <a:ea typeface="Simplified Arabic" panose="020B0606030504020204" pitchFamily="34" charset="0"/>
                          <a:cs typeface="Simplified Arabic" panose="020B0606030504020204" pitchFamily="34" charset="0"/>
                        </a:rPr>
                        <a:t>ويمكن تطبيق الشيء نفسه على فئات الاستهلاك الشائعة جدًا أو مجموعات منها</a:t>
                      </a:r>
                    </a:p>
                    <a:p>
                      <a:pPr marL="285750" indent="-285750" algn="r" rtl="1">
                        <a:buFont typeface="Arial" panose="020B0604020202020204" pitchFamily="34" charset="0"/>
                        <a:buChar char="•"/>
                      </a:pPr>
                      <a:r>
                        <a:rPr lang="ar" sz="1600" dirty="0">
                          <a:latin typeface="Simplified Arabic" panose="020B0606030504020204" pitchFamily="34" charset="0"/>
                          <a:ea typeface="Simplified Arabic" panose="020B0606030504020204" pitchFamily="34" charset="0"/>
                          <a:cs typeface="Simplified Arabic" panose="020B0606030504020204" pitchFamily="34" charset="0"/>
                        </a:rPr>
                        <a:t>في بعض الحالات، قد يتم تشغيل هذه التحذيرات أيضًا من خلال عمليات التحقق المنطقي مع أقسام أخرى من الاستبيان (على سبيل المثال، الإبلاغ عن استهلاك الأسرة لفئة غذائية في الأيام السبعة الماضية في وحدة FCS، ولكن صفر نفقات استهلاك عليها خلال الأيام الثلاثين الماضية)</a:t>
                      </a:r>
                    </a:p>
                    <a:p>
                      <a:pPr marL="285750" indent="-285750" algn="r" rtl="1">
                        <a:buFont typeface="Arial" panose="020B0604020202020204" pitchFamily="34" charset="0"/>
                        <a:buChar char="•"/>
                      </a:pPr>
                      <a:endParaRPr lang="en-GB" sz="1600" dirty="0">
                        <a:latin typeface="Simplified Arabic" panose="020B0606030504020204" pitchFamily="34" charset="0"/>
                        <a:ea typeface="Simplified Arabic" panose="020B0606030504020204" pitchFamily="34" charset="0"/>
                        <a:cs typeface="Simplified Arabic" panose="020B0606030504020204" pitchFamily="34" charset="0"/>
                      </a:endParaRPr>
                    </a:p>
                  </a:txBody>
                  <a:tcPr/>
                </a:tc>
                <a:extLst>
                  <a:ext uri="{0D108BD9-81ED-4DB2-BD59-A6C34878D82A}">
                    <a16:rowId xmlns:a16="http://schemas.microsoft.com/office/drawing/2014/main" val="4058787846"/>
                  </a:ext>
                </a:extLst>
              </a:tr>
            </a:tbl>
          </a:graphicData>
        </a:graphic>
      </p:graphicFrame>
      <p:grpSp>
        <p:nvGrpSpPr>
          <p:cNvPr id="3" name="Group 2">
            <a:extLst>
              <a:ext uri="{FF2B5EF4-FFF2-40B4-BE49-F238E27FC236}">
                <a16:creationId xmlns:a16="http://schemas.microsoft.com/office/drawing/2014/main" id="{3384F419-CBF9-1BDA-23B5-0E39B512D073}"/>
              </a:ext>
            </a:extLst>
          </p:cNvPr>
          <p:cNvGrpSpPr/>
          <p:nvPr/>
        </p:nvGrpSpPr>
        <p:grpSpPr>
          <a:xfrm>
            <a:off x="2791327" y="4381923"/>
            <a:ext cx="7802878" cy="1539145"/>
            <a:chOff x="5658244" y="178067"/>
            <a:chExt cx="7276637" cy="1539145"/>
          </a:xfrm>
        </p:grpSpPr>
        <p:sp>
          <p:nvSpPr>
            <p:cNvPr id="4" name="TextBox 3">
              <a:extLst>
                <a:ext uri="{FF2B5EF4-FFF2-40B4-BE49-F238E27FC236}">
                  <a16:creationId xmlns:a16="http://schemas.microsoft.com/office/drawing/2014/main" id="{2EB5E20B-4EEC-D975-5A0D-B76592A068C5}"/>
                </a:ext>
              </a:extLst>
            </p:cNvPr>
            <p:cNvSpPr txBox="1"/>
            <p:nvPr/>
          </p:nvSpPr>
          <p:spPr>
            <a:xfrm>
              <a:off x="5658244" y="178067"/>
              <a:ext cx="6992395" cy="1200329"/>
            </a:xfrm>
            <a:prstGeom prst="rect">
              <a:avLst/>
            </a:prstGeom>
            <a:solidFill>
              <a:schemeClr val="accent5"/>
            </a:solidFill>
            <a:ln>
              <a:solidFill>
                <a:schemeClr val="accent1"/>
              </a:solidFill>
            </a:ln>
          </p:spPr>
          <p:txBody>
            <a:bodyPr wrap="square" rtlCol="0">
              <a:spAutoFit/>
            </a:bodyPr>
            <a:lstStyle/>
            <a:p>
              <a:pPr algn="r" rtl="1"/>
              <a:r>
                <a:rPr lang="ar" dirty="0">
                  <a:latin typeface="Simplified Arabic" panose="020B0606030504020204" pitchFamily="34" charset="0"/>
                  <a:ea typeface="Simplified Arabic" panose="020B0606030504020204" pitchFamily="34" charset="0"/>
                  <a:cs typeface="Simplified Arabic" panose="020B0606030504020204" pitchFamily="34" charset="0"/>
                </a:rPr>
                <a:t>لا ينبغي تحت أي ظرف من الظروف ربط الوحدة الفرعية الخاصة بنفقات الغذاء </a:t>
              </a:r>
              <a:r>
                <a:rPr lang="ar" b="1" u="sng" dirty="0">
                  <a:latin typeface="Simplified Arabic" panose="020B0606030504020204" pitchFamily="34" charset="0"/>
                  <a:ea typeface="Simplified Arabic" panose="020B0606030504020204" pitchFamily="34" charset="0"/>
                  <a:cs typeface="Simplified Arabic" panose="020B0606030504020204" pitchFamily="34" charset="0"/>
                </a:rPr>
                <a:t>من خلال أنماط التخطي </a:t>
              </a:r>
              <a:r>
                <a:rPr lang="ar" dirty="0">
                  <a:latin typeface="Simplified Arabic" panose="020B0606030504020204" pitchFamily="34" charset="0"/>
                  <a:ea typeface="Simplified Arabic" panose="020B0606030504020204" pitchFamily="34" charset="0"/>
                  <a:cs typeface="Simplified Arabic" panose="020B0606030504020204" pitchFamily="34" charset="0"/>
                </a:rPr>
                <a:t>بوحدات أخرى مثل مؤشر استهلاك الغذاء (أي أن حقيقة أن غالبية أفراد الأسرة لم يستهلكوا فئة غذائية معينة خلال الأيام السبعة السابقة لا تعني أنهم لم ينفقوا على تلك الفئة خلال الأيام السبعة السابقة!)</a:t>
              </a:r>
            </a:p>
          </p:txBody>
        </p:sp>
        <p:pic>
          <p:nvPicPr>
            <p:cNvPr id="5" name="Graphic 4" descr="Warning with solid fill">
              <a:extLst>
                <a:ext uri="{FF2B5EF4-FFF2-40B4-BE49-F238E27FC236}">
                  <a16:creationId xmlns:a16="http://schemas.microsoft.com/office/drawing/2014/main" id="{CFF31C4C-B445-3EF4-8159-395B4B9D7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55761" y="1138092"/>
              <a:ext cx="579120" cy="579120"/>
            </a:xfrm>
            <a:prstGeom prst="rect">
              <a:avLst/>
            </a:prstGeom>
          </p:spPr>
        </p:pic>
      </p:grpSp>
    </p:spTree>
    <p:extLst>
      <p:ext uri="{BB962C8B-B14F-4D97-AF65-F5344CB8AC3E}">
        <p14:creationId xmlns:p14="http://schemas.microsoft.com/office/powerpoint/2010/main" val="603444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7200" y="2368800"/>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 kern="1400" spc="23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فحص جودة البيانات وتنقيتها</a:t>
            </a:r>
            <a:endParaRPr lang="en-GB" kern="1400" spc="23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gn="r" rtl="1"/>
            <a:endParaRPr lang="en-US" b="1" dirty="0"/>
          </a:p>
          <a:p>
            <a:pPr algn="r" rtl="1"/>
            <a:r>
              <a:rPr lang="ar" b="1" dirty="0"/>
              <a:t>مناقشة أهداف الوحدة:</a:t>
            </a:r>
            <a:endParaRPr lang="en-US" dirty="0"/>
          </a:p>
          <a:p>
            <a:pPr lvl="1" algn="r" rtl="1">
              <a:buFont typeface="Arial" panose="020B0604020202020204" pitchFamily="34" charset="0"/>
              <a:buChar char="•"/>
            </a:pPr>
            <a:r>
              <a:rPr lang="ar" dirty="0"/>
              <a:t>الحصول على معلومات عن </a:t>
            </a:r>
            <a:r>
              <a:rPr lang="ar" b="1" dirty="0"/>
              <a:t>حصة الإنفاق على الغذاء (FES) </a:t>
            </a:r>
            <a:r>
              <a:rPr lang="ar" dirty="0"/>
              <a:t>للسكان المستهدفين.</a:t>
            </a:r>
          </a:p>
          <a:p>
            <a:pPr lvl="1" algn="r" rtl="1">
              <a:buFont typeface="Arial" panose="020B0604020202020204" pitchFamily="34" charset="0"/>
              <a:buChar char="•"/>
            </a:pPr>
            <a:r>
              <a:rPr lang="ar" dirty="0"/>
              <a:t>تقييم الضعف الاقتصادي للأسر وقدرتها على الحصول على الغذاء.</a:t>
            </a:r>
          </a:p>
          <a:p>
            <a:pPr lvl="1" algn="r" rtl="1">
              <a:buFont typeface="Arial" panose="020B0604020202020204" pitchFamily="34" charset="0"/>
              <a:buChar char="•"/>
            </a:pPr>
            <a:r>
              <a:rPr lang="ar" dirty="0"/>
              <a:t>فهم قدرة الأسر المعيشية على التعامل مع الصدمات الأخيرة وقدرتها على تحمل الصدمات المستقبلية.</a:t>
            </a:r>
          </a:p>
          <a:p>
            <a:pPr lvl="1" algn="r" rtl="1">
              <a:buFont typeface="Arial" panose="020B0604020202020204" pitchFamily="34" charset="0"/>
              <a:buChar char="•"/>
            </a:pPr>
            <a:endParaRPr lang="en-US" dirty="0"/>
          </a:p>
          <a:p>
            <a:pPr algn="r" rtl="1"/>
            <a:r>
              <a:rPr lang="ar" b="1" dirty="0"/>
              <a:t>أهمية البيانات:</a:t>
            </a:r>
            <a:endParaRPr lang="en-US" dirty="0"/>
          </a:p>
          <a:p>
            <a:pPr lvl="1" algn="r" rtl="1">
              <a:buFont typeface="Arial" panose="020B0604020202020204" pitchFamily="34" charset="0"/>
              <a:buChar char="•"/>
            </a:pPr>
            <a:r>
              <a:rPr lang="ar" dirty="0"/>
              <a:t>التأكيد على الأهمية البالغة لجمع البيانات بدقة.</a:t>
            </a:r>
          </a:p>
          <a:p>
            <a:pPr lvl="1" algn="r" rtl="1">
              <a:buFont typeface="Arial" panose="020B0604020202020204" pitchFamily="34" charset="0"/>
              <a:buChar char="•"/>
            </a:pPr>
            <a:r>
              <a:rPr lang="ar" dirty="0"/>
              <a:t>تسليط الضوء على كيفية استخدام البيانات لتحسين التدخلات والسياسات المتعلقة بالأمن الغذائي.</a:t>
            </a:r>
          </a:p>
          <a:p>
            <a:pPr lvl="1" algn="r" rtl="1">
              <a:buFont typeface="Arial" panose="020B0604020202020204" pitchFamily="34" charset="0"/>
              <a:buChar char="•"/>
            </a:pPr>
            <a:r>
              <a:rPr lang="ar" dirty="0"/>
              <a:t>ضمان فهم </a:t>
            </a:r>
            <a:r>
              <a:rPr lang="ar-YE" dirty="0"/>
              <a:t>الباحثين</a:t>
            </a:r>
            <a:r>
              <a:rPr lang="ar" dirty="0"/>
              <a:t> لتأثير عملهم على </a:t>
            </a:r>
            <a:r>
              <a:rPr lang="ar-YE" dirty="0"/>
              <a:t>لوضع</a:t>
            </a:r>
            <a:r>
              <a:rPr lang="ar" dirty="0"/>
              <a:t> السكان الذين يجرون عليهم المسح.</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4"/>
            <a:ext cx="11052002" cy="894021"/>
          </a:xfrm>
        </p:spPr>
        <p:txBody>
          <a:bodyPr anchor="t" anchorCtr="0"/>
          <a:lstStyle/>
          <a:p>
            <a:pPr algn="r" rtl="1"/>
            <a:r>
              <a:rPr lang="ar" sz="36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ح</a:t>
            </a:r>
            <a:r>
              <a:rPr lang="ar-YE" sz="36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صة</a:t>
            </a:r>
            <a:r>
              <a:rPr lang="ar" sz="36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 الإنفاق على الغذاء (FES)</a:t>
            </a:r>
            <a:r>
              <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ar" sz="3600" kern="1400" spc="230" dirty="0">
                <a:solidFill>
                  <a:schemeClr val="tx1"/>
                </a:solidFill>
                <a:latin typeface="Open Sans" panose="020B0606030504020204" pitchFamily="34" charset="0"/>
                <a:ea typeface="Open Sans" panose="020B0606030504020204" pitchFamily="34" charset="0"/>
              </a:rPr>
              <a:t> تعليمات التدريب</a:t>
            </a:r>
            <a:r>
              <a:rPr lang="ar-YE" sz="3600" kern="1400" spc="230" dirty="0">
                <a:solidFill>
                  <a:schemeClr val="tx1"/>
                </a:solidFill>
                <a:latin typeface="Open Sans" panose="020B0606030504020204" pitchFamily="34" charset="0"/>
                <a:ea typeface="Open Sans" panose="020B0606030504020204" pitchFamily="34" charset="0"/>
              </a:rPr>
              <a:t> </a:t>
            </a:r>
            <a:r>
              <a:rPr lang="ar" sz="3600" kern="1400" spc="230" dirty="0">
                <a:solidFill>
                  <a:schemeClr val="tx1"/>
                </a:solidFill>
                <a:latin typeface="Open Sans" panose="020B0606030504020204" pitchFamily="34" charset="0"/>
                <a:ea typeface="Open Sans" panose="020B0606030504020204" pitchFamily="34" charset="0"/>
              </a:rPr>
              <a:t>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فحوصات جودة البيانات</a:t>
            </a: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p:txBody>
          <a:bodyPr/>
          <a:lstStyle/>
          <a:p>
            <a:pPr marL="0" indent="0" algn="r" rtl="1">
              <a:lnSpc>
                <a:spcPct val="107000"/>
              </a:lnSpc>
              <a:spcAft>
                <a:spcPts val="800"/>
              </a:spcAft>
              <a:buNone/>
            </a:pPr>
            <a:r>
              <a:rPr lang="ar" sz="1800" b="1" dirty="0">
                <a:effectLst/>
                <a:latin typeface="Open Sans ExtraBold" panose="020B0906030804020204" pitchFamily="34" charset="0"/>
                <a:ea typeface="Open Sans ExtraBold" panose="020B0906030804020204" pitchFamily="34" charset="0"/>
                <a:cs typeface="Simplified Arabic" panose="020B0606030504020204" pitchFamily="34" charset="0"/>
              </a:rPr>
              <a:t>يوصى على الأقل بتتبع ما يلي </a:t>
            </a:r>
          </a:p>
          <a:p>
            <a:pPr marL="0" indent="0" algn="r" rtl="1">
              <a:lnSpc>
                <a:spcPct val="107000"/>
              </a:lnSpc>
              <a:spcAft>
                <a:spcPts val="800"/>
              </a:spcAft>
              <a:buNone/>
            </a:pPr>
            <a:r>
              <a:rPr lang="ar" sz="1800" b="1" u="sng" dirty="0">
                <a:effectLst/>
                <a:latin typeface="Open Sans ExtraBold" panose="020B0906030804020204" pitchFamily="34" charset="0"/>
                <a:ea typeface="Open Sans ExtraBold" panose="020B0906030804020204" pitchFamily="34" charset="0"/>
                <a:cs typeface="Simplified Arabic" panose="020B0606030504020204" pitchFamily="34" charset="0"/>
              </a:rPr>
              <a:t>ال</a:t>
            </a:r>
            <a:r>
              <a:rPr lang="ar-YE" sz="1800" b="1" u="sng" dirty="0">
                <a:latin typeface="Open Sans ExtraBold" panose="020B0906030804020204" pitchFamily="34" charset="0"/>
                <a:ea typeface="Open Sans ExtraBold" panose="020B0906030804020204" pitchFamily="34" charset="0"/>
                <a:cs typeface="Simplified Arabic" panose="020B0606030504020204" pitchFamily="34" charset="0"/>
              </a:rPr>
              <a:t>باحثون</a:t>
            </a:r>
            <a:r>
              <a:rPr lang="ar" sz="1800" b="1" dirty="0">
                <a:effectLst/>
                <a:latin typeface="Open Sans ExtraBold" panose="020B0906030804020204" pitchFamily="34" charset="0"/>
                <a:ea typeface="Open Sans ExtraBold" panose="020B0906030804020204" pitchFamily="34" charset="0"/>
                <a:cs typeface="Simplified Arabic" panose="020B0606030504020204" pitchFamily="34" charset="0"/>
              </a:rPr>
              <a:t>:</a:t>
            </a:r>
          </a:p>
          <a:p>
            <a:pPr algn="r" rtl="1">
              <a:lnSpc>
                <a:spcPct val="107000"/>
              </a:lnSpc>
            </a:pPr>
            <a:r>
              <a:rPr lang="ar-YE" sz="1600" b="1" dirty="0">
                <a:effectLst/>
                <a:latin typeface="Open Sans" panose="020B0606030504020204" pitchFamily="34" charset="0"/>
                <a:ea typeface="Open Sans" panose="020B0606030504020204" pitchFamily="34" charset="0"/>
                <a:cs typeface="Simplified Arabic" panose="020B0606030504020204" pitchFamily="34" charset="0"/>
              </a:rPr>
              <a:t>افحص </a:t>
            </a:r>
            <a:r>
              <a:rPr lang="ar" sz="1600" b="1" dirty="0">
                <a:effectLst/>
                <a:latin typeface="Open Sans" panose="020B0606030504020204" pitchFamily="34" charset="0"/>
                <a:ea typeface="Open Sans" panose="020B0606030504020204" pitchFamily="34" charset="0"/>
                <a:cs typeface="Simplified Arabic" panose="020B0606030504020204" pitchFamily="34" charset="0"/>
              </a:rPr>
              <a:t>نسبة المقابلات التي تبلغ فيها نفقات الاستهلاك الغذائي أو غير الغذائي 0. </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من غير المرجح جدًا ملاحظة أسرة ذات نفقات استهلاك غذائي أو غير غذائي تبلغ 0. وبالتالي، </a:t>
            </a:r>
            <a:r>
              <a:rPr lang="ar-YE" sz="1600" dirty="0">
                <a:effectLst/>
                <a:latin typeface="Open Sans" panose="020B0606030504020204" pitchFamily="34" charset="0"/>
                <a:ea typeface="Open Sans" panose="020B0606030504020204" pitchFamily="34" charset="0"/>
                <a:cs typeface="Simplified Arabic" panose="020B0606030504020204" pitchFamily="34" charset="0"/>
              </a:rPr>
              <a:t>فإن الباحثين </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الذين لديهم </a:t>
            </a:r>
            <a:r>
              <a:rPr lang="ar-YE" sz="1600" dirty="0">
                <a:effectLst/>
                <a:latin typeface="Open Sans" panose="020B0606030504020204" pitchFamily="34" charset="0"/>
                <a:ea typeface="Open Sans" panose="020B0606030504020204" pitchFamily="34" charset="0"/>
                <a:cs typeface="Simplified Arabic" panose="020B0606030504020204" pitchFamily="34" charset="0"/>
              </a:rPr>
              <a:t>عدد</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 من هذه </a:t>
            </a:r>
            <a:r>
              <a:rPr lang="ar-YE" sz="1600" dirty="0">
                <a:latin typeface="Open Sans" panose="020B0606030504020204" pitchFamily="34" charset="0"/>
                <a:ea typeface="Open Sans" panose="020B0606030504020204" pitchFamily="34" charset="0"/>
                <a:cs typeface="Simplified Arabic" panose="020B0606030504020204" pitchFamily="34" charset="0"/>
              </a:rPr>
              <a:t>المقابلات قد يعني انهم يتخطون</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 هذه الوحدة.</a:t>
            </a:r>
          </a:p>
          <a:p>
            <a:pPr algn="r" rtl="1">
              <a:lnSpc>
                <a:spcPct val="107000"/>
              </a:lnSpc>
              <a:spcAft>
                <a:spcPts val="800"/>
              </a:spcAft>
            </a:pPr>
            <a:r>
              <a:rPr lang="ar" sz="1600" b="1" dirty="0">
                <a:effectLst/>
                <a:latin typeface="Open Sans" panose="020B0606030504020204" pitchFamily="34" charset="0"/>
                <a:ea typeface="Open Sans" panose="020B0606030504020204" pitchFamily="34" charset="0"/>
                <a:cs typeface="Simplified Arabic" panose="020B0606030504020204" pitchFamily="34" charset="0"/>
              </a:rPr>
              <a:t>متوسط/وسيط الإنفاق على الاستهلاك الغذائي وغير الغذائي لل</a:t>
            </a:r>
            <a:r>
              <a:rPr lang="ar-YE" sz="1600" b="1" dirty="0">
                <a:latin typeface="Open Sans" panose="020B0606030504020204" pitchFamily="34" charset="0"/>
                <a:ea typeface="Open Sans" panose="020B0606030504020204" pitchFamily="34" charset="0"/>
                <a:cs typeface="Simplified Arabic" panose="020B0606030504020204" pitchFamily="34" charset="0"/>
              </a:rPr>
              <a:t>شخص</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 قد لا يقوم ال</a:t>
            </a:r>
            <a:r>
              <a:rPr lang="ar-YE" sz="1600" dirty="0">
                <a:effectLst/>
                <a:latin typeface="Open Sans" panose="020B0606030504020204" pitchFamily="34" charset="0"/>
                <a:ea typeface="Open Sans" panose="020B0606030504020204" pitchFamily="34" charset="0"/>
                <a:cs typeface="Simplified Arabic" panose="020B0606030504020204" pitchFamily="34" charset="0"/>
              </a:rPr>
              <a:t>باحثون</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 الذين يبلغون عن قيم أعلى/أقل بكثير من البقية بتنفيذ الوحدة بشكل صحيح، ويجب معالجة ذلك وإعادة تدريبهم. إذا أمكن، يوصى أيضًا بمراقبة متوسط</a:t>
            </a:r>
            <a:r>
              <a:rPr lang="ar-YE" sz="1600" dirty="0">
                <a:latin typeface="Open Sans" panose="020B0606030504020204" pitchFamily="34" charset="0"/>
                <a:ea typeface="Open Sans" panose="020B0606030504020204" pitchFamily="34" charset="0"/>
                <a:cs typeface="Simplified Arabic" panose="020B0606030504020204" pitchFamily="34" charset="0"/>
              </a:rPr>
              <a:t>(</a:t>
            </a:r>
            <a:r>
              <a:rPr lang="en-US" sz="1600" dirty="0">
                <a:latin typeface="Open Sans" panose="020B0606030504020204" pitchFamily="34" charset="0"/>
                <a:ea typeface="Open Sans" panose="020B0606030504020204" pitchFamily="34" charset="0"/>
                <a:cs typeface="Simplified Arabic" panose="020B0606030504020204" pitchFamily="34" charset="0"/>
              </a:rPr>
              <a:t>mean</a:t>
            </a:r>
            <a:r>
              <a:rPr lang="ar-YE" sz="1600" dirty="0">
                <a:latin typeface="Open Sans" panose="020B0606030504020204" pitchFamily="34" charset="0"/>
                <a:ea typeface="Open Sans" panose="020B0606030504020204" pitchFamily="34" charset="0"/>
                <a:cs typeface="Simplified Arabic" panose="020B0606030504020204" pitchFamily="34" charset="0"/>
              </a:rPr>
              <a:t>)</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/وسيط</a:t>
            </a:r>
            <a:r>
              <a:rPr lang="en-US" sz="1600" dirty="0">
                <a:effectLst/>
                <a:latin typeface="Open Sans" panose="020B0606030504020204" pitchFamily="34" charset="0"/>
                <a:ea typeface="Open Sans" panose="020B0606030504020204" pitchFamily="34" charset="0"/>
                <a:cs typeface="Simplified Arabic" panose="020B0606030504020204" pitchFamily="34" charset="0"/>
              </a:rPr>
              <a:t>(median)</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 القيمة للفرد لكل متغير</a:t>
            </a:r>
            <a:r>
              <a:rPr lang="ar-YE" sz="1600" dirty="0">
                <a:effectLst/>
                <a:latin typeface="Open Sans" panose="020B0606030504020204" pitchFamily="34" charset="0"/>
                <a:ea typeface="Open Sans" panose="020B0606030504020204" pitchFamily="34" charset="0"/>
                <a:cs typeface="Simplified Arabic" panose="020B0606030504020204" pitchFamily="34" charset="0"/>
              </a:rPr>
              <a:t> (</a:t>
            </a:r>
            <a:r>
              <a:rPr lang="en-US" sz="1600" dirty="0">
                <a:effectLst/>
                <a:latin typeface="Open Sans" panose="020B0606030504020204" pitchFamily="34" charset="0"/>
                <a:ea typeface="Open Sans" panose="020B0606030504020204" pitchFamily="34" charset="0"/>
                <a:cs typeface="Open Sans" panose="020B0606030504020204" pitchFamily="34" charset="0"/>
              </a:rPr>
              <a:t>variable</a:t>
            </a:r>
            <a:r>
              <a:rPr lang="ar-YE" sz="1600" dirty="0">
                <a:effectLst/>
                <a:latin typeface="Open Sans" panose="020B0606030504020204" pitchFamily="34" charset="0"/>
                <a:ea typeface="Open Sans" panose="020B0606030504020204" pitchFamily="34" charset="0"/>
                <a:cs typeface="Simplified Arabic" panose="020B0606030504020204" pitchFamily="34" charset="0"/>
              </a:rPr>
              <a:t>)</a:t>
            </a:r>
            <a:r>
              <a:rPr lang="ar" sz="1600" dirty="0">
                <a:effectLst/>
                <a:latin typeface="Open Sans" panose="020B0606030504020204" pitchFamily="34" charset="0"/>
                <a:ea typeface="Open Sans" panose="020B0606030504020204" pitchFamily="34" charset="0"/>
                <a:cs typeface="Simplified Arabic" panose="020B0606030504020204" pitchFamily="34" charset="0"/>
              </a:rPr>
              <a:t> فردي في الوحدة وربما غير ذلك من المجاميع (مثل القيمة الإجمالية للأغذية من الإنتاج الذاتي).</a:t>
            </a:r>
          </a:p>
          <a:p>
            <a:pPr marL="0" indent="0" algn="r" rtl="1">
              <a:lnSpc>
                <a:spcPct val="107000"/>
              </a:lnSpc>
              <a:spcAft>
                <a:spcPts val="800"/>
              </a:spcAft>
              <a:buNone/>
            </a:pPr>
            <a:r>
              <a:rPr lang="ar-YE" sz="1800" b="1" u="sng" dirty="0">
                <a:latin typeface="Open Sans" panose="020B0606030504020204" pitchFamily="34" charset="0"/>
                <a:ea typeface="Open Sans" panose="020B0606030504020204" pitchFamily="34" charset="0"/>
                <a:cs typeface="Simplified Arabic" panose="020B0606030504020204" pitchFamily="34" charset="0"/>
              </a:rPr>
              <a:t>وبشكل </a:t>
            </a:r>
            <a:r>
              <a:rPr lang="ar" sz="1800" b="1" u="sng" dirty="0">
                <a:latin typeface="Open Sans" panose="020B0606030504020204" pitchFamily="34" charset="0"/>
                <a:ea typeface="Open Sans" panose="020B0606030504020204" pitchFamily="34" charset="0"/>
                <a:cs typeface="Simplified Arabic" panose="020B0606030504020204" pitchFamily="34" charset="0"/>
              </a:rPr>
              <a:t>عام</a:t>
            </a:r>
          </a:p>
          <a:p>
            <a:pPr algn="r" rtl="1">
              <a:lnSpc>
                <a:spcPct val="107000"/>
              </a:lnSpc>
              <a:spcAft>
                <a:spcPts val="800"/>
              </a:spcAft>
            </a:pPr>
            <a:r>
              <a:rPr lang="ar" sz="1600" b="1" dirty="0">
                <a:latin typeface="Open Sans" panose="020B0606030504020204" pitchFamily="34" charset="0"/>
                <a:ea typeface="Open Sans" panose="020B0606030504020204" pitchFamily="34" charset="0"/>
                <a:cs typeface="Simplified Arabic" panose="020B0606030504020204" pitchFamily="34" charset="0"/>
              </a:rPr>
              <a:t>ظهور قيم لا معنى لها من الناحية الاقتصادية. </a:t>
            </a:r>
            <a:r>
              <a:rPr lang="ar" sz="1600" dirty="0">
                <a:latin typeface="Open Sans" panose="020B0606030504020204" pitchFamily="34" charset="0"/>
                <a:ea typeface="Open Sans" panose="020B0606030504020204" pitchFamily="34" charset="0"/>
                <a:cs typeface="Simplified Arabic" panose="020B0606030504020204" pitchFamily="34" charset="0"/>
              </a:rPr>
              <a:t>إذا تم رصدها، يجب التحقيق في مدى ظهور هذه القيم والأسباب المحتملة (مثل سوء فهم العملات أو حالات شاذة مع عداد معين). </a:t>
            </a:r>
          </a:p>
          <a:p>
            <a:pPr marL="0" indent="0" algn="r" rtl="1">
              <a:lnSpc>
                <a:spcPct val="107000"/>
              </a:lnSpc>
              <a:spcAft>
                <a:spcPts val="800"/>
              </a:spcAft>
              <a:buNone/>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algn="r" rtl="1"/>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1103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تنظيف البيانات</a:t>
            </a: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816869"/>
            <a:ext cx="10746974" cy="4203125"/>
          </a:xfrm>
        </p:spPr>
        <p:txBody>
          <a:bodyPr/>
          <a:lstStyle/>
          <a:p>
            <a:pPr marL="0" indent="0" algn="r" rtl="1">
              <a:buNone/>
            </a:pPr>
            <a:r>
              <a:rPr lang="ar" sz="1800" b="1" dirty="0">
                <a:latin typeface="Open Sans ExtraBold" panose="020B0906030804020204" pitchFamily="34" charset="0"/>
                <a:ea typeface="Open Sans ExtraBold" panose="020B0906030804020204" pitchFamily="34" charset="0"/>
              </a:rPr>
              <a:t>يوصى بتنظيف البيانات من خلال المراحل التالية:</a:t>
            </a:r>
          </a:p>
          <a:p>
            <a:pPr algn="r" rtl="1"/>
            <a:r>
              <a:rPr lang="ar" sz="1600" b="1" dirty="0">
                <a:latin typeface="Open Sans ExtraBold" panose="020B0906030804020204" pitchFamily="34" charset="0"/>
                <a:ea typeface="Open Sans ExtraBold" panose="020B0906030804020204" pitchFamily="34" charset="0"/>
              </a:rPr>
              <a:t>الفحص الأولي فيما يتعلق بقابلية استخدام بيانات الإنفاق: </a:t>
            </a:r>
            <a:r>
              <a:rPr lang="ar" sz="1600" dirty="0">
                <a:latin typeface="Open Sans ExtraBold" panose="020B0906030804020204" pitchFamily="34" charset="0"/>
                <a:ea typeface="Open Sans ExtraBold" panose="020B0906030804020204" pitchFamily="34" charset="0"/>
              </a:rPr>
              <a:t>فحص نسبة الملاحظات التي تمثل إجمالي إنفاق صفر على </a:t>
            </a:r>
            <a:r>
              <a:rPr lang="ar-YE" sz="1600" dirty="0">
                <a:latin typeface="Open Sans ExtraBold" panose="020B0906030804020204" pitchFamily="34" charset="0"/>
                <a:ea typeface="Open Sans ExtraBold" panose="020B0906030804020204" pitchFamily="34" charset="0"/>
              </a:rPr>
              <a:t>المواد الغذائية</a:t>
            </a:r>
            <a:r>
              <a:rPr lang="ar" sz="1600" dirty="0">
                <a:latin typeface="Open Sans ExtraBold" panose="020B0906030804020204" pitchFamily="34" charset="0"/>
                <a:ea typeface="Open Sans ExtraBold" panose="020B0906030804020204" pitchFamily="34" charset="0"/>
              </a:rPr>
              <a:t> أو غير ال</a:t>
            </a:r>
            <a:r>
              <a:rPr lang="ar-YE" sz="1600" dirty="0">
                <a:latin typeface="Open Sans ExtraBold" panose="020B0906030804020204" pitchFamily="34" charset="0"/>
                <a:ea typeface="Open Sans ExtraBold" panose="020B0906030804020204" pitchFamily="34" charset="0"/>
              </a:rPr>
              <a:t>غذائية</a:t>
            </a:r>
            <a:r>
              <a:rPr lang="ar" sz="1600" dirty="0">
                <a:latin typeface="Open Sans ExtraBold" panose="020B0906030804020204" pitchFamily="34" charset="0"/>
                <a:ea typeface="Open Sans ExtraBold" panose="020B0906030804020204" pitchFamily="34" charset="0"/>
              </a:rPr>
              <a:t>. إذا كانت نسبة هذه الملاحظات الإشكالية عالية جدًا (على سبيل المثال، أعلى من 15 في المائة)، فقد يكون من الضروري تحديد حل مناسب لاستخدام بيانات الإنفاق.</a:t>
            </a:r>
            <a:endParaRPr lang="en-GB" sz="1600" b="1" dirty="0">
              <a:latin typeface="Open Sans ExtraBold" panose="020B0906030804020204" pitchFamily="34" charset="0"/>
              <a:ea typeface="Open Sans ExtraBold" panose="020B0906030804020204" pitchFamily="34" charset="0"/>
              <a:cs typeface="Open Sans ExtraBold" panose="020B0906030804020204" pitchFamily="34" charset="0"/>
            </a:endParaRPr>
          </a:p>
          <a:p>
            <a:pPr algn="r" rtl="1"/>
            <a:r>
              <a:rPr lang="ar" sz="1600" b="1" dirty="0">
                <a:effectLst/>
                <a:latin typeface="Open Sans ExtraBold" panose="020B0906030804020204" pitchFamily="34" charset="0"/>
                <a:ea typeface="Open Sans ExtraBold" panose="020B0906030804020204" pitchFamily="34" charset="0"/>
                <a:cs typeface="Simplified Arabic" panose="020B0606030504020204" pitchFamily="34" charset="0"/>
              </a:rPr>
              <a:t>تنظيف المتغيرات واحدًا تلو الآخر: </a:t>
            </a:r>
            <a:r>
              <a:rPr lang="ar" sz="1600" spc="60" dirty="0">
                <a:latin typeface="Open Sans ExtraBold" panose="020B0906030804020204" pitchFamily="34" charset="0"/>
                <a:ea typeface="Open Sans ExtraBold" panose="020B0906030804020204" pitchFamily="34" charset="0"/>
                <a:cs typeface="Simplified Arabic" panose="020B0606030504020204" pitchFamily="34" charset="0"/>
              </a:rPr>
              <a:t>الهدف هو تحديد القيم غير المعقولة لكل سؤال من أسئلة وحدة الإنفاق و(ربما) تصحيحها. تنقسم هذه المرحلة بدورها إلى خطوتين:</a:t>
            </a:r>
            <a:endParaRPr lang="en-GB" sz="1600" b="1"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lvl="1" algn="r" rtl="1">
              <a:buFont typeface="Courier New" panose="02070309020205020404" pitchFamily="49" charset="0"/>
              <a:buChar char="o"/>
            </a:pPr>
            <a:r>
              <a:rPr lang="ar" sz="1600" b="1" dirty="0">
                <a:effectLst/>
                <a:latin typeface="Open Sans ExtraBold" panose="020B0906030804020204" pitchFamily="34" charset="0"/>
                <a:ea typeface="Open Sans ExtraBold" panose="020B0906030804020204" pitchFamily="34" charset="0"/>
                <a:cs typeface="Simplified Arabic" panose="020B0606030504020204" pitchFamily="34" charset="0"/>
              </a:rPr>
              <a:t>التنظيف اليدوي: </a:t>
            </a:r>
            <a:r>
              <a:rPr lang="ar" sz="1600" dirty="0">
                <a:latin typeface="Open Sans ExtraBold" panose="020B0906030804020204" pitchFamily="34" charset="0"/>
                <a:ea typeface="Open Sans ExtraBold" panose="020B0906030804020204" pitchFamily="34" charset="0"/>
                <a:cs typeface="Simplified Arabic" panose="020B0606030504020204" pitchFamily="34" charset="0"/>
              </a:rPr>
              <a:t>من خلال التصو</a:t>
            </a:r>
            <a:r>
              <a:rPr lang="ar-YE" sz="1600" dirty="0">
                <a:latin typeface="Open Sans ExtraBold" panose="020B0906030804020204" pitchFamily="34" charset="0"/>
                <a:ea typeface="Open Sans ExtraBold" panose="020B0906030804020204" pitchFamily="34" charset="0"/>
                <a:cs typeface="Simplified Arabic" panose="020B0606030504020204" pitchFamily="34" charset="0"/>
              </a:rPr>
              <a:t>ي</a:t>
            </a:r>
            <a:r>
              <a:rPr lang="ar" sz="1600" dirty="0">
                <a:latin typeface="Open Sans ExtraBold" panose="020B0906030804020204" pitchFamily="34" charset="0"/>
                <a:ea typeface="Open Sans ExtraBold" panose="020B0906030804020204" pitchFamily="34" charset="0"/>
                <a:cs typeface="Simplified Arabic" panose="020B0606030504020204" pitchFamily="34" charset="0"/>
              </a:rPr>
              <a:t>رات والجدول، تحديد القيم المنخفضة أو المرتفعة غير المعقولة والحكم على ما إذا كان هناك خطأ واضح. إذا كان الأمر كذلك، وإذا كان من الممكن استنتاج "القيمة الحقيقية" لهذه النقاط من البيانات بشكل منطقي، تصحيح القيم باستخدام </a:t>
            </a:r>
            <a:r>
              <a:rPr lang="ar-YE" sz="1600" dirty="0">
                <a:latin typeface="Open Sans ExtraBold" panose="020B0906030804020204" pitchFamily="34" charset="0"/>
                <a:ea typeface="Open Sans ExtraBold" panose="020B0906030804020204" pitchFamily="34" charset="0"/>
                <a:cs typeface="Simplified Arabic" panose="020B0606030504020204" pitchFamily="34" charset="0"/>
              </a:rPr>
              <a:t>الملف الذي يحمل الاكواد</a:t>
            </a:r>
            <a:r>
              <a:rPr lang="ar" sz="1600" dirty="0">
                <a:latin typeface="Open Sans ExtraBold" panose="020B0906030804020204" pitchFamily="34" charset="0"/>
                <a:ea typeface="Open Sans ExtraBold" panose="020B0906030804020204" pitchFamily="34" charset="0"/>
                <a:cs typeface="Simplified Arabic" panose="020B0606030504020204" pitchFamily="34" charset="0"/>
              </a:rPr>
              <a:t>.</a:t>
            </a:r>
          </a:p>
          <a:p>
            <a:pPr lvl="1" algn="r" rtl="1">
              <a:buFont typeface="Courier New" panose="02070309020205020404" pitchFamily="49" charset="0"/>
              <a:buChar char="o"/>
            </a:pPr>
            <a:r>
              <a:rPr lang="ar" sz="1600" b="1" dirty="0">
                <a:effectLst/>
                <a:latin typeface="Open Sans ExtraBold" panose="020B0906030804020204" pitchFamily="34" charset="0"/>
                <a:ea typeface="Open Sans ExtraBold" panose="020B0906030804020204" pitchFamily="34" charset="0"/>
                <a:cs typeface="Simplified Arabic" panose="020B0606030504020204" pitchFamily="34" charset="0"/>
              </a:rPr>
              <a:t>التنظيف الإحصائي/التلقائي: </a:t>
            </a:r>
            <a:r>
              <a:rPr lang="ar" sz="1600" dirty="0">
                <a:effectLst/>
                <a:latin typeface="Open Sans ExtraBold" panose="020B0906030804020204" pitchFamily="34" charset="0"/>
                <a:ea typeface="Open Sans ExtraBold" panose="020B0906030804020204" pitchFamily="34" charset="0"/>
                <a:cs typeface="Simplified Arabic" panose="020B0606030504020204" pitchFamily="34" charset="0"/>
              </a:rPr>
              <a:t>تحديد أي قيم منخفضة/مرتفعة بشكل غير عادي متبقية (</a:t>
            </a:r>
            <a:r>
              <a:rPr lang="ar-YE" sz="1600" dirty="0">
                <a:effectLst/>
                <a:latin typeface="Open Sans ExtraBold" panose="020B0906030804020204" pitchFamily="34" charset="0"/>
                <a:ea typeface="Open Sans ExtraBold" panose="020B0906030804020204" pitchFamily="34" charset="0"/>
                <a:cs typeface="Simplified Arabic" panose="020B0606030504020204" pitchFamily="34" charset="0"/>
              </a:rPr>
              <a:t>على مستوى الفرد</a:t>
            </a:r>
            <a:r>
              <a:rPr lang="ar" sz="1600" dirty="0">
                <a:effectLst/>
                <a:latin typeface="Open Sans ExtraBold" panose="020B0906030804020204" pitchFamily="34" charset="0"/>
                <a:ea typeface="Open Sans ExtraBold" panose="020B0906030804020204" pitchFamily="34" charset="0"/>
                <a:cs typeface="Simplified Arabic" panose="020B0606030504020204" pitchFamily="34" charset="0"/>
              </a:rPr>
              <a:t>) بناءً على القواعد الإحصائية واستبدالها تلقائيًا.</a:t>
            </a:r>
            <a:endParaRPr lang="en-GB" sz="16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r" rtl="1"/>
            <a:r>
              <a:rPr lang="ar" sz="1600" b="1" dirty="0">
                <a:latin typeface="Open Sans ExtraBold" panose="020B0906030804020204" pitchFamily="34" charset="0"/>
                <a:ea typeface="Open Sans ExtraBold" panose="020B0906030804020204" pitchFamily="34" charset="0"/>
                <a:cs typeface="Simplified Arabic" panose="020B0606030504020204" pitchFamily="34" charset="0"/>
              </a:rPr>
              <a:t>تنظيف المجاميع: </a:t>
            </a:r>
            <a:r>
              <a:rPr lang="ar" sz="1600" spc="60" dirty="0">
                <a:latin typeface="Open Sans ExtraBold" panose="020B0906030804020204" pitchFamily="34" charset="0"/>
                <a:ea typeface="Open Sans ExtraBold" panose="020B0906030804020204" pitchFamily="34" charset="0"/>
                <a:cs typeface="Simplified Arabic" panose="020B0606030504020204" pitchFamily="34" charset="0"/>
              </a:rPr>
              <a:t>الهدف هو معالجة الحالات التي يبدو فيها أن وحدة الإنفاق بأكملها غير صالحة. يتم التنظيف على مجموعتين: 1) إجمالي الإنفاق على الغذاء و 2) إجمالي الإنفاق على الاستهلاك غير الغذائي، لتحديد وتصحيح القيم المنخفضة/المرتفعة بشكل غير معقول. </a:t>
            </a:r>
            <a:r>
              <a:rPr lang="ar" sz="1600" dirty="0">
                <a:effectLst/>
                <a:latin typeface="Open Sans ExtraBold" panose="020B0906030804020204" pitchFamily="34" charset="0"/>
                <a:ea typeface="Open Sans ExtraBold" panose="020B0906030804020204" pitchFamily="34" charset="0"/>
                <a:cs typeface="Simplified Arabic" panose="020B0606030504020204" pitchFamily="34" charset="0"/>
              </a:rPr>
              <a:t>يتم تحديد القيم المنخفضة/المرتفعة بشكل غير عادي (معبر عنها بالفرد) بناءً على القواعد الإحصائية واستبدالها تلقائيًا. إذا تم استبدال قيمة مجموعة ما لملاحظة ما، فيجب مطابقة جميع متغيرات الإنفاق لتلك الملاحظة مع القيمة الجديدة للمجموعة.</a:t>
            </a:r>
            <a:endParaRPr lang="en-GB" sz="1600" dirty="0">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58450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لمزيد من المعلومات، راجع إرشادات جودة البيانات الخاصة ببرنامج الأغذية العالمي</a:t>
            </a: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7268202" y="2093077"/>
            <a:ext cx="4120233" cy="4100053"/>
          </a:xfrm>
        </p:spPr>
        <p:txBody>
          <a:bodyPr vert="horz" lIns="91440" tIns="45720" rIns="91440" bIns="45720" rtlCol="0" anchor="t">
            <a:noAutofit/>
          </a:bodyPr>
          <a:lstStyle/>
          <a:p>
            <a:pPr marL="0" indent="0" algn="r" rtl="1">
              <a:buNone/>
            </a:pPr>
            <a:r>
              <a:rPr lang="ar" dirty="0">
                <a:latin typeface="Simplified Arabic"/>
                <a:ea typeface="Simplified Arabic"/>
                <a:cs typeface="Simplified Arabic"/>
              </a:rPr>
              <a:t>للحصول على تفاصيل وموارد حول فحوصات جودة البيانات وتنظيفها فيما يتعلق بوحدة نفقات الاستهلاك، راجع </a:t>
            </a:r>
            <a:r>
              <a:rPr lang="ar-YE" b="1" dirty="0">
                <a:latin typeface="Simplified Arabic"/>
                <a:ea typeface="Simplified Arabic"/>
                <a:cs typeface="Simplified Arabic"/>
                <a:hlinkClick r:id="rId2">
                  <a:extLst>
                    <a:ext uri="{A12FA001-AC4F-418D-AE19-62706E023703}">
                      <ahyp:hlinkClr xmlns:ahyp="http://schemas.microsoft.com/office/drawing/2018/hyperlinkcolor" val="tx"/>
                    </a:ext>
                  </a:extLst>
                </a:hlinkClick>
              </a:rPr>
              <a:t>دليل</a:t>
            </a:r>
            <a:r>
              <a:rPr lang="ar" b="1" dirty="0">
                <a:latin typeface="Simplified Arabic"/>
                <a:ea typeface="Simplified Arabic"/>
                <a:cs typeface="Simplified Arabic"/>
                <a:hlinkClick r:id="rId2">
                  <a:extLst>
                    <a:ext uri="{A12FA001-AC4F-418D-AE19-62706E023703}">
                      <ahyp:hlinkClr xmlns:ahyp="http://schemas.microsoft.com/office/drawing/2018/hyperlinkcolor" val="tx"/>
                    </a:ext>
                  </a:extLst>
                </a:hlinkClick>
              </a:rPr>
              <a:t> إرشادات جودة البيانات</a:t>
            </a:r>
            <a:endParaRPr lang="en-GB" b="1" dirty="0">
              <a:hlinkClick r:id="rId2">
                <a:extLst>
                  <a:ext uri="{A12FA001-AC4F-418D-AE19-62706E023703}">
                    <ahyp:hlinkClr xmlns:ahyp="http://schemas.microsoft.com/office/drawing/2018/hyperlinkcolor" val="tx"/>
                  </a:ext>
                </a:extLst>
              </a:hlinkClick>
            </a:endParaRPr>
          </a:p>
          <a:p>
            <a:pPr marL="0" indent="0" algn="r" rtl="1">
              <a:buNone/>
            </a:pPr>
            <a:endParaRPr lang="en-GB" b="1" dirty="0"/>
          </a:p>
          <a:p>
            <a:pPr marL="0" indent="0" algn="r" rtl="1">
              <a:buNone/>
            </a:pPr>
            <a:endParaRPr lang="en-GB" b="1" dirty="0"/>
          </a:p>
        </p:txBody>
      </p:sp>
      <p:pic>
        <p:nvPicPr>
          <p:cNvPr id="4" name="Picture 3">
            <a:extLst>
              <a:ext uri="{FF2B5EF4-FFF2-40B4-BE49-F238E27FC236}">
                <a16:creationId xmlns:a16="http://schemas.microsoft.com/office/drawing/2014/main" id="{0C3D6DF3-A27F-3612-DC1E-162F9EB0E681}"/>
              </a:ext>
            </a:extLst>
          </p:cNvPr>
          <p:cNvPicPr>
            <a:picLocks noChangeAspect="1"/>
          </p:cNvPicPr>
          <p:nvPr/>
        </p:nvPicPr>
        <p:blipFill>
          <a:blip r:embed="rId3"/>
          <a:stretch>
            <a:fillRect/>
          </a:stretch>
        </p:blipFill>
        <p:spPr>
          <a:xfrm>
            <a:off x="1819527" y="1540418"/>
            <a:ext cx="3755773" cy="5205369"/>
          </a:xfrm>
          <a:prstGeom prst="rect">
            <a:avLst/>
          </a:prstGeom>
        </p:spPr>
      </p:pic>
    </p:spTree>
    <p:extLst>
      <p:ext uri="{BB962C8B-B14F-4D97-AF65-F5344CB8AC3E}">
        <p14:creationId xmlns:p14="http://schemas.microsoft.com/office/powerpoint/2010/main" val="402696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7200" y="2368800"/>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YE" kern="1400" spc="230"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حساب </a:t>
            </a:r>
            <a:r>
              <a:rPr lang="ar" kern="1400" spc="230"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حصة الإنفاق على الغذاء </a:t>
            </a:r>
            <a:r>
              <a:rPr lang="ar-YE" kern="1400" spc="230"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a:t>
            </a:r>
            <a:r>
              <a:rPr lang="en-US" kern="1400" spc="230"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FES</a:t>
            </a:r>
            <a:r>
              <a:rPr lang="ar-YE" kern="1400" spc="230"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a:t>
            </a:r>
            <a:endParaRPr lang="en-GB" kern="1400" spc="230"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301396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pPr algn="r" rtl="1"/>
            <a:r>
              <a:rPr lang="ar" sz="3600" noProof="0" dirty="0">
                <a:latin typeface="Simplified Arabic" pitchFamily="2" charset="0"/>
              </a:rPr>
              <a:t>نظرة عامة على الخطوات</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532929582"/>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480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وحدة FES: حساب النفقات الشهرية على الغذاء</a:t>
            </a: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1086943" y="2605741"/>
            <a:ext cx="10542124" cy="4100053"/>
          </a:xfrm>
        </p:spPr>
        <p:txBody>
          <a:bodyPr/>
          <a:lstStyle/>
          <a:p>
            <a:pPr marR="0" lvl="0" algn="r" rtl="1">
              <a:lnSpc>
                <a:spcPct val="115000"/>
              </a:lnSpc>
              <a:spcBef>
                <a:spcPts val="0"/>
              </a:spcBef>
              <a:spcAft>
                <a:spcPts val="1000"/>
              </a:spcAft>
              <a:buSzPts val="1000"/>
              <a:buFont typeface="Wingdings" panose="05000000000000000000" pitchFamily="2" charset="2"/>
              <a:buChar char="v"/>
              <a:tabLst>
                <a:tab pos="457200" algn="l"/>
              </a:tabLst>
            </a:pPr>
            <a:r>
              <a:rPr lang="ar" sz="1800" dirty="0">
                <a:effectLst/>
                <a:latin typeface="Simplified Arabic" panose="020B0606030504020204" pitchFamily="34" charset="0"/>
                <a:ea typeface="Simplified Arabic" panose="02020609040205080304" pitchFamily="49" charset="-128"/>
                <a:cs typeface="Simplified Arabic" panose="020B0604020202020204" pitchFamily="34" charset="0"/>
              </a:rPr>
              <a:t>حدد نفقات الأسرة الشهرية على الغذاء عن طريق </a:t>
            </a:r>
            <a:r>
              <a:rPr lang="ar" sz="1800" b="1" dirty="0">
                <a:effectLst/>
                <a:latin typeface="Simplified Arabic" panose="020B0606030504020204" pitchFamily="34" charset="0"/>
                <a:ea typeface="Simplified Arabic" panose="02020609040205080304" pitchFamily="49" charset="-128"/>
                <a:cs typeface="Simplified Arabic" panose="020B0604020202020204" pitchFamily="34" charset="0"/>
              </a:rPr>
              <a:t>جمع</a:t>
            </a:r>
            <a:r>
              <a:rPr lang="ar" sz="1800" dirty="0">
                <a:effectLst/>
                <a:latin typeface="Simplified Arabic" panose="020B0606030504020204" pitchFamily="34" charset="0"/>
                <a:ea typeface="Simplified Arabic" panose="02020609040205080304" pitchFamily="49" charset="-128"/>
                <a:cs typeface="Simplified Arabic" panose="020B0604020202020204" pitchFamily="34" charset="0"/>
              </a:rPr>
              <a:t>:</a:t>
            </a:r>
          </a:p>
          <a:p>
            <a:pPr marL="800100" lvl="1" indent="-342900" algn="r" rtl="1">
              <a:lnSpc>
                <a:spcPct val="107000"/>
              </a:lnSpc>
              <a:spcBef>
                <a:spcPts val="0"/>
              </a:spcBef>
              <a:buSzPts val="1000"/>
              <a:buFont typeface="+mj-lt"/>
              <a:buAutoNum type="arabicPeriod"/>
              <a:tabLst>
                <a:tab pos="660400" algn="l"/>
              </a:tabLst>
            </a:pPr>
            <a:r>
              <a:rPr lang="ar" sz="1600" dirty="0">
                <a:effectLst/>
                <a:latin typeface="Simplified Arabic" panose="020B0606030504020204" pitchFamily="34" charset="0"/>
                <a:ea typeface="Simplified Arabic" panose="02020609040205080304" pitchFamily="49" charset="-128"/>
                <a:cs typeface="Simplified Arabic" panose="020B0604020202020204" pitchFamily="34" charset="0"/>
              </a:rPr>
              <a:t>القيمة النقدية لنفقات الغذاء المدفوعة نقدًا أو </a:t>
            </a:r>
            <a:r>
              <a:rPr lang="ar-YE" sz="1600" dirty="0">
                <a:effectLst/>
                <a:latin typeface="Simplified Arabic" panose="020B0606030504020204" pitchFamily="34" charset="0"/>
                <a:ea typeface="Simplified Arabic" panose="02020609040205080304" pitchFamily="49" charset="-128"/>
                <a:cs typeface="Simplified Arabic" panose="020B0604020202020204" pitchFamily="34" charset="0"/>
              </a:rPr>
              <a:t>بالدين</a:t>
            </a:r>
            <a:r>
              <a:rPr lang="ar" sz="1600" dirty="0">
                <a:effectLst/>
                <a:latin typeface="Simplified Arabic" panose="020B0606030504020204" pitchFamily="34" charset="0"/>
                <a:ea typeface="Simplified Arabic" panose="02020609040205080304" pitchFamily="49" charset="-128"/>
                <a:cs typeface="Simplified Arabic" panose="020B0604020202020204" pitchFamily="34" charset="0"/>
              </a:rPr>
              <a:t>.</a:t>
            </a:r>
          </a:p>
          <a:p>
            <a:pPr marL="800100" lvl="1" indent="-342900" algn="r" rtl="1">
              <a:lnSpc>
                <a:spcPct val="107000"/>
              </a:lnSpc>
              <a:spcBef>
                <a:spcPts val="0"/>
              </a:spcBef>
              <a:buSzPts val="1000"/>
              <a:buFont typeface="+mj-lt"/>
              <a:buAutoNum type="arabicPeriod"/>
              <a:tabLst>
                <a:tab pos="660400" algn="l"/>
              </a:tabLst>
            </a:pPr>
            <a:r>
              <a:rPr lang="ar" sz="1600" dirty="0">
                <a:effectLst/>
                <a:latin typeface="Simplified Arabic" panose="020B0606030504020204" pitchFamily="34" charset="0"/>
                <a:ea typeface="Simplified Arabic" panose="02020609040205080304" pitchFamily="49" charset="-128"/>
                <a:cs typeface="Simplified Arabic" panose="020B0604020202020204" pitchFamily="34" charset="0"/>
              </a:rPr>
              <a:t>قيمة المواد الغذائية المستهلكة التي تم الحصول عليها من إنتاج الأسرة المعيشية.</a:t>
            </a:r>
          </a:p>
          <a:p>
            <a:pPr marL="800100" lvl="1" indent="-342900" algn="r" rtl="1">
              <a:lnSpc>
                <a:spcPct val="107000"/>
              </a:lnSpc>
              <a:spcBef>
                <a:spcPts val="0"/>
              </a:spcBef>
              <a:spcAft>
                <a:spcPts val="800"/>
              </a:spcAft>
              <a:buSzPts val="1000"/>
              <a:buFont typeface="+mj-lt"/>
              <a:buAutoNum type="arabicPeriod"/>
              <a:tabLst>
                <a:tab pos="660400" algn="l"/>
              </a:tabLst>
            </a:pPr>
            <a:r>
              <a:rPr lang="ar" sz="1600" dirty="0">
                <a:effectLst/>
                <a:latin typeface="Simplified Arabic" panose="020B0606030504020204" pitchFamily="34" charset="0"/>
                <a:ea typeface="Simplified Arabic" panose="02020609040205080304" pitchFamily="49" charset="-128"/>
                <a:cs typeface="Simplified Arabic" panose="020B0604020202020204" pitchFamily="34" charset="0"/>
              </a:rPr>
              <a:t>قيمة المواد الغذائية المستهلكة التي تم الحصول عليها من خلال المساعدات العينية والهدايا.</a:t>
            </a:r>
          </a:p>
          <a:p>
            <a:pPr marR="0" lvl="0" algn="r" rtl="1">
              <a:lnSpc>
                <a:spcPct val="115000"/>
              </a:lnSpc>
              <a:spcBef>
                <a:spcPts val="0"/>
              </a:spcBef>
              <a:spcAft>
                <a:spcPts val="1000"/>
              </a:spcAft>
              <a:buSzPts val="1000"/>
              <a:buFont typeface="Wingdings" panose="05000000000000000000" pitchFamily="2" charset="2"/>
              <a:buChar char="v"/>
              <a:tabLst>
                <a:tab pos="457200" algn="l"/>
              </a:tabLst>
            </a:pPr>
            <a:r>
              <a:rPr lang="ar" sz="1800" dirty="0">
                <a:effectLst/>
                <a:latin typeface="Simplified Arabic" panose="020B0606030504020204" pitchFamily="34" charset="0"/>
                <a:ea typeface="Simplified Arabic" panose="02020609040205080304" pitchFamily="49" charset="-128"/>
                <a:cs typeface="Simplified Arabic" panose="020B0604020202020204" pitchFamily="34" charset="0"/>
              </a:rPr>
              <a:t>إذا تم جمع نفقات الغذاء باستخدام فترة الاسترجاع القياسية البالغة سبعة أيام، فقم بالتعديل عن طريق القسمة على سبعة وضرب الناتج في 30 للإبلاغ عنها على </a:t>
            </a:r>
            <a:r>
              <a:rPr lang="ar" sz="1800" b="1" dirty="0">
                <a:effectLst/>
                <a:latin typeface="Simplified Arabic" panose="020B0606030504020204" pitchFamily="34" charset="0"/>
                <a:ea typeface="Simplified Arabic" panose="02020609040205080304" pitchFamily="49" charset="-128"/>
                <a:cs typeface="Simplified Arabic" panose="020B0604020202020204" pitchFamily="34" charset="0"/>
              </a:rPr>
              <a:t>أساس شهري.</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Simplified Arabic" charset="0"/>
                <a:ea typeface="Simplified Arabic" charset="0"/>
                <a:cs typeface="Simplified Arabic"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Simplified Arabic" charset="0"/>
                <a:ea typeface="Simplified Arabic" charset="0"/>
                <a:cs typeface="Simplified Arabic"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Simplified Arabic" charset="0"/>
                <a:ea typeface="Simplified Arabic" charset="0"/>
                <a:cs typeface="Simplified Arabic"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9pPr>
          </a:lstStyle>
          <a:p>
            <a:pPr marL="0" indent="0" algn="r" rtl="1">
              <a:lnSpc>
                <a:spcPct val="115000"/>
              </a:lnSpc>
              <a:spcBef>
                <a:spcPts val="0"/>
              </a:spcBef>
              <a:spcAft>
                <a:spcPts val="1000"/>
              </a:spcAft>
              <a:buSzPts val="1000"/>
              <a:buNone/>
              <a:tabLst>
                <a:tab pos="457200" algn="l"/>
              </a:tabLst>
            </a:pPr>
            <a:r>
              <a:rPr lang="ar" sz="1800" dirty="0">
                <a:latin typeface="Simplified Arabic" panose="020B0606030504020204" pitchFamily="34" charset="0"/>
                <a:ea typeface="Simplified Arabic" panose="02020609040205080304" pitchFamily="49" charset="-128"/>
                <a:cs typeface="Simplified Arabic" panose="020B0604020202020204" pitchFamily="34" charset="0"/>
              </a:rPr>
              <a:t>اسم المتغير: </a:t>
            </a:r>
            <a:r>
              <a:rPr lang="en-US" sz="1800" b="1" dirty="0">
                <a:latin typeface="Open Sans" panose="020B0606030504020204" pitchFamily="34" charset="0"/>
                <a:ea typeface="MS Mincho" panose="02020609040205080304" pitchFamily="49" charset="-128"/>
                <a:cs typeface="Arial" panose="020B0604020202020204" pitchFamily="34" charset="0"/>
              </a:rPr>
              <a:t>HHExpF_1M</a:t>
            </a:r>
            <a:endParaRPr lang="ar" sz="1800" b="1" dirty="0">
              <a:latin typeface="Simplified Arabic" panose="020B0606030504020204" pitchFamily="34" charset="0"/>
              <a:ea typeface="Simplified Arabic" panose="02020609040205080304" pitchFamily="49" charset="-128"/>
              <a:cs typeface="Simplified Arabic" panose="020B0604020202020204" pitchFamily="34" charset="0"/>
            </a:endParaRPr>
          </a:p>
        </p:txBody>
      </p:sp>
      <p:sp>
        <p:nvSpPr>
          <p:cNvPr id="5" name="Division Sign 4">
            <a:extLst>
              <a:ext uri="{FF2B5EF4-FFF2-40B4-BE49-F238E27FC236}">
                <a16:creationId xmlns:a16="http://schemas.microsoft.com/office/drawing/2014/main" id="{8210EDE2-2098-DEA4-EE82-A6771A9E187F}"/>
              </a:ext>
            </a:extLst>
          </p:cNvPr>
          <p:cNvSpPr/>
          <p:nvPr/>
        </p:nvSpPr>
        <p:spPr>
          <a:xfrm>
            <a:off x="4288172" y="4981076"/>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Multiplication Sign 5">
            <a:extLst>
              <a:ext uri="{FF2B5EF4-FFF2-40B4-BE49-F238E27FC236}">
                <a16:creationId xmlns:a16="http://schemas.microsoft.com/office/drawing/2014/main" id="{4126E756-5818-B860-53CA-B9E07A07BAA4}"/>
              </a:ext>
            </a:extLst>
          </p:cNvPr>
          <p:cNvSpPr/>
          <p:nvPr/>
        </p:nvSpPr>
        <p:spPr>
          <a:xfrm>
            <a:off x="5719742" y="4922555"/>
            <a:ext cx="986590" cy="800099"/>
          </a:xfrm>
          <a:prstGeom prst="mathMultiply">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7" name="Equals 6">
            <a:extLst>
              <a:ext uri="{FF2B5EF4-FFF2-40B4-BE49-F238E27FC236}">
                <a16:creationId xmlns:a16="http://schemas.microsoft.com/office/drawing/2014/main" id="{0A89B446-43C2-9979-A283-1F7CFEDB1334}"/>
              </a:ext>
            </a:extLst>
          </p:cNvPr>
          <p:cNvSpPr/>
          <p:nvPr/>
        </p:nvSpPr>
        <p:spPr>
          <a:xfrm>
            <a:off x="7385240" y="5072817"/>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9" name="TextBox 8">
            <a:extLst>
              <a:ext uri="{FF2B5EF4-FFF2-40B4-BE49-F238E27FC236}">
                <a16:creationId xmlns:a16="http://schemas.microsoft.com/office/drawing/2014/main" id="{1859599A-BD57-1BB8-EF88-83916D738CB5}"/>
              </a:ext>
            </a:extLst>
          </p:cNvPr>
          <p:cNvSpPr txBox="1"/>
          <p:nvPr/>
        </p:nvSpPr>
        <p:spPr>
          <a:xfrm>
            <a:off x="2160427" y="4862311"/>
            <a:ext cx="1968667" cy="923330"/>
          </a:xfrm>
          <a:prstGeom prst="rect">
            <a:avLst/>
          </a:prstGeom>
          <a:noFill/>
          <a:ln w="57150">
            <a:solidFill>
              <a:schemeClr val="accent2"/>
            </a:solidFill>
          </a:ln>
        </p:spPr>
        <p:txBody>
          <a:bodyPr wrap="square" rtlCol="0">
            <a:spAutoFit/>
          </a:bodyPr>
          <a:lstStyle/>
          <a:p>
            <a:pPr algn="ctr" rtl="1"/>
            <a:r>
              <a:rPr lang="ar" dirty="0"/>
              <a:t>إجمالي نفقات الغذاء في آخر 7 أيام</a:t>
            </a:r>
          </a:p>
        </p:txBody>
      </p:sp>
      <p:sp>
        <p:nvSpPr>
          <p:cNvPr id="10" name="TextBox 9">
            <a:extLst>
              <a:ext uri="{FF2B5EF4-FFF2-40B4-BE49-F238E27FC236}">
                <a16:creationId xmlns:a16="http://schemas.microsoft.com/office/drawing/2014/main" id="{170617EB-B960-E6E3-F8F9-F2D520599DC1}"/>
              </a:ext>
            </a:extLst>
          </p:cNvPr>
          <p:cNvSpPr txBox="1"/>
          <p:nvPr/>
        </p:nvSpPr>
        <p:spPr>
          <a:xfrm>
            <a:off x="5055598" y="5091182"/>
            <a:ext cx="661738" cy="461665"/>
          </a:xfrm>
          <a:prstGeom prst="rect">
            <a:avLst/>
          </a:prstGeom>
          <a:noFill/>
          <a:ln w="57150">
            <a:solidFill>
              <a:schemeClr val="accent2"/>
            </a:solidFill>
          </a:ln>
        </p:spPr>
        <p:txBody>
          <a:bodyPr wrap="square" rtlCol="0">
            <a:spAutoFit/>
          </a:bodyPr>
          <a:lstStyle/>
          <a:p>
            <a:pPr algn="ctr" rtl="1"/>
            <a:r>
              <a:rPr lang="ar" sz="2400" dirty="0"/>
              <a:t>7</a:t>
            </a:r>
          </a:p>
        </p:txBody>
      </p:sp>
      <p:sp>
        <p:nvSpPr>
          <p:cNvPr id="11" name="TextBox 10">
            <a:extLst>
              <a:ext uri="{FF2B5EF4-FFF2-40B4-BE49-F238E27FC236}">
                <a16:creationId xmlns:a16="http://schemas.microsoft.com/office/drawing/2014/main" id="{8CECC9F4-7CDB-3173-27B0-C614C4FE7241}"/>
              </a:ext>
            </a:extLst>
          </p:cNvPr>
          <p:cNvSpPr txBox="1"/>
          <p:nvPr/>
        </p:nvSpPr>
        <p:spPr>
          <a:xfrm>
            <a:off x="6684406" y="5091182"/>
            <a:ext cx="661738" cy="461665"/>
          </a:xfrm>
          <a:prstGeom prst="rect">
            <a:avLst/>
          </a:prstGeom>
          <a:noFill/>
          <a:ln w="57150">
            <a:solidFill>
              <a:schemeClr val="accent2"/>
            </a:solidFill>
          </a:ln>
        </p:spPr>
        <p:txBody>
          <a:bodyPr wrap="square" rtlCol="0">
            <a:spAutoFit/>
          </a:bodyPr>
          <a:lstStyle/>
          <a:p>
            <a:pPr algn="ctr" rtl="1"/>
            <a:r>
              <a:rPr lang="ar" sz="2400" dirty="0"/>
              <a:t>30</a:t>
            </a:r>
          </a:p>
        </p:txBody>
      </p:sp>
      <p:sp>
        <p:nvSpPr>
          <p:cNvPr id="12" name="TextBox 11">
            <a:extLst>
              <a:ext uri="{FF2B5EF4-FFF2-40B4-BE49-F238E27FC236}">
                <a16:creationId xmlns:a16="http://schemas.microsoft.com/office/drawing/2014/main" id="{7AE46FF9-F543-A4FD-ACD3-3569474AFBF6}"/>
              </a:ext>
            </a:extLst>
          </p:cNvPr>
          <p:cNvSpPr txBox="1"/>
          <p:nvPr/>
        </p:nvSpPr>
        <p:spPr>
          <a:xfrm>
            <a:off x="8159271" y="5095695"/>
            <a:ext cx="1968667" cy="461665"/>
          </a:xfrm>
          <a:prstGeom prst="rect">
            <a:avLst/>
          </a:prstGeom>
          <a:noFill/>
          <a:ln w="57150">
            <a:solidFill>
              <a:schemeClr val="accent2"/>
            </a:solidFill>
          </a:ln>
        </p:spPr>
        <p:txBody>
          <a:bodyPr wrap="square" rtlCol="0">
            <a:spAutoFit/>
          </a:bodyPr>
          <a:lstStyle/>
          <a:p>
            <a:pPr algn="ctr" rtl="1"/>
            <a:r>
              <a:rPr lang="en-US" sz="2400" b="1" dirty="0">
                <a:latin typeface="Open Sans" panose="020B0606030504020204" pitchFamily="34" charset="0"/>
                <a:ea typeface="MS Mincho" panose="02020609040205080304" pitchFamily="49" charset="-128"/>
                <a:cs typeface="Arial" panose="020B0604020202020204" pitchFamily="34" charset="0"/>
              </a:rPr>
              <a:t>HHExpF_1M</a:t>
            </a:r>
            <a:endParaRPr lang="en-US" sz="2400" dirty="0"/>
          </a:p>
        </p:txBody>
      </p:sp>
    </p:spTree>
    <p:extLst>
      <p:ext uri="{BB962C8B-B14F-4D97-AF65-F5344CB8AC3E}">
        <p14:creationId xmlns:p14="http://schemas.microsoft.com/office/powerpoint/2010/main" val="331256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pPr algn="r" rtl="1"/>
            <a:r>
              <a:rPr lang="ar" sz="3600" noProof="0" dirty="0">
                <a:latin typeface="Open Sans ExtraBold" panose="020B0906030804020204" pitchFamily="34" charset="0"/>
                <a:ea typeface="Open Sans ExtraBold" panose="020B0906030804020204" pitchFamily="34" charset="0"/>
              </a:rPr>
              <a:t>نظرة عامة على الخطوات</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80910417"/>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566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DFB734-EFD1-460E-90B0-CE1D01CA31D0}"/>
              </a:ext>
            </a:extLst>
          </p:cNvPr>
          <p:cNvSpPr>
            <a:spLocks noGrp="1"/>
          </p:cNvSpPr>
          <p:nvPr>
            <p:ph type="title"/>
          </p:nvPr>
        </p:nvSpPr>
        <p:spPr>
          <a:xfrm>
            <a:off x="541447" y="540000"/>
            <a:ext cx="11287183" cy="1152000"/>
          </a:xfrm>
        </p:spPr>
        <p:txBody>
          <a:bodyPr/>
          <a:lstStyle/>
          <a:p>
            <a:pPr algn="r" rtl="1"/>
            <a:r>
              <a:rPr lang="ar" sz="3600" noProof="0" dirty="0">
                <a:latin typeface="Simplified Arabic" pitchFamily="2" charset="0"/>
              </a:rPr>
              <a:t>تجميع نفقات الاستهلاك: </a:t>
            </a:r>
            <a:r>
              <a:rPr lang="ar" sz="3600" dirty="0">
                <a:latin typeface="Simplified Arabic" pitchFamily="2" charset="0"/>
              </a:rPr>
              <a:t>بنود الاستهلاك </a:t>
            </a:r>
          </a:p>
        </p:txBody>
      </p:sp>
      <p:sp>
        <p:nvSpPr>
          <p:cNvPr id="8" name="TextBox 7">
            <a:extLst>
              <a:ext uri="{FF2B5EF4-FFF2-40B4-BE49-F238E27FC236}">
                <a16:creationId xmlns:a16="http://schemas.microsoft.com/office/drawing/2014/main" id="{70941982-B286-495D-9DF7-7C40E094C56A}"/>
              </a:ext>
            </a:extLst>
          </p:cNvPr>
          <p:cNvSpPr txBox="1"/>
          <p:nvPr/>
        </p:nvSpPr>
        <p:spPr>
          <a:xfrm>
            <a:off x="792420" y="1791731"/>
            <a:ext cx="10206031" cy="2585323"/>
          </a:xfrm>
          <a:prstGeom prst="rect">
            <a:avLst/>
          </a:prstGeom>
          <a:noFill/>
        </p:spPr>
        <p:txBody>
          <a:bodyPr wrap="square" rtlCol="0">
            <a:spAutoFit/>
          </a:bodyPr>
          <a:lstStyle/>
          <a:p>
            <a:pPr algn="r" rtl="1"/>
            <a:r>
              <a:rPr lang="ar" b="1" dirty="0">
                <a:latin typeface="Open Sans" panose="020B0606030504020204" pitchFamily="34" charset="0"/>
                <a:ea typeface="Open Sans" panose="020B0606030504020204" pitchFamily="34" charset="0"/>
                <a:cs typeface="Simplified Arabic" panose="020B0606030504020204" pitchFamily="34" charset="0"/>
              </a:rPr>
              <a:t>عند حساب النفقات الشهرية، يجب أن ندرج فقط البنود التي</a:t>
            </a:r>
            <a:r>
              <a:rPr lang="en-US" b="1" dirty="0">
                <a:latin typeface="Open Sans" panose="020B0606030504020204" pitchFamily="34" charset="0"/>
                <a:ea typeface="Open Sans" panose="020B0606030504020204" pitchFamily="34" charset="0"/>
                <a:cs typeface="Open Sans" panose="020B0606030504020204" pitchFamily="34" charset="0"/>
              </a:rPr>
              <a:t> </a:t>
            </a:r>
            <a:r>
              <a:rPr lang="ar" dirty="0">
                <a:latin typeface="Open Sans" panose="020B0606030504020204" pitchFamily="34" charset="0"/>
                <a:ea typeface="Open Sans" panose="020B0606030504020204" pitchFamily="34" charset="0"/>
                <a:cs typeface="Simplified Arabic" panose="020B0606030504020204" pitchFamily="34" charset="0"/>
              </a:rPr>
              <a:t>:</a:t>
            </a:r>
          </a:p>
          <a:p>
            <a:pPr algn="r" rtl="1"/>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buFont typeface="Arial" panose="020B0604020202020204" pitchFamily="34" charset="0"/>
              <a:buChar char="•"/>
            </a:pPr>
            <a:r>
              <a:rPr lang="ar" dirty="0">
                <a:latin typeface="Open Sans" panose="020B0606030504020204" pitchFamily="34" charset="0"/>
                <a:ea typeface="Open Sans" panose="020B0606030504020204" pitchFamily="34" charset="0"/>
                <a:cs typeface="Simplified Arabic" panose="020B0606030504020204" pitchFamily="34" charset="0"/>
              </a:rPr>
              <a:t>تمثل الاستهلاك الفعلي للأسرة</a:t>
            </a:r>
            <a:r>
              <a:rPr lang="ar"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 </a:t>
            </a:r>
            <a:r>
              <a:rPr lang="ar-YE" b="1"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a:t>
            </a:r>
            <a:r>
              <a:rPr lang="en-US"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&lt;</a:t>
            </a:r>
            <a:r>
              <a:rPr lang="ar" b="1"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 </a:t>
            </a:r>
            <a:r>
              <a:rPr lang="ar"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على سبيل المثال، </a:t>
            </a:r>
            <a:r>
              <a:rPr lang="ar" dirty="0">
                <a:solidFill>
                  <a:srgbClr val="FF0000"/>
                </a:solidFill>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لا تشمل مدخلات الأعمال/سبل العيش!</a:t>
            </a:r>
          </a:p>
          <a:p>
            <a:pPr algn="r" rtl="1"/>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lgn="r" rtl="1">
              <a:buFont typeface="Arial" panose="020B0604020202020204" pitchFamily="34" charset="0"/>
              <a:buChar char="•"/>
            </a:pPr>
            <a:r>
              <a:rPr lang="ar"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تعكس الاستهلاك المنتظم/المتكرر </a:t>
            </a:r>
            <a:r>
              <a:rPr lang="ar-YE" b="1"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a:t>
            </a:r>
            <a:r>
              <a:rPr lang="en-US" b="1"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&lt;</a:t>
            </a:r>
            <a:r>
              <a:rPr lang="ar"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 </a:t>
            </a:r>
            <a:r>
              <a:rPr lang="ar" dirty="0">
                <a:solidFill>
                  <a:srgbClr val="FF0000"/>
                </a:solidFill>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لا تشمل نفقات الاحتفالات أو الأصول الكبيرة!</a:t>
            </a:r>
          </a:p>
          <a:p>
            <a:pPr marL="285750" indent="-285750" algn="r" rtl="1">
              <a:buFont typeface="Arial" panose="020B0604020202020204" pitchFamily="34" charset="0"/>
              <a:buChar char="•"/>
            </a:pP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r" rtl="1"/>
            <a:r>
              <a:rPr lang="ar" b="1"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توخي الحذر مع الإيجار:</a:t>
            </a:r>
          </a:p>
          <a:p>
            <a:pPr algn="r" rtl="1"/>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lgn="r" rtl="1">
              <a:buFont typeface="Arial" panose="020B0604020202020204" pitchFamily="34" charset="0"/>
              <a:buChar char="•"/>
            </a:pPr>
            <a:r>
              <a:rPr lang="ar" dirty="0">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لا يتم تضمين نفقات الإيجار في القدرة الاقتصادية </a:t>
            </a:r>
            <a:r>
              <a:rPr lang="ar" dirty="0">
                <a:solidFill>
                  <a:srgbClr val="FF0000"/>
                </a:solidFill>
                <a:latin typeface="Open Sans" panose="020B0606030504020204" pitchFamily="34" charset="0"/>
                <a:ea typeface="Open Sans" panose="020B0606030504020204" pitchFamily="34" charset="0"/>
                <a:cs typeface="Simplified Arabic" panose="020B0606030504020204" pitchFamily="34" charset="0"/>
                <a:sym typeface="Wingdings" panose="05000000000000000000" pitchFamily="2" charset="2"/>
              </a:rPr>
              <a:t>إلا إذا كانت مدرجة في MEB</a:t>
            </a:r>
          </a:p>
        </p:txBody>
      </p:sp>
      <p:sp>
        <p:nvSpPr>
          <p:cNvPr id="4" name="TextBox 3">
            <a:extLst>
              <a:ext uri="{FF2B5EF4-FFF2-40B4-BE49-F238E27FC236}">
                <a16:creationId xmlns:a16="http://schemas.microsoft.com/office/drawing/2014/main" id="{DFEC1A9C-A1D8-43B2-292A-206B1A5E85E5}"/>
              </a:ext>
            </a:extLst>
          </p:cNvPr>
          <p:cNvSpPr txBox="1"/>
          <p:nvPr/>
        </p:nvSpPr>
        <p:spPr>
          <a:xfrm>
            <a:off x="8034737" y="5816174"/>
            <a:ext cx="3582505" cy="338554"/>
          </a:xfrm>
          <a:prstGeom prst="rect">
            <a:avLst/>
          </a:prstGeom>
          <a:noFill/>
        </p:spPr>
        <p:txBody>
          <a:bodyPr wrap="square">
            <a:spAutoFit/>
          </a:bodyPr>
          <a:lstStyle/>
          <a:p>
            <a:pPr marL="0" indent="0" algn="r" rtl="1">
              <a:buNone/>
            </a:pPr>
            <a:r>
              <a:rPr lang="ar" sz="1600" dirty="0">
                <a:latin typeface="Open Sans" panose="020B0606030504020204" pitchFamily="34" charset="0"/>
                <a:ea typeface="Open Sans" panose="020B0606030504020204" pitchFamily="34" charset="0"/>
                <a:cs typeface="Simplified Arabic" panose="020B0606030504020204" pitchFamily="34" charset="0"/>
              </a:rPr>
              <a:t>إذا كان هناك شك في كيفية تجميع نفقات الاستهلاك</a:t>
            </a:r>
          </a:p>
        </p:txBody>
      </p:sp>
      <p:cxnSp>
        <p:nvCxnSpPr>
          <p:cNvPr id="5" name="Straight Arrow Connector 4">
            <a:extLst>
              <a:ext uri="{FF2B5EF4-FFF2-40B4-BE49-F238E27FC236}">
                <a16:creationId xmlns:a16="http://schemas.microsoft.com/office/drawing/2014/main" id="{0342D2BC-A796-2250-600B-C3350BB886A8}"/>
              </a:ext>
            </a:extLst>
          </p:cNvPr>
          <p:cNvCxnSpPr>
            <a:cxnSpLocks/>
          </p:cNvCxnSpPr>
          <p:nvPr/>
        </p:nvCxnSpPr>
        <p:spPr>
          <a:xfrm flipH="1">
            <a:off x="5895435" y="5950498"/>
            <a:ext cx="1822634"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1">
            <a:extLst>
              <a:ext uri="{FF2B5EF4-FFF2-40B4-BE49-F238E27FC236}">
                <a16:creationId xmlns:a16="http://schemas.microsoft.com/office/drawing/2014/main" id="{081D99DB-C468-0541-EF77-D6977FF57957}"/>
              </a:ext>
            </a:extLst>
          </p:cNvPr>
          <p:cNvSpPr txBox="1"/>
          <p:nvPr/>
        </p:nvSpPr>
        <p:spPr>
          <a:xfrm>
            <a:off x="2470245" y="5800785"/>
            <a:ext cx="2027922" cy="36933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Simplified Arabic"/>
                <a:ea typeface="Simplified Arabic"/>
                <a:cs typeface="Simplified Arabic"/>
              </a:defRPr>
            </a:lvl1pPr>
            <a:lvl2pPr marL="457200" algn="l" defTabSz="914400" rtl="0" eaLnBrk="1" latinLnBrk="0" hangingPunct="1">
              <a:defRPr sz="1800" kern="1200">
                <a:solidFill>
                  <a:schemeClr val="tx1"/>
                </a:solidFill>
                <a:latin typeface="Simplified Arabic"/>
                <a:ea typeface="Simplified Arabic"/>
                <a:cs typeface="Simplified Arabic"/>
              </a:defRPr>
            </a:lvl2pPr>
            <a:lvl3pPr marL="914400" algn="l" defTabSz="914400" rtl="0" eaLnBrk="1" latinLnBrk="0" hangingPunct="1">
              <a:defRPr sz="1800" kern="1200">
                <a:solidFill>
                  <a:schemeClr val="tx1"/>
                </a:solidFill>
                <a:latin typeface="Simplified Arabic"/>
                <a:ea typeface="Simplified Arabic"/>
                <a:cs typeface="Simplified Arabic"/>
              </a:defRPr>
            </a:lvl3pPr>
            <a:lvl4pPr marL="1371600" algn="l" defTabSz="914400" rtl="0" eaLnBrk="1" latinLnBrk="0" hangingPunct="1">
              <a:defRPr sz="1800" kern="1200">
                <a:solidFill>
                  <a:schemeClr val="tx1"/>
                </a:solidFill>
                <a:latin typeface="Simplified Arabic"/>
                <a:ea typeface="Simplified Arabic"/>
                <a:cs typeface="Simplified Arabic"/>
              </a:defRPr>
            </a:lvl4pPr>
            <a:lvl5pPr marL="1828800" algn="l" defTabSz="914400" rtl="0" eaLnBrk="1" latinLnBrk="0" hangingPunct="1">
              <a:defRPr sz="1800" kern="1200">
                <a:solidFill>
                  <a:schemeClr val="tx1"/>
                </a:solidFill>
                <a:latin typeface="Simplified Arabic"/>
                <a:ea typeface="Simplified Arabic"/>
                <a:cs typeface="Simplified Arabic"/>
              </a:defRPr>
            </a:lvl5pPr>
            <a:lvl6pPr marL="2286000" algn="l" defTabSz="914400" rtl="0" eaLnBrk="1" latinLnBrk="0" hangingPunct="1">
              <a:defRPr sz="1800" kern="1200">
                <a:solidFill>
                  <a:schemeClr val="tx1"/>
                </a:solidFill>
                <a:latin typeface="Simplified Arabic"/>
                <a:ea typeface="Simplified Arabic"/>
                <a:cs typeface="Simplified Arabic"/>
              </a:defRPr>
            </a:lvl6pPr>
            <a:lvl7pPr marL="2743200" algn="l" defTabSz="914400" rtl="0" eaLnBrk="1" latinLnBrk="0" hangingPunct="1">
              <a:defRPr sz="1800" kern="1200">
                <a:solidFill>
                  <a:schemeClr val="tx1"/>
                </a:solidFill>
                <a:latin typeface="Simplified Arabic"/>
                <a:ea typeface="Simplified Arabic"/>
                <a:cs typeface="Simplified Arabic"/>
              </a:defRPr>
            </a:lvl7pPr>
            <a:lvl8pPr marL="3200400" algn="l" defTabSz="914400" rtl="0" eaLnBrk="1" latinLnBrk="0" hangingPunct="1">
              <a:defRPr sz="1800" kern="1200">
                <a:solidFill>
                  <a:schemeClr val="tx1"/>
                </a:solidFill>
                <a:latin typeface="Simplified Arabic"/>
                <a:ea typeface="Simplified Arabic"/>
                <a:cs typeface="Simplified Arabic"/>
              </a:defRPr>
            </a:lvl8pPr>
            <a:lvl9pPr marL="3657600" algn="l" defTabSz="914400" rtl="0" eaLnBrk="1" latinLnBrk="0" hangingPunct="1">
              <a:defRPr sz="1800" kern="1200">
                <a:solidFill>
                  <a:schemeClr val="tx1"/>
                </a:solidFill>
                <a:latin typeface="Simplified Arabic"/>
                <a:ea typeface="Simplified Arabic"/>
                <a:cs typeface="Simplified Arabic"/>
              </a:defRPr>
            </a:lvl9pPr>
          </a:lstStyle>
          <a:p>
            <a:pPr algn="r" rtl="1"/>
            <a:r>
              <a:rPr kumimoji="0" lang="ar-YE" sz="1800" b="0" i="0" u="none" strike="noStrike" kern="1200" cap="none" spc="0" normalizeH="0" baseline="0" noProof="0" dirty="0">
                <a:ln>
                  <a:noFill/>
                </a:ln>
                <a:solidFill>
                  <a:schemeClr val="tx1">
                    <a:lumMod val="75000"/>
                  </a:schemeClr>
                </a:solidFill>
                <a:effectLst/>
                <a:uLnTx/>
                <a:uFillTx/>
                <a:latin typeface="Calibri" panose="020F0502020204030204"/>
                <a:ea typeface="Simplified Arabic"/>
                <a:cs typeface="Simplified Arabic"/>
                <a:hlinkClick r:id="rId3">
                  <a:extLst>
                    <a:ext uri="{A12FA001-AC4F-418D-AE19-62706E023703}">
                      <ahyp:hlinkClr xmlns:ahyp="http://schemas.microsoft.com/office/drawing/2018/hyperlinkcolor" val="tx"/>
                    </a:ext>
                  </a:extLst>
                </a:hlinkClick>
              </a:rPr>
              <a:t>الدليل الارشادي</a:t>
            </a:r>
            <a:r>
              <a:rPr kumimoji="0" lang="ar" sz="1800" b="0" i="0" u="none" strike="noStrike" kern="1200" cap="none" spc="0" normalizeH="0" baseline="0" noProof="0" dirty="0">
                <a:ln>
                  <a:noFill/>
                </a:ln>
                <a:solidFill>
                  <a:schemeClr val="tx1">
                    <a:lumMod val="75000"/>
                  </a:schemeClr>
                </a:solidFill>
                <a:effectLst/>
                <a:uLnTx/>
                <a:uFillTx/>
                <a:latin typeface="Calibri" panose="020F0502020204030204"/>
                <a:ea typeface="Simplified Arabic"/>
                <a:cs typeface="Simplified Arabic"/>
                <a:hlinkClick r:id="rId3">
                  <a:extLst>
                    <a:ext uri="{A12FA001-AC4F-418D-AE19-62706E023703}">
                      <ahyp:hlinkClr xmlns:ahyp="http://schemas.microsoft.com/office/drawing/2018/hyperlinkcolor" val="tx"/>
                    </a:ext>
                  </a:extLst>
                </a:hlinkClick>
              </a:rPr>
              <a:t> </a:t>
            </a:r>
            <a:r>
              <a:rPr kumimoji="0" lang="ar" sz="1800" b="0" i="0" u="none" strike="noStrike" kern="1200" cap="none" spc="0" normalizeH="0" baseline="0" noProof="0" dirty="0">
                <a:ln>
                  <a:noFill/>
                </a:ln>
                <a:solidFill>
                  <a:schemeClr val="tx1">
                    <a:lumMod val="75000"/>
                  </a:schemeClr>
                </a:solidFill>
                <a:effectLst/>
                <a:uLnTx/>
                <a:uFillTx/>
                <a:latin typeface="Calibri" panose="020F0502020204030204"/>
                <a:ea typeface="Simplified Arabic"/>
                <a:cs typeface="Simplified Arabic"/>
                <a:hlinkClick r:id="rId4">
                  <a:extLst>
                    <a:ext uri="{A12FA001-AC4F-418D-AE19-62706E023703}">
                      <ahyp:hlinkClr xmlns:ahyp="http://schemas.microsoft.com/office/drawing/2018/hyperlinkcolor" val="tx"/>
                    </a:ext>
                  </a:extLst>
                </a:hlinkClick>
              </a:rPr>
              <a:t>من </a:t>
            </a:r>
            <a:r>
              <a:rPr lang="ar" dirty="0">
                <a:solidFill>
                  <a:schemeClr val="tx1">
                    <a:lumMod val="75000"/>
                  </a:schemeClr>
                </a:solidFill>
                <a:latin typeface="Calibri" panose="020F0502020204030204"/>
                <a:hlinkClick r:id="rId4">
                  <a:extLst>
                    <a:ext uri="{A12FA001-AC4F-418D-AE19-62706E023703}">
                      <ahyp:hlinkClr xmlns:ahyp="http://schemas.microsoft.com/office/drawing/2018/hyperlinkcolor" val="tx"/>
                    </a:ext>
                  </a:extLst>
                </a:hlinkClick>
              </a:rPr>
              <a:t>FES</a:t>
            </a:r>
            <a:endParaRPr lang="en-US"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spTree>
    <p:extLst>
      <p:ext uri="{BB962C8B-B14F-4D97-AF65-F5344CB8AC3E}">
        <p14:creationId xmlns:p14="http://schemas.microsoft.com/office/powerpoint/2010/main" val="400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998712" y="441180"/>
            <a:ext cx="10542124" cy="1152000"/>
          </a:xfrm>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وحدة FES: حساب النفقات الشهرية غير الغذائية</a:t>
            </a:r>
            <a:br>
              <a:rPr lang="ar" sz="3600" kern="1400" spc="230" dirty="0">
                <a:solidFill>
                  <a:schemeClr val="tx1"/>
                </a:solidFill>
                <a:latin typeface="Open Sans ExtraBold" panose="020B0906030804020204" pitchFamily="34" charset="0"/>
                <a:ea typeface="Open Sans ExtraBold" panose="020B0906030804020204" pitchFamily="34" charset="0"/>
              </a:rPr>
            </a:b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7664025" cy="1552723"/>
          </a:xfrm>
        </p:spPr>
        <p:txBody>
          <a:bodyPr/>
          <a:lstStyle/>
          <a:p>
            <a:pPr marL="0" indent="0" algn="r" rtl="1">
              <a:lnSpc>
                <a:spcPct val="115000"/>
              </a:lnSpc>
              <a:spcBef>
                <a:spcPts val="0"/>
              </a:spcBef>
              <a:spcAft>
                <a:spcPts val="1000"/>
              </a:spcAft>
              <a:buSzPts val="1000"/>
              <a:buNone/>
              <a:tabLst>
                <a:tab pos="457200" algn="l"/>
              </a:tabLst>
            </a:pPr>
            <a:r>
              <a:rPr lang="ar" sz="1600" dirty="0">
                <a:effectLst/>
                <a:latin typeface="Open Sans" panose="020B0606030504020204" pitchFamily="34" charset="0"/>
                <a:ea typeface="Open Sans" panose="020B0606030504020204" pitchFamily="34" charset="0"/>
                <a:cs typeface="Simplified Arabic" panose="020B0604020202020204" pitchFamily="34" charset="0"/>
              </a:rPr>
              <a:t>تحديد النفقات الشهرية غير الغذائية للأسرة عن طريق </a:t>
            </a:r>
            <a:r>
              <a:rPr lang="ar" sz="1600" b="1" dirty="0">
                <a:effectLst/>
                <a:latin typeface="Open Sans" panose="020B0606030504020204" pitchFamily="34" charset="0"/>
                <a:ea typeface="Open Sans" panose="020B0606030504020204" pitchFamily="34" charset="0"/>
                <a:cs typeface="Simplified Arabic" panose="020B0604020202020204" pitchFamily="34" charset="0"/>
              </a:rPr>
              <a:t>جمع</a:t>
            </a:r>
            <a:r>
              <a:rPr lang="ar" sz="1600" dirty="0">
                <a:effectLst/>
                <a:latin typeface="Open Sans" panose="020B0606030504020204" pitchFamily="34" charset="0"/>
                <a:ea typeface="Open Sans" panose="020B0606030504020204" pitchFamily="34" charset="0"/>
                <a:cs typeface="Simplified Arabic" panose="020B0604020202020204" pitchFamily="34" charset="0"/>
              </a:rPr>
              <a:t>:</a:t>
            </a:r>
          </a:p>
          <a:p>
            <a:pPr marR="0" lvl="0" algn="r" rtl="1">
              <a:lnSpc>
                <a:spcPct val="115000"/>
              </a:lnSpc>
              <a:spcBef>
                <a:spcPts val="0"/>
              </a:spcBef>
              <a:spcAft>
                <a:spcPts val="1000"/>
              </a:spcAft>
              <a:buSzPts val="1000"/>
              <a:buFont typeface="+mj-lt"/>
              <a:buAutoNum type="arabicPeriod"/>
              <a:tabLst>
                <a:tab pos="457200" algn="l"/>
              </a:tabLst>
            </a:pPr>
            <a:r>
              <a:rPr lang="ar" sz="1600" dirty="0">
                <a:effectLst/>
                <a:latin typeface="Open Sans" panose="020B0606030504020204" pitchFamily="34" charset="0"/>
                <a:ea typeface="Open Sans" panose="020B0606030504020204" pitchFamily="34" charset="0"/>
                <a:cs typeface="Simplified Arabic" panose="020B0604020202020204" pitchFamily="34" charset="0"/>
              </a:rPr>
              <a:t>مجموع قيمة النفقات غير الغذائية المدفوعة نقدًا أو </a:t>
            </a:r>
            <a:r>
              <a:rPr lang="ar-YE" sz="1600" dirty="0">
                <a:latin typeface="Open Sans" panose="020B0606030504020204" pitchFamily="34" charset="0"/>
                <a:ea typeface="Open Sans" panose="020B0606030504020204" pitchFamily="34" charset="0"/>
                <a:cs typeface="Simplified Arabic" panose="020B0604020202020204" pitchFamily="34" charset="0"/>
              </a:rPr>
              <a:t>بالدين</a:t>
            </a:r>
            <a:r>
              <a:rPr lang="ar" sz="1600" dirty="0">
                <a:effectLst/>
                <a:latin typeface="Open Sans" panose="020B0606030504020204" pitchFamily="34" charset="0"/>
                <a:ea typeface="Open Sans" panose="020B0606030504020204" pitchFamily="34" charset="0"/>
                <a:cs typeface="Simplified Arabic" panose="020B0604020202020204" pitchFamily="34" charset="0"/>
              </a:rPr>
              <a:t> ومن خلال المساعدات العينية والهدايا خلال الثلاثين يومًا الماضية.</a:t>
            </a:r>
          </a:p>
          <a:p>
            <a:pPr marR="0" lvl="0" algn="r" rtl="1">
              <a:lnSpc>
                <a:spcPct val="115000"/>
              </a:lnSpc>
              <a:spcBef>
                <a:spcPts val="0"/>
              </a:spcBef>
              <a:spcAft>
                <a:spcPts val="1000"/>
              </a:spcAft>
              <a:buSzPts val="1000"/>
              <a:buFont typeface="+mj-lt"/>
              <a:buAutoNum type="arabicPeriod"/>
              <a:tabLst>
                <a:tab pos="457200" algn="l"/>
              </a:tabLst>
            </a:pPr>
            <a:r>
              <a:rPr lang="ar" sz="1600" dirty="0">
                <a:effectLst/>
                <a:latin typeface="Open Sans" panose="020B0606030504020204" pitchFamily="34" charset="0"/>
                <a:ea typeface="Open Sans" panose="020B0606030504020204" pitchFamily="34" charset="0"/>
                <a:cs typeface="Simplified Arabic" panose="020B0604020202020204" pitchFamily="34" charset="0"/>
              </a:rPr>
              <a:t>مجموع قيمة النفقات غير الغذائية المدفوعة نقدًا أو بال</a:t>
            </a:r>
            <a:r>
              <a:rPr lang="ar-YE" sz="1600" dirty="0">
                <a:effectLst/>
                <a:latin typeface="Open Sans" panose="020B0606030504020204" pitchFamily="34" charset="0"/>
                <a:ea typeface="Open Sans" panose="020B0606030504020204" pitchFamily="34" charset="0"/>
                <a:cs typeface="Simplified Arabic" panose="020B0604020202020204" pitchFamily="34" charset="0"/>
              </a:rPr>
              <a:t>دين</a:t>
            </a:r>
            <a:r>
              <a:rPr lang="ar" sz="1600" dirty="0">
                <a:effectLst/>
                <a:latin typeface="Open Sans" panose="020B0606030504020204" pitchFamily="34" charset="0"/>
                <a:ea typeface="Open Sans" panose="020B0606030504020204" pitchFamily="34" charset="0"/>
                <a:cs typeface="Simplified Arabic" panose="020B0604020202020204" pitchFamily="34" charset="0"/>
              </a:rPr>
              <a:t> ومن خلال المساعدات العينية والهدايا خلال الأشهر الستة السابقة، مقسومًا على 6.</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1593181"/>
            <a:ext cx="10542124" cy="4579214"/>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Simplified Arabic" charset="0"/>
                <a:ea typeface="Simplified Arabic" charset="0"/>
                <a:cs typeface="Simplified Arabic"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Simplified Arabic" charset="0"/>
                <a:ea typeface="Simplified Arabic" charset="0"/>
                <a:cs typeface="Simplified Arabic"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Simplified Arabic" charset="0"/>
                <a:ea typeface="Simplified Arabic" charset="0"/>
                <a:cs typeface="Simplified Arabic"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9pPr>
          </a:lstStyle>
          <a:p>
            <a:pPr marL="0" indent="0" algn="r" rtl="1">
              <a:lnSpc>
                <a:spcPct val="115000"/>
              </a:lnSpc>
              <a:spcBef>
                <a:spcPts val="0"/>
              </a:spcBef>
              <a:spcAft>
                <a:spcPts val="1000"/>
              </a:spcAft>
              <a:buSzPts val="1000"/>
              <a:buNone/>
              <a:tabLst>
                <a:tab pos="457200" algn="l"/>
              </a:tabLst>
            </a:pPr>
            <a:r>
              <a:rPr lang="ar" sz="1800" dirty="0">
                <a:latin typeface="Simplified Arabic" panose="020B0606030504020204" pitchFamily="34" charset="0"/>
                <a:ea typeface="Simplified Arabic" panose="02020609040205080304" pitchFamily="49" charset="-128"/>
                <a:cs typeface="Simplified Arabic" panose="020B0604020202020204" pitchFamily="34" charset="0"/>
              </a:rPr>
              <a:t>اسم المتغير: </a:t>
            </a:r>
            <a:r>
              <a:rPr lang="en-GB" sz="1800" b="1" dirty="0">
                <a:latin typeface="Simplified Arabic" panose="020B0606030504020204" pitchFamily="34" charset="0"/>
                <a:ea typeface="Simplified Arabic" panose="02020609040205080304" pitchFamily="49" charset="-128"/>
                <a:cs typeface="Simplified Arabic" panose="020B0604020202020204" pitchFamily="34" charset="0"/>
              </a:rPr>
              <a:t>HHEXPNF_1M</a:t>
            </a:r>
          </a:p>
        </p:txBody>
      </p:sp>
      <p:sp>
        <p:nvSpPr>
          <p:cNvPr id="4" name="TextBox 3">
            <a:extLst>
              <a:ext uri="{FF2B5EF4-FFF2-40B4-BE49-F238E27FC236}">
                <a16:creationId xmlns:a16="http://schemas.microsoft.com/office/drawing/2014/main" id="{3B98A209-136F-76A5-57B1-9567A5008483}"/>
              </a:ext>
            </a:extLst>
          </p:cNvPr>
          <p:cNvSpPr txBox="1"/>
          <p:nvPr/>
        </p:nvSpPr>
        <p:spPr>
          <a:xfrm>
            <a:off x="998712" y="4878270"/>
            <a:ext cx="1968667" cy="923330"/>
          </a:xfrm>
          <a:prstGeom prst="rect">
            <a:avLst/>
          </a:prstGeom>
          <a:noFill/>
          <a:ln w="57150">
            <a:solidFill>
              <a:schemeClr val="accent2"/>
            </a:solidFill>
          </a:ln>
        </p:spPr>
        <p:txBody>
          <a:bodyPr wrap="square" rtlCol="0">
            <a:spAutoFit/>
          </a:bodyPr>
          <a:lstStyle/>
          <a:p>
            <a:pPr algn="ctr" rtl="1"/>
            <a:r>
              <a:rPr lang="ar" dirty="0"/>
              <a:t>إجمالي النفقات غير الغذائية في آخر 30 يومًا</a:t>
            </a:r>
          </a:p>
        </p:txBody>
      </p:sp>
      <p:sp>
        <p:nvSpPr>
          <p:cNvPr id="8" name="TextBox 7">
            <a:extLst>
              <a:ext uri="{FF2B5EF4-FFF2-40B4-BE49-F238E27FC236}">
                <a16:creationId xmlns:a16="http://schemas.microsoft.com/office/drawing/2014/main" id="{B29BF765-EA17-DDB5-2301-D89D0A7A6E80}"/>
              </a:ext>
            </a:extLst>
          </p:cNvPr>
          <p:cNvSpPr txBox="1"/>
          <p:nvPr/>
        </p:nvSpPr>
        <p:spPr>
          <a:xfrm>
            <a:off x="3704715" y="5016768"/>
            <a:ext cx="3094618" cy="646331"/>
          </a:xfrm>
          <a:prstGeom prst="rect">
            <a:avLst/>
          </a:prstGeom>
          <a:noFill/>
          <a:ln w="57150">
            <a:solidFill>
              <a:schemeClr val="accent2"/>
            </a:solidFill>
          </a:ln>
        </p:spPr>
        <p:txBody>
          <a:bodyPr wrap="square" rtlCol="0">
            <a:spAutoFit/>
          </a:bodyPr>
          <a:lstStyle/>
          <a:p>
            <a:pPr algn="ctr" rtl="1"/>
            <a:r>
              <a:rPr lang="ar" dirty="0"/>
              <a:t>إجمالي النفقات غير الغذائية في آخر 6 أشهر</a:t>
            </a:r>
            <a:endParaRPr lang="en-US" b="1" dirty="0"/>
          </a:p>
        </p:txBody>
      </p:sp>
      <p:sp>
        <p:nvSpPr>
          <p:cNvPr id="13" name="Plus Sign 12">
            <a:extLst>
              <a:ext uri="{FF2B5EF4-FFF2-40B4-BE49-F238E27FC236}">
                <a16:creationId xmlns:a16="http://schemas.microsoft.com/office/drawing/2014/main" id="{985D7184-1CD1-F898-E1DC-C4CA9DE9891D}"/>
              </a:ext>
            </a:extLst>
          </p:cNvPr>
          <p:cNvSpPr/>
          <p:nvPr/>
        </p:nvSpPr>
        <p:spPr>
          <a:xfrm>
            <a:off x="3058045" y="5056885"/>
            <a:ext cx="556004" cy="566099"/>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8319837" y="5060706"/>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9079512" y="5078323"/>
            <a:ext cx="2651277" cy="523220"/>
          </a:xfrm>
          <a:prstGeom prst="rect">
            <a:avLst/>
          </a:prstGeom>
          <a:noFill/>
          <a:ln w="57150">
            <a:solidFill>
              <a:schemeClr val="accent2"/>
            </a:solidFill>
          </a:ln>
        </p:spPr>
        <p:txBody>
          <a:bodyPr wrap="square" rtlCol="0">
            <a:spAutoFit/>
          </a:bodyPr>
          <a:lstStyle/>
          <a:p>
            <a:pPr algn="ctr"/>
            <a:r>
              <a:rPr lang="en-US" sz="2800" b="1" dirty="0">
                <a:latin typeface="Open Sans" panose="020B0606030504020204" pitchFamily="34" charset="0"/>
                <a:ea typeface="MS Mincho" panose="02020609040205080304" pitchFamily="49" charset="-128"/>
                <a:cs typeface="Arial" panose="020B0604020202020204" pitchFamily="34" charset="0"/>
              </a:rPr>
              <a:t>HHEXPNF_1M</a:t>
            </a:r>
            <a:endParaRPr lang="en-US" sz="2800" dirty="0"/>
          </a:p>
        </p:txBody>
      </p:sp>
      <p:sp>
        <p:nvSpPr>
          <p:cNvPr id="5" name="Division Sign 4">
            <a:extLst>
              <a:ext uri="{FF2B5EF4-FFF2-40B4-BE49-F238E27FC236}">
                <a16:creationId xmlns:a16="http://schemas.microsoft.com/office/drawing/2014/main" id="{4F7C1328-E7DB-2275-B6F1-885EF92B74E0}"/>
              </a:ext>
            </a:extLst>
          </p:cNvPr>
          <p:cNvSpPr/>
          <p:nvPr/>
        </p:nvSpPr>
        <p:spPr>
          <a:xfrm>
            <a:off x="6860910" y="5001323"/>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TextBox 5">
            <a:extLst>
              <a:ext uri="{FF2B5EF4-FFF2-40B4-BE49-F238E27FC236}">
                <a16:creationId xmlns:a16="http://schemas.microsoft.com/office/drawing/2014/main" id="{27D4EC4D-8426-0704-4493-70D616BBEBA0}"/>
              </a:ext>
            </a:extLst>
          </p:cNvPr>
          <p:cNvSpPr txBox="1"/>
          <p:nvPr/>
        </p:nvSpPr>
        <p:spPr>
          <a:xfrm>
            <a:off x="7584224" y="5101358"/>
            <a:ext cx="661738" cy="461665"/>
          </a:xfrm>
          <a:prstGeom prst="rect">
            <a:avLst/>
          </a:prstGeom>
          <a:noFill/>
          <a:ln w="57150">
            <a:solidFill>
              <a:schemeClr val="accent2"/>
            </a:solidFill>
          </a:ln>
        </p:spPr>
        <p:txBody>
          <a:bodyPr wrap="square" rtlCol="0">
            <a:spAutoFit/>
          </a:bodyPr>
          <a:lstStyle/>
          <a:p>
            <a:pPr algn="ctr" rtl="1"/>
            <a:r>
              <a:rPr lang="ar" sz="2400" dirty="0"/>
              <a:t>6</a:t>
            </a:r>
          </a:p>
        </p:txBody>
      </p:sp>
      <p:sp>
        <p:nvSpPr>
          <p:cNvPr id="9" name="Content Placeholder 15">
            <a:extLst>
              <a:ext uri="{FF2B5EF4-FFF2-40B4-BE49-F238E27FC236}">
                <a16:creationId xmlns:a16="http://schemas.microsoft.com/office/drawing/2014/main" id="{37809681-AD34-6B27-7D8A-E24DF0B9D9DF}"/>
              </a:ext>
            </a:extLst>
          </p:cNvPr>
          <p:cNvSpPr txBox="1">
            <a:spLocks/>
          </p:cNvSpPr>
          <p:nvPr/>
        </p:nvSpPr>
        <p:spPr>
          <a:xfrm>
            <a:off x="8775510" y="2114752"/>
            <a:ext cx="2765326" cy="2628496"/>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Simplified Arabic" charset="0"/>
                <a:ea typeface="Simplified Arabic" charset="0"/>
                <a:cs typeface="Simplified Arabic"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Simplified Arabic" charset="0"/>
                <a:ea typeface="Simplified Arabic" charset="0"/>
                <a:cs typeface="Simplified Arabic"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Simplified Arabic" charset="0"/>
                <a:ea typeface="Simplified Arabic" charset="0"/>
                <a:cs typeface="Simplified Arabic"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9pPr>
          </a:lstStyle>
          <a:p>
            <a:pPr marL="0" indent="0" algn="r" rtl="1">
              <a:lnSpc>
                <a:spcPct val="115000"/>
              </a:lnSpc>
              <a:spcBef>
                <a:spcPts val="0"/>
              </a:spcBef>
              <a:spcAft>
                <a:spcPts val="1000"/>
              </a:spcAft>
              <a:buSzPts val="1000"/>
              <a:buFont typeface="Arial" charset="0"/>
              <a:buNone/>
              <a:tabLst>
                <a:tab pos="457200" algn="l"/>
              </a:tabLst>
            </a:pPr>
            <a:r>
              <a:rPr lang="ar" sz="1600" b="1" dirty="0">
                <a:solidFill>
                  <a:srgbClr val="FF0000"/>
                </a:solidFill>
                <a:latin typeface="Open Sans" panose="020B0606030504020204" pitchFamily="34" charset="0"/>
                <a:ea typeface="Open Sans" panose="020B0606030504020204" pitchFamily="34" charset="0"/>
                <a:cs typeface="Simplified Arabic" panose="020B0604020202020204" pitchFamily="34" charset="0"/>
              </a:rPr>
              <a:t>ملاحظة مهمة: </a:t>
            </a:r>
            <a:r>
              <a:rPr lang="ar" sz="1600" dirty="0">
                <a:solidFill>
                  <a:srgbClr val="FF0000"/>
                </a:solidFill>
                <a:latin typeface="Open Sans" panose="020B0606030504020204" pitchFamily="34" charset="0"/>
                <a:ea typeface="Open Sans" panose="020B0606030504020204" pitchFamily="34" charset="0"/>
                <a:cs typeface="Simplified Arabic" panose="020B0604020202020204" pitchFamily="34" charset="0"/>
              </a:rPr>
              <a:t>استبعد النفقات المتعلقة بالاحتفالات والمهرجانات والتبرعات والنفقات المنزلية الكبيرة غير المتكررة (مثل شراء منزل أو سيارة)، وكذلك النفقات المتعلقة بمدخلات المعيشة (مثل المدخلات الزراعية والعمالة المأجورة) من إجمالي نفقات الاستهلاك غير الغذائية. وهذا يضمن التوافق مع هدف استبيان الإنفاق الاستهلاكي المتمثل في عكس القدرة الاستهلاكية العادية للأسرة.</a:t>
            </a:r>
          </a:p>
        </p:txBody>
      </p:sp>
    </p:spTree>
    <p:extLst>
      <p:ext uri="{BB962C8B-B14F-4D97-AF65-F5344CB8AC3E}">
        <p14:creationId xmlns:p14="http://schemas.microsoft.com/office/powerpoint/2010/main" val="2407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pPr algn="r" rtl="1"/>
            <a:r>
              <a:rPr lang="ar" sz="3600" noProof="0" dirty="0">
                <a:latin typeface="Simplified Arabic" pitchFamily="2" charset="0"/>
              </a:rPr>
              <a:t>نظرة عامة على الخطوات</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1551301469"/>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43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Simplified Arabic" pitchFamily="2" charset="0"/>
              </a:rPr>
              <a:t>التعريف</a:t>
            </a:r>
            <a:endParaRPr lang="en-GB" sz="3600" kern="1400" spc="230" dirty="0">
              <a:solidFill>
                <a:schemeClr val="tx1"/>
              </a:solidFill>
              <a:latin typeface="Simplified Arabic" pitchFamily="2" charset="0"/>
            </a:endParaRPr>
          </a:p>
        </p:txBody>
      </p:sp>
      <p:sp>
        <p:nvSpPr>
          <p:cNvPr id="4" name="Content Placeholder 3">
            <a:extLst>
              <a:ext uri="{FF2B5EF4-FFF2-40B4-BE49-F238E27FC236}">
                <a16:creationId xmlns:a16="http://schemas.microsoft.com/office/drawing/2014/main" id="{332A447B-D8B4-401E-7F88-DCA9AA8AA465}"/>
              </a:ext>
            </a:extLst>
          </p:cNvPr>
          <p:cNvSpPr>
            <a:spLocks noGrp="1" noChangeArrowheads="1"/>
          </p:cNvSpPr>
          <p:nvPr>
            <p:ph idx="1"/>
          </p:nvPr>
        </p:nvSpPr>
        <p:spPr bwMode="auto">
          <a:xfrm>
            <a:off x="717181" y="2486969"/>
            <a:ext cx="110520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buClrTx/>
              <a:buFont typeface="Wingdings" panose="05000000000000000000" pitchFamily="2" charset="2"/>
              <a:buChar char="v"/>
            </a:pP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مؤشر</a:t>
            </a:r>
            <a:r>
              <a:rPr kumimoji="0" lang="en-US"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ar" sz="2400" dirty="0">
                <a:latin typeface="Open Sans" panose="020B0606030504020204" pitchFamily="34" charset="0"/>
                <a:ea typeface="Open Sans" panose="020B0606030504020204" pitchFamily="34" charset="0"/>
                <a:cs typeface="Simplified Arabic" panose="020B0606030504020204" pitchFamily="34" charset="0"/>
              </a:rPr>
              <a:t>حصة الإنفاق على الغذاء</a:t>
            </a: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 </a:t>
            </a:r>
            <a:r>
              <a:rPr lang="ar-YE" altLang="en-US" sz="2400" dirty="0">
                <a:latin typeface="Open Sans" panose="020B0606030504020204" pitchFamily="34" charset="0"/>
                <a:ea typeface="Open Sans" panose="020B0606030504020204" pitchFamily="34" charset="0"/>
                <a:cs typeface="Simplified Arabic" panose="020B0606030504020204" pitchFamily="34" charset="0"/>
              </a:rPr>
              <a:t>(</a:t>
            </a:r>
            <a:r>
              <a:rPr kumimoji="0" lang="en-US"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FES هو مؤشر</a:t>
            </a:r>
            <a:r>
              <a:rPr kumimoji="0" lang="ar-YE"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 يعكس الضعف الاقتصادي</a:t>
            </a:r>
            <a:r>
              <a:rPr lang="ar-YE" altLang="en-US" sz="2400" dirty="0">
                <a:latin typeface="Open Sans" panose="020B0606030504020204" pitchFamily="34" charset="0"/>
                <a:ea typeface="Open Sans" panose="020B0606030504020204" pitchFamily="34" charset="0"/>
                <a:cs typeface="Simplified Arabic" panose="020B0606030504020204" pitchFamily="34" charset="0"/>
              </a:rPr>
              <a:t> لل</a:t>
            </a: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أسرة المعيشية، وبالتالي </a:t>
            </a:r>
            <a:r>
              <a:rPr kumimoji="0" lang="ar" altLang="en-US" sz="2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انعدام الأمن الغذائي</a:t>
            </a: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a:t>
            </a:r>
          </a:p>
          <a:p>
            <a:pPr marL="0" indent="0" algn="r" rtl="1" eaLnBrk="0" fontAlgn="base" hangingPunct="0">
              <a:spcBef>
                <a:spcPct val="0"/>
              </a:spcBef>
              <a:spcAft>
                <a:spcPct val="0"/>
              </a:spcAft>
              <a:buClrTx/>
              <a:buNone/>
            </a:pPr>
            <a:endParaRPr kumimoji="0" lang="en-US"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r" rtl="1" eaLnBrk="0" fontAlgn="base" hangingPunct="0">
              <a:spcBef>
                <a:spcPct val="0"/>
              </a:spcBef>
              <a:spcAft>
                <a:spcPct val="0"/>
              </a:spcAft>
              <a:buClrTx/>
              <a:buFont typeface="Wingdings" panose="05000000000000000000" pitchFamily="2" charset="2"/>
              <a:buChar char="v"/>
            </a:pP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يقيس نسبة الإنفاق</a:t>
            </a:r>
            <a:r>
              <a:rPr kumimoji="0" lang="ar-YE"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 المخصصة للغذاء من الانفاق الاجمالي للأسرة المعيشية</a:t>
            </a: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 </a:t>
            </a:r>
          </a:p>
          <a:p>
            <a:pPr algn="r" rtl="1" eaLnBrk="0" fontAlgn="base" hangingPunct="0">
              <a:spcBef>
                <a:spcPct val="0"/>
              </a:spcBef>
              <a:spcAft>
                <a:spcPct val="0"/>
              </a:spcAft>
              <a:buClrTx/>
              <a:buFont typeface="Wingdings" panose="05000000000000000000" pitchFamily="2" charset="2"/>
              <a:buChar char="v"/>
            </a:pPr>
            <a:endParaRPr kumimoji="0" lang="en-US"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r" rtl="1" eaLnBrk="0" fontAlgn="base" hangingPunct="0">
              <a:spcBef>
                <a:spcPct val="0"/>
              </a:spcBef>
              <a:spcAft>
                <a:spcPct val="0"/>
              </a:spcAft>
              <a:buClrTx/>
              <a:buFont typeface="Wingdings" panose="05000000000000000000" pitchFamily="2" charset="2"/>
              <a:buChar char="v"/>
            </a:pPr>
            <a:r>
              <a:rPr kumimoji="0" lang="ar"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Simplified Arabic" panose="020B0606030504020204" pitchFamily="34" charset="0"/>
              </a:rPr>
              <a:t>يُظهر قدرة الأسرة على الحفاظ على استهلاكها الغذائي في مواجهة الصدمات. </a:t>
            </a:r>
            <a:endParaRPr kumimoji="0" lang="en-US"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5956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وحدة FES: حساب إجمالي النفقات الشهرية للأسرة</a:t>
            </a:r>
            <a:br>
              <a:rPr lang="ar" sz="3600" kern="1400" spc="230" dirty="0">
                <a:solidFill>
                  <a:schemeClr val="tx1"/>
                </a:solidFill>
                <a:latin typeface="Open Sans ExtraBold" panose="020B0906030804020204" pitchFamily="34" charset="0"/>
                <a:ea typeface="Open Sans ExtraBold" panose="020B0906030804020204" pitchFamily="34" charset="0"/>
              </a:rPr>
            </a:b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gn="r" rtl="1">
              <a:lnSpc>
                <a:spcPct val="115000"/>
              </a:lnSpc>
              <a:spcBef>
                <a:spcPts val="0"/>
              </a:spcBef>
              <a:spcAft>
                <a:spcPts val="1000"/>
              </a:spcAft>
              <a:buSzPts val="1000"/>
              <a:buNone/>
              <a:tabLst>
                <a:tab pos="457200" algn="l"/>
              </a:tabLst>
            </a:pPr>
            <a:r>
              <a:rPr lang="ar" dirty="0">
                <a:effectLst/>
                <a:latin typeface="Simplified Arabic" panose="020B0606030504020204" pitchFamily="34" charset="0"/>
                <a:ea typeface="Simplified Arabic" panose="02020609040205080304" pitchFamily="49" charset="-128"/>
                <a:cs typeface="Simplified Arabic" panose="020B0604020202020204" pitchFamily="34" charset="0"/>
              </a:rPr>
              <a:t>حدد إجمالي النفقات الشهرية للأسرة عن طريق </a:t>
            </a:r>
            <a:r>
              <a:rPr lang="ar" b="1" dirty="0">
                <a:effectLst/>
                <a:latin typeface="Simplified Arabic" panose="020B0606030504020204" pitchFamily="34" charset="0"/>
                <a:ea typeface="Simplified Arabic" panose="02020609040205080304" pitchFamily="49" charset="-128"/>
                <a:cs typeface="Simplified Arabic" panose="020B0604020202020204" pitchFamily="34" charset="0"/>
              </a:rPr>
              <a:t>جمع</a:t>
            </a:r>
            <a:r>
              <a:rPr lang="ar" dirty="0">
                <a:effectLst/>
                <a:latin typeface="Simplified Arabic" panose="020B0606030504020204" pitchFamily="34" charset="0"/>
                <a:ea typeface="Simplified Arabic" panose="02020609040205080304" pitchFamily="49" charset="-128"/>
                <a:cs typeface="Simplified Arabic" panose="020B0604020202020204" pitchFamily="34" charset="0"/>
              </a:rPr>
              <a:t>:</a:t>
            </a:r>
          </a:p>
          <a:p>
            <a:pPr algn="r" rtl="1">
              <a:lnSpc>
                <a:spcPct val="115000"/>
              </a:lnSpc>
              <a:spcBef>
                <a:spcPts val="0"/>
              </a:spcBef>
              <a:spcAft>
                <a:spcPts val="1000"/>
              </a:spcAft>
              <a:buSzPts val="1000"/>
              <a:buFont typeface="+mj-lt"/>
              <a:buAutoNum type="arabicPeriod"/>
              <a:tabLst>
                <a:tab pos="457200" algn="l"/>
              </a:tabLst>
            </a:pPr>
            <a:r>
              <a:rPr lang="ar" dirty="0">
                <a:effectLst/>
                <a:latin typeface="Simplified Arabic" panose="020B0606030504020204" pitchFamily="34" charset="0"/>
                <a:ea typeface="Simplified Arabic" panose="02020609040205080304" pitchFamily="49" charset="-128"/>
                <a:cs typeface="Simplified Arabic" panose="020B0604020202020204" pitchFamily="34" charset="0"/>
              </a:rPr>
              <a:t>النفقات الشهرية على الغذاء.</a:t>
            </a:r>
          </a:p>
          <a:p>
            <a:pPr algn="r" rtl="1">
              <a:lnSpc>
                <a:spcPct val="115000"/>
              </a:lnSpc>
              <a:spcBef>
                <a:spcPts val="0"/>
              </a:spcBef>
              <a:spcAft>
                <a:spcPts val="1000"/>
              </a:spcAft>
              <a:buSzPts val="1000"/>
              <a:buFont typeface="+mj-lt"/>
              <a:buAutoNum type="arabicPeriod"/>
              <a:tabLst>
                <a:tab pos="457200" algn="l"/>
              </a:tabLst>
            </a:pPr>
            <a:r>
              <a:rPr lang="ar" dirty="0">
                <a:latin typeface="Simplified Arabic" panose="020B0606030504020204" pitchFamily="34" charset="0"/>
                <a:ea typeface="Simplified Arabic" panose="02020609040205080304" pitchFamily="49" charset="-128"/>
                <a:cs typeface="Simplified Arabic" panose="020B0604020202020204" pitchFamily="34" charset="0"/>
              </a:rPr>
              <a:t>النفقات الشهرية غير الغذائية.</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Simplified Arabic" charset="0"/>
                <a:ea typeface="Simplified Arabic" charset="0"/>
                <a:cs typeface="Simplified Arabic"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Simplified Arabic" charset="0"/>
                <a:ea typeface="Simplified Arabic" charset="0"/>
                <a:cs typeface="Simplified Arabic"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Simplified Arabic" charset="0"/>
                <a:ea typeface="Simplified Arabic" charset="0"/>
                <a:cs typeface="Simplified Arabic"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9pPr>
          </a:lstStyle>
          <a:p>
            <a:pPr marL="0" indent="0" algn="r" rtl="1">
              <a:lnSpc>
                <a:spcPct val="115000"/>
              </a:lnSpc>
              <a:spcBef>
                <a:spcPts val="0"/>
              </a:spcBef>
              <a:spcAft>
                <a:spcPts val="1000"/>
              </a:spcAft>
              <a:buSzPts val="1000"/>
              <a:buNone/>
              <a:tabLst>
                <a:tab pos="457200" algn="l"/>
              </a:tabLst>
            </a:pPr>
            <a:r>
              <a:rPr lang="ar" sz="2200" dirty="0">
                <a:latin typeface="Open Sans" panose="020B0606030504020204" pitchFamily="34" charset="0"/>
                <a:ea typeface="Open Sans" panose="020B0606030504020204" pitchFamily="34" charset="0"/>
                <a:cs typeface="Simplified Arabic" panose="020B0604020202020204" pitchFamily="34" charset="0"/>
              </a:rPr>
              <a:t>اسم المتغير: </a:t>
            </a:r>
            <a:r>
              <a:rPr lang="ar" sz="2200" b="1" dirty="0">
                <a:latin typeface="Open Sans" panose="020B0606030504020204" pitchFamily="34" charset="0"/>
                <a:ea typeface="Open Sans" panose="020B0606030504020204" pitchFamily="34" charset="0"/>
                <a:cs typeface="Simplified Arabic" panose="020B0604020202020204" pitchFamily="34" charset="0"/>
              </a:rPr>
              <a:t>HHEXP</a:t>
            </a:r>
            <a:endParaRPr lang="en-US" sz="2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3B98A209-136F-76A5-57B1-9567A5008483}"/>
              </a:ext>
            </a:extLst>
          </p:cNvPr>
          <p:cNvSpPr txBox="1"/>
          <p:nvPr/>
        </p:nvSpPr>
        <p:spPr>
          <a:xfrm>
            <a:off x="2635007" y="4519670"/>
            <a:ext cx="1968667"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HHEXPF_1M</a:t>
            </a:r>
          </a:p>
          <a:p>
            <a:pPr algn="ctr" rtl="1"/>
            <a:r>
              <a:rPr lang="ar" b="1" dirty="0">
                <a:latin typeface="Simplified Arabic" panose="020B0606030504020204" pitchFamily="34" charset="0"/>
                <a:ea typeface="Simplified Arabic" panose="02020609040205080304" pitchFamily="49" charset="-128"/>
                <a:cs typeface="Simplified Arabic" panose="020B0604020202020204" pitchFamily="34" charset="0"/>
              </a:rPr>
              <a:t>(الغذاء)</a:t>
            </a:r>
            <a:endParaRPr lang="en-US" sz="1800" dirty="0"/>
          </a:p>
        </p:txBody>
      </p:sp>
      <p:sp>
        <p:nvSpPr>
          <p:cNvPr id="13" name="Plus Sign 12">
            <a:extLst>
              <a:ext uri="{FF2B5EF4-FFF2-40B4-BE49-F238E27FC236}">
                <a16:creationId xmlns:a16="http://schemas.microsoft.com/office/drawing/2014/main" id="{985D7184-1CD1-F898-E1DC-C4CA9DE9891D}"/>
              </a:ext>
            </a:extLst>
          </p:cNvPr>
          <p:cNvSpPr/>
          <p:nvPr/>
        </p:nvSpPr>
        <p:spPr>
          <a:xfrm>
            <a:off x="4686324" y="4603406"/>
            <a:ext cx="514101" cy="489738"/>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7400891" y="4660695"/>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7962405" y="4512490"/>
            <a:ext cx="1548822" cy="646331"/>
          </a:xfrm>
          <a:prstGeom prst="rect">
            <a:avLst/>
          </a:prstGeom>
          <a:noFill/>
          <a:ln w="57150">
            <a:solidFill>
              <a:schemeClr val="accent2"/>
            </a:solidFill>
          </a:ln>
        </p:spPr>
        <p:txBody>
          <a:bodyPr wrap="square" rtlCol="0">
            <a:spAutoFit/>
          </a:bodyPr>
          <a:lstStyle/>
          <a:p>
            <a:pPr algn="ctr" rtl="1"/>
            <a:r>
              <a:rPr lang="en-US" b="1" dirty="0">
                <a:latin typeface="Open Sans" panose="020B0606030504020204" pitchFamily="34" charset="0"/>
                <a:ea typeface="MS Mincho" panose="02020609040205080304" pitchFamily="49" charset="-128"/>
                <a:cs typeface="Arial" panose="020B0604020202020204" pitchFamily="34" charset="0"/>
              </a:rPr>
              <a:t>HHEXP_1M</a:t>
            </a:r>
            <a:r>
              <a:rPr lang="ar" b="1" dirty="0">
                <a:latin typeface="Simplified Arabic" panose="020B0606030504020204" pitchFamily="34" charset="0"/>
                <a:ea typeface="Simplified Arabic" panose="02020609040205080304" pitchFamily="49" charset="-128"/>
                <a:cs typeface="Simplified Arabic" panose="020B0604020202020204" pitchFamily="34" charset="0"/>
              </a:rPr>
              <a:t> </a:t>
            </a:r>
          </a:p>
          <a:p>
            <a:pPr algn="ctr" rtl="1"/>
            <a:r>
              <a:rPr lang="ar" b="1" dirty="0">
                <a:latin typeface="Simplified Arabic" panose="020B0606030504020204" pitchFamily="34" charset="0"/>
                <a:ea typeface="Simplified Arabic" panose="02020609040205080304" pitchFamily="49" charset="-128"/>
                <a:cs typeface="Simplified Arabic" panose="020B0604020202020204" pitchFamily="34" charset="0"/>
              </a:rPr>
              <a:t>(الإجمالي)</a:t>
            </a:r>
            <a:endParaRPr lang="en-US" dirty="0"/>
          </a:p>
        </p:txBody>
      </p:sp>
      <p:sp>
        <p:nvSpPr>
          <p:cNvPr id="5" name="TextBox 4">
            <a:extLst>
              <a:ext uri="{FF2B5EF4-FFF2-40B4-BE49-F238E27FC236}">
                <a16:creationId xmlns:a16="http://schemas.microsoft.com/office/drawing/2014/main" id="{7EBFACC1-BA93-FA3B-AF82-12B7F06452DD}"/>
              </a:ext>
            </a:extLst>
          </p:cNvPr>
          <p:cNvSpPr txBox="1"/>
          <p:nvPr/>
        </p:nvSpPr>
        <p:spPr>
          <a:xfrm>
            <a:off x="5309514" y="4517061"/>
            <a:ext cx="1968667"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HHEXPNF_1M</a:t>
            </a:r>
          </a:p>
          <a:p>
            <a:pPr algn="ctr" rtl="1"/>
            <a:r>
              <a:rPr lang="ar" b="1" dirty="0">
                <a:latin typeface="Simplified Arabic" panose="020B0606030504020204" pitchFamily="34" charset="0"/>
                <a:ea typeface="Simplified Arabic" panose="02020609040205080304" pitchFamily="49" charset="-128"/>
                <a:cs typeface="Simplified Arabic" panose="020B0604020202020204" pitchFamily="34" charset="0"/>
              </a:rPr>
              <a:t>(غير غذائي)</a:t>
            </a:r>
            <a:endParaRPr lang="en-US" sz="1800" dirty="0"/>
          </a:p>
        </p:txBody>
      </p:sp>
    </p:spTree>
    <p:extLst>
      <p:ext uri="{BB962C8B-B14F-4D97-AF65-F5344CB8AC3E}">
        <p14:creationId xmlns:p14="http://schemas.microsoft.com/office/powerpoint/2010/main" val="3038686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pPr algn="r" rtl="1"/>
            <a:r>
              <a:rPr lang="ar" sz="3600" noProof="0" dirty="0">
                <a:latin typeface="Open Sans ExtraBold" panose="020B0906030804020204" pitchFamily="34" charset="0"/>
                <a:ea typeface="Open Sans ExtraBold" panose="020B0906030804020204" pitchFamily="34" charset="0"/>
              </a:rPr>
              <a:t>نظرة عامة على الخطوات</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701182227"/>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169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وحدة FES: حساب FES وتصنيفها في تصنيف FES (1)</a:t>
            </a:r>
            <a:br>
              <a:rPr lang="ar" sz="3600" kern="1400" spc="230" dirty="0">
                <a:solidFill>
                  <a:schemeClr val="tx1"/>
                </a:solidFill>
                <a:latin typeface="Open Sans ExtraBold" panose="020B0906030804020204" pitchFamily="34" charset="0"/>
                <a:ea typeface="Open Sans ExtraBold" panose="020B0906030804020204" pitchFamily="34" charset="0"/>
              </a:rPr>
            </a:b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gn="r" rtl="1">
              <a:lnSpc>
                <a:spcPct val="115000"/>
              </a:lnSpc>
              <a:spcBef>
                <a:spcPts val="0"/>
              </a:spcBef>
              <a:spcAft>
                <a:spcPts val="1000"/>
              </a:spcAft>
              <a:buSzPts val="1000"/>
              <a:buNone/>
              <a:tabLst>
                <a:tab pos="457200" algn="l"/>
              </a:tabLst>
            </a:pPr>
            <a:r>
              <a:rPr lang="ar" dirty="0">
                <a:latin typeface="Open Sans" panose="020B0606030504020204" pitchFamily="34" charset="0"/>
                <a:ea typeface="Open Sans" panose="020B0606030504020204" pitchFamily="34" charset="0"/>
                <a:cs typeface="Simplified Arabic" panose="020B0604020202020204" pitchFamily="34" charset="0"/>
              </a:rPr>
              <a:t>احسب </a:t>
            </a:r>
            <a:r>
              <a:rPr lang="ar" b="1" dirty="0">
                <a:latin typeface="Open Sans" panose="020B0606030504020204" pitchFamily="34" charset="0"/>
                <a:ea typeface="Open Sans" panose="020B0606030504020204" pitchFamily="34" charset="0"/>
                <a:cs typeface="Simplified Arabic" panose="020B0604020202020204" pitchFamily="34" charset="0"/>
              </a:rPr>
              <a:t>FES </a:t>
            </a:r>
            <a:r>
              <a:rPr lang="ar" dirty="0">
                <a:latin typeface="Open Sans" panose="020B0606030504020204" pitchFamily="34" charset="0"/>
                <a:ea typeface="Open Sans" panose="020B0606030504020204" pitchFamily="34" charset="0"/>
                <a:cs typeface="Simplified Arabic" panose="020B0604020202020204" pitchFamily="34" charset="0"/>
              </a:rPr>
              <a:t>بقسمة نفقاته الغذائية الشهرية على إجمالي نفقاته الشهرية. </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Simplified Arabic" charset="0"/>
                <a:ea typeface="Simplified Arabic" charset="0"/>
                <a:cs typeface="Simplified Arabic"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Simplified Arabic" charset="0"/>
                <a:ea typeface="Simplified Arabic" charset="0"/>
                <a:cs typeface="Simplified Arabic"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Simplified Arabic" charset="0"/>
                <a:ea typeface="Simplified Arabic" charset="0"/>
                <a:cs typeface="Simplified Arabic"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Simplified Arabic" charset="0"/>
                <a:ea typeface="Simplified Arabic" charset="0"/>
                <a:cs typeface="Simplified Arab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9pPr>
          </a:lstStyle>
          <a:p>
            <a:pPr marL="0" indent="0" algn="r" rtl="1">
              <a:lnSpc>
                <a:spcPct val="115000"/>
              </a:lnSpc>
              <a:spcBef>
                <a:spcPts val="0"/>
              </a:spcBef>
              <a:spcAft>
                <a:spcPts val="1000"/>
              </a:spcAft>
              <a:buSzPts val="1000"/>
              <a:buNone/>
              <a:tabLst>
                <a:tab pos="457200" algn="l"/>
              </a:tabLst>
            </a:pPr>
            <a:r>
              <a:rPr lang="ar" sz="2200" dirty="0">
                <a:latin typeface="Simplified Arabic" panose="020B0606030504020204" pitchFamily="34" charset="0"/>
                <a:ea typeface="Simplified Arabic" panose="02020609040205080304" pitchFamily="49" charset="-128"/>
                <a:cs typeface="Simplified Arabic" panose="020B0604020202020204" pitchFamily="34" charset="0"/>
              </a:rPr>
              <a:t>اسم المتغير: </a:t>
            </a:r>
            <a:r>
              <a:rPr lang="ar" sz="2200" b="1" dirty="0">
                <a:latin typeface="Simplified Arabic" panose="020B0606030504020204" pitchFamily="34" charset="0"/>
                <a:ea typeface="Simplified Arabic" panose="02020609040205080304" pitchFamily="49" charset="-128"/>
                <a:cs typeface="Simplified Arabic" panose="020B0604020202020204" pitchFamily="34" charset="0"/>
              </a:rPr>
              <a:t>FES</a:t>
            </a:r>
          </a:p>
        </p:txBody>
      </p:sp>
      <p:sp>
        <p:nvSpPr>
          <p:cNvPr id="6" name="TextBox 5">
            <a:extLst>
              <a:ext uri="{FF2B5EF4-FFF2-40B4-BE49-F238E27FC236}">
                <a16:creationId xmlns:a16="http://schemas.microsoft.com/office/drawing/2014/main" id="{838C3522-BB46-17C6-693F-84EEED52BF3F}"/>
              </a:ext>
            </a:extLst>
          </p:cNvPr>
          <p:cNvSpPr txBox="1"/>
          <p:nvPr/>
        </p:nvSpPr>
        <p:spPr>
          <a:xfrm>
            <a:off x="2510678" y="3829866"/>
            <a:ext cx="1968667"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HHEXPF_1M</a:t>
            </a:r>
          </a:p>
          <a:p>
            <a:pPr algn="ctr" rtl="1"/>
            <a:r>
              <a:rPr lang="ar" b="1" dirty="0">
                <a:latin typeface="Simplified Arabic" panose="020B0606030504020204" pitchFamily="34" charset="0"/>
                <a:ea typeface="Simplified Arabic" panose="02020609040205080304" pitchFamily="49" charset="-128"/>
                <a:cs typeface="Simplified Arabic" panose="020B0604020202020204" pitchFamily="34" charset="0"/>
              </a:rPr>
              <a:t>(الغذاء)</a:t>
            </a:r>
            <a:endParaRPr lang="en-US" sz="1800" dirty="0"/>
          </a:p>
        </p:txBody>
      </p:sp>
      <p:sp>
        <p:nvSpPr>
          <p:cNvPr id="7" name="Division Sign 6">
            <a:extLst>
              <a:ext uri="{FF2B5EF4-FFF2-40B4-BE49-F238E27FC236}">
                <a16:creationId xmlns:a16="http://schemas.microsoft.com/office/drawing/2014/main" id="{6D26D3B0-21BC-A980-9663-83621CE58A50}"/>
              </a:ext>
            </a:extLst>
          </p:cNvPr>
          <p:cNvSpPr/>
          <p:nvPr/>
        </p:nvSpPr>
        <p:spPr>
          <a:xfrm>
            <a:off x="4622512" y="3899663"/>
            <a:ext cx="424247" cy="501511"/>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 name="TextBox 8">
            <a:extLst>
              <a:ext uri="{FF2B5EF4-FFF2-40B4-BE49-F238E27FC236}">
                <a16:creationId xmlns:a16="http://schemas.microsoft.com/office/drawing/2014/main" id="{558E3314-450D-0787-C577-4EFCB650E1A2}"/>
              </a:ext>
            </a:extLst>
          </p:cNvPr>
          <p:cNvSpPr txBox="1"/>
          <p:nvPr/>
        </p:nvSpPr>
        <p:spPr>
          <a:xfrm>
            <a:off x="5185183" y="3827254"/>
            <a:ext cx="1968667"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HHEXP_1M</a:t>
            </a:r>
          </a:p>
          <a:p>
            <a:pPr algn="ctr" rtl="1"/>
            <a:r>
              <a:rPr lang="ar" b="1" dirty="0">
                <a:latin typeface="Simplified Arabic" panose="020B0606030504020204" pitchFamily="34" charset="0"/>
                <a:ea typeface="Simplified Arabic" panose="02020609040205080304" pitchFamily="49" charset="-128"/>
                <a:cs typeface="Simplified Arabic" panose="020B0604020202020204" pitchFamily="34" charset="0"/>
              </a:rPr>
              <a:t>(الإجمالي)</a:t>
            </a:r>
            <a:endParaRPr lang="en-US" sz="1800" dirty="0"/>
          </a:p>
        </p:txBody>
      </p:sp>
      <p:sp>
        <p:nvSpPr>
          <p:cNvPr id="10" name="Equals 9">
            <a:extLst>
              <a:ext uri="{FF2B5EF4-FFF2-40B4-BE49-F238E27FC236}">
                <a16:creationId xmlns:a16="http://schemas.microsoft.com/office/drawing/2014/main" id="{F22F9FDB-3607-BD7A-867A-138180389EF2}"/>
              </a:ext>
            </a:extLst>
          </p:cNvPr>
          <p:cNvSpPr/>
          <p:nvPr/>
        </p:nvSpPr>
        <p:spPr>
          <a:xfrm>
            <a:off x="7280575" y="3968140"/>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11" name="TextBox 10">
            <a:extLst>
              <a:ext uri="{FF2B5EF4-FFF2-40B4-BE49-F238E27FC236}">
                <a16:creationId xmlns:a16="http://schemas.microsoft.com/office/drawing/2014/main" id="{D136C487-AF7A-4E5F-3046-72430295FA5B}"/>
              </a:ext>
            </a:extLst>
          </p:cNvPr>
          <p:cNvSpPr txBox="1"/>
          <p:nvPr/>
        </p:nvSpPr>
        <p:spPr>
          <a:xfrm>
            <a:off x="7842089" y="3861017"/>
            <a:ext cx="1968667" cy="584775"/>
          </a:xfrm>
          <a:prstGeom prst="rect">
            <a:avLst/>
          </a:prstGeom>
          <a:noFill/>
          <a:ln w="57150">
            <a:solidFill>
              <a:schemeClr val="accent2"/>
            </a:solidFill>
          </a:ln>
        </p:spPr>
        <p:txBody>
          <a:bodyPr wrap="square" rtlCol="0">
            <a:spAutoFit/>
          </a:bodyPr>
          <a:lstStyle/>
          <a:p>
            <a:pPr algn="ctr" rtl="1"/>
            <a:r>
              <a:rPr lang="ar" sz="3200" b="1" dirty="0">
                <a:latin typeface="Simplified Arabic" panose="020B0606030504020204" pitchFamily="34" charset="0"/>
                <a:ea typeface="Simplified Arabic" panose="02020609040205080304" pitchFamily="49" charset="-128"/>
                <a:cs typeface="Simplified Arabic" panose="020B0604020202020204" pitchFamily="34" charset="0"/>
              </a:rPr>
              <a:t>FES</a:t>
            </a:r>
            <a:endParaRPr lang="en-US" sz="3200" dirty="0"/>
          </a:p>
        </p:txBody>
      </p:sp>
    </p:spTree>
    <p:extLst>
      <p:ext uri="{BB962C8B-B14F-4D97-AF65-F5344CB8AC3E}">
        <p14:creationId xmlns:p14="http://schemas.microsoft.com/office/powerpoint/2010/main" val="2923969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وحدة FES: حساب FES وتصنيفها في تصنيف FES (2)</a:t>
            </a:r>
            <a:br>
              <a:rPr lang="ar" sz="3600" kern="1400" spc="230" dirty="0">
                <a:solidFill>
                  <a:schemeClr val="tx1"/>
                </a:solidFill>
                <a:latin typeface="Open Sans ExtraBold" panose="020B0906030804020204" pitchFamily="34" charset="0"/>
                <a:ea typeface="Open Sans ExtraBold" panose="020B0906030804020204" pitchFamily="34" charset="0"/>
              </a:rPr>
            </a:br>
            <a:endParaRPr lang="en-GB" sz="36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TextBox 5">
            <a:extLst>
              <a:ext uri="{FF2B5EF4-FFF2-40B4-BE49-F238E27FC236}">
                <a16:creationId xmlns:a16="http://schemas.microsoft.com/office/drawing/2014/main" id="{9BA704B3-751A-BD76-9779-9DDF763D4D61}"/>
              </a:ext>
            </a:extLst>
          </p:cNvPr>
          <p:cNvSpPr txBox="1"/>
          <p:nvPr/>
        </p:nvSpPr>
        <p:spPr>
          <a:xfrm>
            <a:off x="6918162" y="3135376"/>
            <a:ext cx="3838075" cy="723393"/>
          </a:xfrm>
          <a:prstGeom prst="rect">
            <a:avLst/>
          </a:prstGeom>
          <a:solidFill>
            <a:srgbClr val="E6B068"/>
          </a:solidFill>
        </p:spPr>
        <p:txBody>
          <a:bodyPr wrap="square" rtlCol="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 sz="2000" b="1" kern="0" dirty="0">
                <a:solidFill>
                  <a:srgbClr val="3B3838"/>
                </a:solidFill>
                <a:latin typeface="Simplified Arabic" panose="020B0606030504020204" pitchFamily="34" charset="0"/>
                <a:ea typeface="Calibri" panose="020F0502020204030204" pitchFamily="34" charset="0"/>
                <a:cs typeface="Simplified Arabic" panose="020B0604020202020204" pitchFamily="34" charset="0"/>
              </a:rPr>
              <a:t>50٪ </a:t>
            </a:r>
            <a:r>
              <a:rPr kumimoji="0" lang="ar" sz="2000" b="1" i="0" u="none" strike="noStrike" kern="0" cap="none" spc="0" normalizeH="0" baseline="0" noProof="0" dirty="0">
                <a:ln>
                  <a:noFill/>
                </a:ln>
                <a:solidFill>
                  <a:srgbClr val="3B3838"/>
                </a:solidFill>
                <a:effectLst/>
                <a:uLnTx/>
                <a:uFillTx/>
                <a:latin typeface="Simplified Arabic" panose="020B0606030504020204" pitchFamily="34" charset="0"/>
                <a:ea typeface="Calibri" panose="020F0502020204030204" pitchFamily="34" charset="0"/>
                <a:cs typeface="Simplified Arabic" panose="020B0604020202020204" pitchFamily="34" charset="0"/>
              </a:rPr>
              <a:t>&lt;= FES &lt;</a:t>
            </a:r>
            <a:r>
              <a:rPr lang="ar" sz="2000" b="1" kern="0" dirty="0">
                <a:solidFill>
                  <a:srgbClr val="3B3838"/>
                </a:solidFill>
                <a:latin typeface="Simplified Arabic" panose="020B0606030504020204" pitchFamily="34" charset="0"/>
                <a:ea typeface="Calibri" panose="020F0502020204030204" pitchFamily="34" charset="0"/>
                <a:cs typeface="Simplified Arabic" panose="020B0604020202020204" pitchFamily="34" charset="0"/>
              </a:rPr>
              <a:t> 65٪</a:t>
            </a:r>
            <a:endParaRPr kumimoji="0" lang="en-US" sz="2000" b="1" i="0" u="none" strike="noStrike" kern="0" cap="none" spc="0" normalizeH="0" baseline="0" noProof="0" dirty="0">
              <a:ln>
                <a:noFill/>
              </a:ln>
              <a:solidFill>
                <a:srgbClr val="3B3838"/>
              </a:solidFill>
              <a:effectLst/>
              <a:uLnTx/>
              <a:uFillTx/>
              <a:latin typeface="Simplified Arabic" panose="020B0606030504020204" pitchFamily="34" charset="0"/>
              <a:ea typeface="Calibri" panose="020F0502020204030204" pitchFamily="34" charset="0"/>
              <a:cs typeface="Simplified Arabic"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2000" b="1" i="0" u="none" strike="noStrike" kern="0" cap="none" spc="0" normalizeH="0" baseline="0" noProof="0" dirty="0">
                <a:ln>
                  <a:noFill/>
                </a:ln>
                <a:solidFill>
                  <a:srgbClr val="3B3838"/>
                </a:solidFill>
                <a:effectLst/>
                <a:uLnTx/>
                <a:uFillTx/>
                <a:latin typeface="Simplified Arabic" panose="020B0606030504020204" pitchFamily="34" charset="0"/>
                <a:ea typeface="Calibri" panose="020F0502020204030204" pitchFamily="34" charset="0"/>
                <a:cs typeface="Simplified Arabic" panose="020B0604020202020204" pitchFamily="34" charset="0"/>
              </a:rPr>
              <a:t>FES متوسط</a:t>
            </a:r>
            <a:endParaRPr kumimoji="0" lang="en-US" sz="2000" b="0" i="0" u="none" strike="noStrike" kern="0" cap="none" spc="0" normalizeH="0" baseline="0" noProof="0" dirty="0">
              <a:ln>
                <a:noFill/>
              </a:ln>
              <a:solidFill>
                <a:prstClr val="black"/>
              </a:solidFill>
              <a:effectLst/>
              <a:uLnTx/>
              <a:uFillTx/>
              <a:latin typeface="Simplified Arabic" panose="020B0604030504040204" pitchFamily="34" charset="0"/>
              <a:ea typeface="Calibri" panose="020F0502020204030204" pitchFamily="34" charset="0"/>
              <a:cs typeface="Simplified Arabic" panose="020B0604020202020204" pitchFamily="34" charset="0"/>
            </a:endParaRPr>
          </a:p>
        </p:txBody>
      </p:sp>
      <p:sp>
        <p:nvSpPr>
          <p:cNvPr id="12" name="TextBox 6">
            <a:extLst>
              <a:ext uri="{FF2B5EF4-FFF2-40B4-BE49-F238E27FC236}">
                <a16:creationId xmlns:a16="http://schemas.microsoft.com/office/drawing/2014/main" id="{DF75E9C0-B561-FB98-0850-61BCF1DF87A4}"/>
              </a:ext>
            </a:extLst>
          </p:cNvPr>
          <p:cNvSpPr txBox="1"/>
          <p:nvPr/>
        </p:nvSpPr>
        <p:spPr>
          <a:xfrm>
            <a:off x="6918161" y="4117163"/>
            <a:ext cx="3838073" cy="709121"/>
          </a:xfrm>
          <a:prstGeom prst="rect">
            <a:avLst/>
          </a:prstGeom>
          <a:solidFill>
            <a:srgbClr val="E67536"/>
          </a:solidFill>
        </p:spPr>
        <p:txBody>
          <a:bodyPr wrap="square" rtlCol="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 sz="2000" b="1" kern="0" dirty="0">
                <a:solidFill>
                  <a:srgbClr val="3B3838"/>
                </a:solidFill>
                <a:latin typeface="Simplified Arabic" panose="020B0606030504020204" pitchFamily="34" charset="0"/>
                <a:ea typeface="Calibri" panose="020F0502020204030204" pitchFamily="34" charset="0"/>
                <a:cs typeface="Simplified Arabic" panose="020B0604020202020204" pitchFamily="34" charset="0"/>
              </a:rPr>
              <a:t>65٪ </a:t>
            </a:r>
            <a:r>
              <a:rPr kumimoji="0" lang="ar" sz="2000" b="1" i="0" u="none" strike="noStrike" kern="0" cap="none" spc="0" normalizeH="0" baseline="0" noProof="0" dirty="0">
                <a:ln>
                  <a:noFill/>
                </a:ln>
                <a:solidFill>
                  <a:srgbClr val="3B3838"/>
                </a:solidFill>
                <a:effectLst/>
                <a:uLnTx/>
                <a:uFillTx/>
                <a:latin typeface="Simplified Arabic" panose="020B0606030504020204" pitchFamily="34" charset="0"/>
                <a:ea typeface="Calibri" panose="020F0502020204030204" pitchFamily="34" charset="0"/>
                <a:cs typeface="Simplified Arabic" panose="020B0604020202020204" pitchFamily="34" charset="0"/>
              </a:rPr>
              <a:t>&lt;= FES &lt;</a:t>
            </a:r>
            <a:r>
              <a:rPr lang="ar" sz="2000" b="1" kern="0" dirty="0">
                <a:solidFill>
                  <a:srgbClr val="3B3838"/>
                </a:solidFill>
                <a:latin typeface="Simplified Arabic" panose="020B0606030504020204" pitchFamily="34" charset="0"/>
                <a:ea typeface="Calibri" panose="020F0502020204030204" pitchFamily="34" charset="0"/>
                <a:cs typeface="Simplified Arabic" panose="020B0604020202020204" pitchFamily="34" charset="0"/>
              </a:rPr>
              <a:t> 75٪</a:t>
            </a:r>
            <a:endParaRPr kumimoji="0" lang="en-US" sz="2000" b="1" i="0" u="none" strike="noStrike" kern="0" cap="none" spc="0" normalizeH="0" baseline="0" noProof="0" dirty="0">
              <a:ln>
                <a:noFill/>
              </a:ln>
              <a:solidFill>
                <a:srgbClr val="3B3838"/>
              </a:solidFill>
              <a:effectLst/>
              <a:uLnTx/>
              <a:uFillTx/>
              <a:latin typeface="Simplified Arabic" panose="020B0606030504020204" pitchFamily="34" charset="0"/>
              <a:ea typeface="Calibri" panose="020F0502020204030204" pitchFamily="34" charset="0"/>
              <a:cs typeface="Simplified Arabic"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2000" b="1" i="0" u="none" strike="noStrike" kern="0" cap="none" spc="0" normalizeH="0" baseline="0" noProof="0" dirty="0">
                <a:ln>
                  <a:noFill/>
                </a:ln>
                <a:solidFill>
                  <a:srgbClr val="3B3838"/>
                </a:solidFill>
                <a:effectLst/>
                <a:uLnTx/>
                <a:uFillTx/>
                <a:latin typeface="Simplified Arabic" panose="020B0606030504020204" pitchFamily="34" charset="0"/>
                <a:ea typeface="Calibri" panose="020F0502020204030204" pitchFamily="34" charset="0"/>
                <a:cs typeface="Simplified Arabic" panose="020B0604020202020204" pitchFamily="34" charset="0"/>
              </a:rPr>
              <a:t>FES عالية</a:t>
            </a:r>
            <a:endParaRPr kumimoji="0" lang="en-US" sz="2000" b="0" i="0" u="none" strike="noStrike" kern="0" cap="none" spc="0" normalizeH="0" baseline="0" noProof="0" dirty="0">
              <a:ln>
                <a:noFill/>
              </a:ln>
              <a:solidFill>
                <a:prstClr val="black"/>
              </a:solidFill>
              <a:effectLst/>
              <a:uLnTx/>
              <a:uFillTx/>
              <a:latin typeface="Simplified Arabic" panose="020B0604030504040204" pitchFamily="34" charset="0"/>
              <a:ea typeface="Calibri" panose="020F0502020204030204" pitchFamily="34" charset="0"/>
              <a:cs typeface="Simplified Arabic" panose="020B0604020202020204" pitchFamily="34" charset="0"/>
            </a:endParaRPr>
          </a:p>
        </p:txBody>
      </p:sp>
      <p:sp>
        <p:nvSpPr>
          <p:cNvPr id="13" name="TextBox 7">
            <a:extLst>
              <a:ext uri="{FF2B5EF4-FFF2-40B4-BE49-F238E27FC236}">
                <a16:creationId xmlns:a16="http://schemas.microsoft.com/office/drawing/2014/main" id="{3A866822-7302-C760-2E15-139DA4F5F382}"/>
              </a:ext>
            </a:extLst>
          </p:cNvPr>
          <p:cNvSpPr txBox="1"/>
          <p:nvPr/>
        </p:nvSpPr>
        <p:spPr>
          <a:xfrm>
            <a:off x="6918161" y="5039518"/>
            <a:ext cx="3838072" cy="723392"/>
          </a:xfrm>
          <a:prstGeom prst="rect">
            <a:avLst/>
          </a:prstGeom>
          <a:solidFill>
            <a:srgbClr val="D70000"/>
          </a:solidFill>
        </p:spPr>
        <p:txBody>
          <a:bodyPr wrap="square" rtlCol="0">
            <a:noAutofit/>
          </a:bodyPr>
          <a:lstStyle/>
          <a:p>
            <a:pPr algn="ctr" rtl="1"/>
            <a:r>
              <a:rPr lang="ar" sz="2000" b="1" dirty="0">
                <a:solidFill>
                  <a:srgbClr val="FFFFFF"/>
                </a:solidFill>
                <a:latin typeface="Simplified Arabic" panose="020B0606030504020204" pitchFamily="34" charset="0"/>
                <a:ea typeface="Calibri" panose="020F0502020204030204" pitchFamily="34" charset="0"/>
                <a:cs typeface="Simplified Arabic" panose="020B0604020202020204" pitchFamily="34" charset="0"/>
              </a:rPr>
              <a:t>75٪ =&lt; FES</a:t>
            </a:r>
          </a:p>
          <a:p>
            <a:pPr algn="ctr" rtl="1"/>
            <a:r>
              <a:rPr lang="ar" sz="2000" b="1" dirty="0">
                <a:solidFill>
                  <a:srgbClr val="FFFFFF"/>
                </a:solidFill>
                <a:latin typeface="Simplified Arabic" panose="020B0606030504020204" pitchFamily="34" charset="0"/>
                <a:ea typeface="Calibri" panose="020F0502020204030204" pitchFamily="34" charset="0"/>
                <a:cs typeface="Simplified Arabic" panose="020B0604020202020204" pitchFamily="34" charset="0"/>
              </a:rPr>
              <a:t>FES مرتفع جدًا</a:t>
            </a:r>
            <a:endParaRPr lang="en-US" sz="2000" dirty="0">
              <a:solidFill>
                <a:srgbClr val="FFFFFF"/>
              </a:solidFill>
              <a:latin typeface="Simplified Arabic" panose="020B0604030504040204" pitchFamily="34" charset="0"/>
              <a:ea typeface="Calibri" panose="020F0502020204030204" pitchFamily="34" charset="0"/>
              <a:cs typeface="Simplified Arabic" panose="020B0604020202020204" pitchFamily="34" charset="0"/>
            </a:endParaRPr>
          </a:p>
        </p:txBody>
      </p:sp>
      <p:sp>
        <p:nvSpPr>
          <p:cNvPr id="14" name="TextBox 13">
            <a:extLst>
              <a:ext uri="{FF2B5EF4-FFF2-40B4-BE49-F238E27FC236}">
                <a16:creationId xmlns:a16="http://schemas.microsoft.com/office/drawing/2014/main" id="{369BED4E-7073-87F5-F037-8D4E0ACFA8A8}"/>
              </a:ext>
            </a:extLst>
          </p:cNvPr>
          <p:cNvSpPr txBox="1"/>
          <p:nvPr/>
        </p:nvSpPr>
        <p:spPr>
          <a:xfrm>
            <a:off x="942742" y="2062199"/>
            <a:ext cx="4579757" cy="2308324"/>
          </a:xfrm>
          <a:prstGeom prst="rect">
            <a:avLst/>
          </a:prstGeom>
          <a:noFill/>
        </p:spPr>
        <p:txBody>
          <a:bodyPr wrap="square">
            <a:spAutoFit/>
          </a:bodyPr>
          <a:lstStyle/>
          <a:p>
            <a:pPr algn="r" rtl="1"/>
            <a:r>
              <a:rPr lang="ar" sz="2400" dirty="0">
                <a:latin typeface="Open Sans" panose="020B0606030504020204" pitchFamily="34" charset="0"/>
                <a:ea typeface="Open Sans" panose="020B0606030504020204" pitchFamily="34" charset="0"/>
              </a:rPr>
              <a:t>في هذه المرحلة، يجب أن يقع FES لكل أسرة </a:t>
            </a:r>
            <a:r>
              <a:rPr lang="ar-YE" sz="2400" dirty="0">
                <a:latin typeface="Open Sans" panose="020B0606030504020204" pitchFamily="34" charset="0"/>
                <a:ea typeface="Open Sans" panose="020B0606030504020204" pitchFamily="34" charset="0"/>
              </a:rPr>
              <a:t>مابين</a:t>
            </a:r>
            <a:r>
              <a:rPr lang="ar" sz="2400" b="1" dirty="0">
                <a:latin typeface="Open Sans" panose="020B0606030504020204" pitchFamily="34" charset="0"/>
                <a:ea typeface="Open Sans" panose="020B0606030504020204" pitchFamily="34" charset="0"/>
              </a:rPr>
              <a:t> 0 و 100٪.</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r" rtl="1"/>
            <a:r>
              <a:rPr lang="ar" sz="2400" dirty="0">
                <a:latin typeface="Open Sans" panose="020B0606030504020204" pitchFamily="34" charset="0"/>
                <a:ea typeface="Open Sans" panose="020B0606030504020204" pitchFamily="34" charset="0"/>
              </a:rPr>
              <a:t>بعد حساب نسبة الإنفاق على الغذاء (FES) لكل أسرة، من المهم تصنيفها إلى </a:t>
            </a:r>
            <a:r>
              <a:rPr lang="ar" sz="2400" b="1" dirty="0">
                <a:latin typeface="Open Sans" panose="020B0606030504020204" pitchFamily="34" charset="0"/>
                <a:ea typeface="Open Sans" panose="020B0606030504020204" pitchFamily="34" charset="0"/>
              </a:rPr>
              <a:t>فئات FES </a:t>
            </a:r>
            <a:r>
              <a:rPr lang="ar" sz="2400" dirty="0">
                <a:latin typeface="Open Sans" panose="020B0606030504020204" pitchFamily="34" charset="0"/>
                <a:ea typeface="Open Sans" panose="020B0606030504020204" pitchFamily="34" charset="0"/>
              </a:rPr>
              <a:t>بناءً على درجة FES الخاصة بها. </a:t>
            </a:r>
          </a:p>
        </p:txBody>
      </p:sp>
      <p:sp>
        <p:nvSpPr>
          <p:cNvPr id="15" name="TextBox 5">
            <a:extLst>
              <a:ext uri="{FF2B5EF4-FFF2-40B4-BE49-F238E27FC236}">
                <a16:creationId xmlns:a16="http://schemas.microsoft.com/office/drawing/2014/main" id="{CDD7DE4F-1292-266C-7A98-EDF27FB9CE78}"/>
              </a:ext>
            </a:extLst>
          </p:cNvPr>
          <p:cNvSpPr txBox="1"/>
          <p:nvPr/>
        </p:nvSpPr>
        <p:spPr>
          <a:xfrm>
            <a:off x="6918163" y="2153588"/>
            <a:ext cx="3838074" cy="723394"/>
          </a:xfrm>
          <a:prstGeom prst="rect">
            <a:avLst/>
          </a:prstGeom>
          <a:solidFill>
            <a:srgbClr val="ECE1B1"/>
          </a:solidFill>
        </p:spPr>
        <p:txBody>
          <a:bodyPr wrap="square" rtlCol="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 sz="2000" b="1" kern="0" dirty="0">
                <a:solidFill>
                  <a:srgbClr val="3B3838"/>
                </a:solidFill>
                <a:latin typeface="Simplified Arabic" panose="020B0606030504020204" pitchFamily="34" charset="0"/>
                <a:ea typeface="Calibri" panose="020F0502020204030204" pitchFamily="34" charset="0"/>
                <a:cs typeface="Simplified Arabic" panose="020B0604020202020204" pitchFamily="34" charset="0"/>
              </a:rPr>
              <a:t>0 &lt;= FES &lt; 50٪</a:t>
            </a:r>
          </a:p>
          <a:p>
            <a:pPr marL="0" marR="0" lvl="0" indent="0" algn="ctr" defTabSz="914400" rtl="1" eaLnBrk="1" fontAlgn="auto" latinLnBrk="0" hangingPunct="1">
              <a:lnSpc>
                <a:spcPct val="100000"/>
              </a:lnSpc>
              <a:spcBef>
                <a:spcPts val="0"/>
              </a:spcBef>
              <a:spcAft>
                <a:spcPts val="0"/>
              </a:spcAft>
              <a:buClrTx/>
              <a:buSzTx/>
              <a:buFontTx/>
              <a:buNone/>
              <a:tabLst/>
              <a:defRPr/>
            </a:pPr>
            <a:r>
              <a:rPr lang="ar" sz="2000" b="1" kern="0" dirty="0">
                <a:solidFill>
                  <a:srgbClr val="3B3838"/>
                </a:solidFill>
                <a:latin typeface="Simplified Arabic" panose="020B0606030504020204" pitchFamily="34" charset="0"/>
                <a:ea typeface="Calibri" panose="020F0502020204030204" pitchFamily="34" charset="0"/>
                <a:cs typeface="Simplified Arabic" panose="020B0604020202020204" pitchFamily="34" charset="0"/>
              </a:rPr>
              <a:t> </a:t>
            </a:r>
            <a:r>
              <a:rPr kumimoji="0" lang="ar" sz="2000" b="1" i="0" u="none" strike="noStrike" kern="0" cap="none" spc="0" normalizeH="0" baseline="0" noProof="0" dirty="0">
                <a:ln>
                  <a:noFill/>
                </a:ln>
                <a:solidFill>
                  <a:srgbClr val="3B3838"/>
                </a:solidFill>
                <a:effectLst/>
                <a:uLnTx/>
                <a:uFillTx/>
                <a:latin typeface="Simplified Arabic" panose="020B0606030504020204" pitchFamily="34" charset="0"/>
                <a:ea typeface="Calibri" panose="020F0502020204030204" pitchFamily="34" charset="0"/>
                <a:cs typeface="Simplified Arabic" panose="020B0604020202020204" pitchFamily="34" charset="0"/>
              </a:rPr>
              <a:t>FES </a:t>
            </a:r>
            <a:r>
              <a:rPr lang="ar" sz="2000" b="1" kern="0" dirty="0">
                <a:solidFill>
                  <a:srgbClr val="3B3838"/>
                </a:solidFill>
                <a:latin typeface="Simplified Arabic" panose="020B0606030504020204" pitchFamily="34" charset="0"/>
                <a:ea typeface="Calibri" panose="020F0502020204030204" pitchFamily="34" charset="0"/>
                <a:cs typeface="Simplified Arabic" panose="020B0604020202020204" pitchFamily="34" charset="0"/>
              </a:rPr>
              <a:t>منخفض</a:t>
            </a:r>
            <a:endParaRPr kumimoji="0" lang="en-US" sz="2000" b="0" i="0" u="none" strike="noStrike" kern="0" cap="none" spc="0" normalizeH="0" baseline="0" noProof="0" dirty="0">
              <a:ln>
                <a:noFill/>
              </a:ln>
              <a:solidFill>
                <a:prstClr val="black"/>
              </a:solidFill>
              <a:effectLst/>
              <a:uLnTx/>
              <a:uFillTx/>
              <a:latin typeface="Simplified Arabic" panose="020B0604030504040204" pitchFamily="34" charset="0"/>
              <a:ea typeface="Calibri" panose="020F0502020204030204" pitchFamily="34" charset="0"/>
              <a:cs typeface="Simplified Arabic" panose="020B0604020202020204" pitchFamily="34" charset="0"/>
            </a:endParaRPr>
          </a:p>
        </p:txBody>
      </p:sp>
    </p:spTree>
    <p:extLst>
      <p:ext uri="{BB962C8B-B14F-4D97-AF65-F5344CB8AC3E}">
        <p14:creationId xmlns:p14="http://schemas.microsoft.com/office/powerpoint/2010/main" val="112298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FES: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2854735" y="6154697"/>
            <a:ext cx="1957403" cy="338554"/>
          </a:xfrm>
          <a:prstGeom prst="rect">
            <a:avLst/>
          </a:prstGeom>
          <a:noFill/>
        </p:spPr>
        <p:txBody>
          <a:bodyPr wrap="square">
            <a:spAutoFit/>
          </a:bodyPr>
          <a:lstStyle/>
          <a:p>
            <a:pPr algn="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hlinkClick r:id="rId3">
                  <a:extLst>
                    <a:ext uri="{A12FA001-AC4F-418D-AE19-62706E023703}">
                      <ahyp:hlinkClr xmlns:ahyp="http://schemas.microsoft.com/office/drawing/2018/hyperlinkcolor" val="tx"/>
                    </a:ext>
                  </a:extLst>
                </a:hlinkClick>
              </a:rPr>
              <a:t>GitHub WFP RAM</a:t>
            </a:r>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flipH="1">
            <a:off x="4981433" y="6323974"/>
            <a:ext cx="1655264"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7087608" y="6173405"/>
            <a:ext cx="4125690" cy="338546"/>
          </a:xfrm>
          <a:prstGeom prst="rect">
            <a:avLst/>
          </a:prstGeom>
          <a:noFill/>
        </p:spPr>
        <p:txBody>
          <a:bodyPr wrap="square">
            <a:spAutoFit/>
          </a:bodyPr>
          <a:lstStyle/>
          <a:p>
            <a:pPr algn="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rPr>
              <a:t>ابحث عن البرامج النصية SPSS و STATA و R على </a:t>
            </a:r>
          </a:p>
        </p:txBody>
      </p:sp>
      <p:pic>
        <p:nvPicPr>
          <p:cNvPr id="4" name="Picture 3">
            <a:extLst>
              <a:ext uri="{FF2B5EF4-FFF2-40B4-BE49-F238E27FC236}">
                <a16:creationId xmlns:a16="http://schemas.microsoft.com/office/drawing/2014/main" id="{3063ADE8-9632-EA5B-7EFA-C4D30213E573}"/>
              </a:ext>
            </a:extLst>
          </p:cNvPr>
          <p:cNvPicPr>
            <a:picLocks noChangeAspect="1"/>
          </p:cNvPicPr>
          <p:nvPr/>
        </p:nvPicPr>
        <p:blipFill>
          <a:blip r:embed="rId4"/>
          <a:stretch>
            <a:fillRect/>
          </a:stretch>
        </p:blipFill>
        <p:spPr>
          <a:xfrm>
            <a:off x="419750" y="1307592"/>
            <a:ext cx="8301170" cy="4415260"/>
          </a:xfrm>
          <a:prstGeom prst="rect">
            <a:avLst/>
          </a:prstGeom>
        </p:spPr>
      </p:pic>
    </p:spTree>
    <p:extLst>
      <p:ext uri="{BB962C8B-B14F-4D97-AF65-F5344CB8AC3E}">
        <p14:creationId xmlns:p14="http://schemas.microsoft.com/office/powerpoint/2010/main" val="3329884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7200" y="2368800"/>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 kern="1400" spc="23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الإبلاغ</a:t>
            </a:r>
            <a:r>
              <a:rPr lang="ar"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rPr>
              <a:t> </a:t>
            </a:r>
            <a:endParaRPr lang="en-GB" sz="29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pPr algn="r" rtl="1"/>
            <a:r>
              <a:rPr lang="ar" sz="3600" kern="1400" spc="230" dirty="0">
                <a:solidFill>
                  <a:schemeClr val="tx1"/>
                </a:solidFill>
                <a:latin typeface="Open Sans" panose="020B0606030504020204" pitchFamily="34" charset="0"/>
                <a:ea typeface="Open Sans" panose="020B0606030504020204" pitchFamily="34" charset="0"/>
              </a:rPr>
              <a:t>FES: مثال على التقرير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gn="r" rtl="1">
              <a:lnSpc>
                <a:spcPct val="115000"/>
              </a:lnSpc>
              <a:spcBef>
                <a:spcPts val="0"/>
              </a:spcBef>
              <a:spcAft>
                <a:spcPts val="1000"/>
              </a:spcAft>
            </a:pPr>
            <a:r>
              <a:rPr lang="ar" sz="1200" i="1" dirty="0">
                <a:solidFill>
                  <a:srgbClr val="FFFFFE"/>
                </a:solidFill>
                <a:effectLst/>
                <a:latin typeface="Simplified Arabic" panose="020B0606030504020204" pitchFamily="34" charset="0"/>
                <a:ea typeface="Simplified Arabic" panose="02020609040205080304" pitchFamily="49" charset="-128"/>
                <a:cs typeface="Simplified Arabic" panose="020B0604020202020204" pitchFamily="34" charset="0"/>
              </a:rPr>
              <a:t>الشكل 1 - نسبة الأسر المعيشية </a:t>
            </a:r>
            <a:r>
              <a:rPr lang="ar" sz="1200" i="1" dirty="0">
                <a:solidFill>
                  <a:srgbClr val="FFFFFE"/>
                </a:solidFill>
                <a:latin typeface="Simplified Arabic" panose="020B0606030504020204" pitchFamily="34" charset="0"/>
                <a:ea typeface="Simplified Arabic" panose="02020609040205080304" pitchFamily="49" charset="-128"/>
                <a:cs typeface="Simplified Arabic" panose="020B0604020202020204" pitchFamily="34" charset="0"/>
              </a:rPr>
              <a:t>ضمن كل تصنيف من تصنيفات FES</a:t>
            </a:r>
            <a:endParaRPr lang="en-US" sz="1600" dirty="0">
              <a:solidFill>
                <a:srgbClr val="FFFFFE"/>
              </a:solidFill>
              <a:effectLst/>
              <a:latin typeface="Simplified Arabic" panose="020B0606030504020204" pitchFamily="34" charset="0"/>
              <a:ea typeface="Simplified Arabic" panose="02020609040205080304" pitchFamily="49" charset="-128"/>
              <a:cs typeface="Simplified Arabic"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02277" y="840300"/>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Simplified Arabic" charset="0"/>
                <a:ea typeface="Simplified Arabic" charset="0"/>
                <a:cs typeface="Simplified Arabic"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Simplified Arabic" charset="0"/>
                <a:ea typeface="Simplified Arabic" charset="0"/>
                <a:cs typeface="Simplified Arabic"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Simplified Arabic" charset="0"/>
                <a:ea typeface="Simplified Arabic" charset="0"/>
                <a:cs typeface="Simplified Arabic"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Simplified Arabic" charset="0"/>
                <a:ea typeface="Simplified Arabic" charset="0"/>
                <a:cs typeface="Simplified Arabic"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Simplified Arabic" charset="0"/>
                <a:ea typeface="Simplified Arabic" charset="0"/>
                <a:cs typeface="Simplified Arab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Simplified Arabic"/>
                <a:ea typeface="Simplified Arabic"/>
                <a:cs typeface="Simplified Arabic"/>
              </a:defRPr>
            </a:lvl9pPr>
          </a:lstStyle>
          <a:p>
            <a:pPr marL="0" indent="0" algn="r" rtl="1">
              <a:buNone/>
            </a:pPr>
            <a:r>
              <a:rPr lang="ar" sz="1800" dirty="0">
                <a:latin typeface="Open Sans" panose="020B0606030504020204" pitchFamily="34" charset="0"/>
                <a:ea typeface="Open Sans" panose="020B0606030504020204" pitchFamily="34" charset="0"/>
                <a:cs typeface="Simplified Arabic" panose="02020603050405020304" pitchFamily="18" charset="0"/>
              </a:rPr>
              <a:t>نصف الأسر (50 في المائة) تندرج في فئتي FES المتوسطة والعالية، مما يشير إلى أن جزءًا كبيرًا من الدخل يخصص للغذاء.</a:t>
            </a:r>
          </a:p>
          <a:p>
            <a:pPr marL="0" indent="0" algn="r" rtl="1">
              <a:buNone/>
            </a:pPr>
            <a:r>
              <a:rPr lang="ar" sz="1800" b="1" dirty="0">
                <a:latin typeface="Open Sans" panose="020B0606030504020204" pitchFamily="34" charset="0"/>
                <a:ea typeface="Open Sans" panose="020B0606030504020204" pitchFamily="34" charset="0"/>
                <a:cs typeface="Simplified Arabic" panose="02020603050405020304" pitchFamily="18" charset="0"/>
              </a:rPr>
              <a:t>الأسر المعيشية التي يعيلها رجال:</a:t>
            </a:r>
            <a:r>
              <a:rPr lang="ar" sz="1800" dirty="0">
                <a:latin typeface="Open Sans" panose="020B0606030504020204" pitchFamily="34" charset="0"/>
                <a:ea typeface="Open Sans" panose="020B0606030504020204" pitchFamily="34" charset="0"/>
                <a:cs typeface="Simplified Arabic" panose="02020603050405020304" pitchFamily="18" charset="0"/>
              </a:rPr>
              <a:t> تميل هذه الأسر المعيشية إلى التوزيع الأكثر توازناً عبر فئات FES، مع ميل طفيف نحو </a:t>
            </a:r>
            <a:r>
              <a:rPr lang="ar" sz="1800" dirty="0" err="1">
                <a:latin typeface="Open Sans" panose="020B0606030504020204" pitchFamily="34" charset="0"/>
                <a:ea typeface="Open Sans" panose="020B0606030504020204" pitchFamily="34" charset="0"/>
                <a:cs typeface="Simplified Arabic" panose="02020603050405020304" pitchFamily="18" charset="0"/>
              </a:rPr>
              <a:t>الإنفاق</a:t>
            </a:r>
            <a:r>
              <a:rPr lang="ar" sz="1800" dirty="0">
                <a:latin typeface="Open Sans" panose="020B0606030504020204" pitchFamily="34" charset="0"/>
                <a:ea typeface="Open Sans" panose="020B0606030504020204" pitchFamily="34" charset="0"/>
                <a:cs typeface="Simplified Arabic" panose="02020603050405020304" pitchFamily="18" charset="0"/>
              </a:rPr>
              <a:t> المرتفع</a:t>
            </a:r>
            <a:r>
              <a:rPr lang="ar" sz="1800" dirty="0" err="1">
                <a:latin typeface="Open Sans" panose="020B0606030504020204" pitchFamily="34" charset="0"/>
                <a:ea typeface="Open Sans" panose="020B0606030504020204" pitchFamily="34" charset="0"/>
                <a:cs typeface="Simplified Arabic" panose="02020603050405020304" pitchFamily="18" charset="0"/>
              </a:rPr>
              <a:t>. </a:t>
            </a:r>
            <a:r>
              <a:rPr lang="ar" sz="1800" b="1" dirty="0">
                <a:latin typeface="Open Sans" panose="020B0606030504020204" pitchFamily="34" charset="0"/>
                <a:ea typeface="Open Sans" panose="020B0606030504020204" pitchFamily="34" charset="0"/>
                <a:cs typeface="Simplified Arabic" panose="02020603050405020304" pitchFamily="18" charset="0"/>
              </a:rPr>
              <a:t>الأسر المعيشية التي تعيلها نساء:</a:t>
            </a:r>
            <a:r>
              <a:rPr lang="ar" sz="1800" dirty="0">
                <a:latin typeface="Open Sans" panose="020B0606030504020204" pitchFamily="34" charset="0"/>
                <a:ea typeface="Open Sans" panose="020B0606030504020204" pitchFamily="34" charset="0"/>
                <a:cs typeface="Simplified Arabic" panose="02020603050405020304" pitchFamily="18" charset="0"/>
              </a:rPr>
              <a:t> هناك نسبة أعلى من الأسر المعيشية التي تعيلها نساء في فئات FES المتوسطة والمرتفعة جداً، مما يشير إلى أن هذه الأسر المعيشية قد تكون أكثر عرضة لانعدام الأمن الغذائي، لأنها تنفق جزءاً أكبر من دخلها على الغذاء.</a:t>
            </a:r>
          </a:p>
          <a:p>
            <a:pPr marL="0" indent="0" algn="r" rtl="1">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79778" y="2793910"/>
            <a:ext cx="5020056" cy="2585731"/>
            <a:chOff x="714178" y="2549581"/>
            <a:chExt cx="5020056" cy="2585731"/>
          </a:xfrm>
        </p:grpSpPr>
        <p:sp>
          <p:nvSpPr>
            <p:cNvPr id="5" name="Rectangle 4">
              <a:extLst>
                <a:ext uri="{FF2B5EF4-FFF2-40B4-BE49-F238E27FC236}">
                  <a16:creationId xmlns:a16="http://schemas.microsoft.com/office/drawing/2014/main" id="{563F892B-BE3A-1536-2C27-FF17EE346942}"/>
                </a:ext>
              </a:extLst>
            </p:cNvPr>
            <p:cNvSpPr/>
            <p:nvPr/>
          </p:nvSpPr>
          <p:spPr>
            <a:xfrm>
              <a:off x="714178" y="2856050"/>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ar" b="1" dirty="0">
                  <a:solidFill>
                    <a:srgbClr val="FFFFFF"/>
                  </a:solidFill>
                  <a:latin typeface="Simplified Arabic"/>
                  <a:ea typeface="Simplified Arabic"/>
                  <a:cs typeface="Simplified Arabic"/>
                </a:rPr>
                <a:t>تذكير: </a:t>
              </a:r>
            </a:p>
            <a:p>
              <a:pPr algn="ctr" rtl="1"/>
              <a:r>
                <a:rPr lang="ar" b="1" dirty="0">
                  <a:solidFill>
                    <a:srgbClr val="FFFFFF"/>
                  </a:solidFill>
                  <a:latin typeface="Simplified Arabic"/>
                  <a:ea typeface="Simplified Arabic"/>
                  <a:cs typeface="Simplified Arabic"/>
                </a:rPr>
                <a:t>يرجى استخدام الألوان القياسية</a:t>
              </a:r>
            </a:p>
            <a:p>
              <a:pPr algn="ctr" rtl="1"/>
              <a:endParaRPr lang="en-GB" b="1" dirty="0">
                <a:solidFill>
                  <a:srgbClr val="FFFFFF"/>
                </a:solidFill>
                <a:latin typeface="Simplified Arabic"/>
                <a:ea typeface="Simplified Arabic"/>
                <a:cs typeface="Simplified Arabic"/>
              </a:endParaRPr>
            </a:p>
            <a:p>
              <a:pPr algn="ctr" rtl="1"/>
              <a:endParaRPr lang="en-GB" b="1" dirty="0">
                <a:solidFill>
                  <a:srgbClr val="FFFFFF"/>
                </a:solidFill>
                <a:latin typeface="Simplified Arabic"/>
                <a:ea typeface="Simplified Arabic"/>
                <a:cs typeface="Simplified Arabic"/>
              </a:endParaRPr>
            </a:p>
            <a:p>
              <a:pPr algn="ctr" rtl="1"/>
              <a:endParaRPr lang="en-GB" b="1" dirty="0">
                <a:solidFill>
                  <a:srgbClr val="FFFFFF"/>
                </a:solidFill>
                <a:latin typeface="Simplified Arabic"/>
                <a:ea typeface="Simplified Arabic"/>
                <a:cs typeface="Simplified Arabic"/>
              </a:endParaRPr>
            </a:p>
            <a:p>
              <a:pPr algn="ctr" rtl="1"/>
              <a:endParaRPr lang="en-GB" b="1" dirty="0">
                <a:solidFill>
                  <a:srgbClr val="FFFFFF"/>
                </a:solidFill>
                <a:latin typeface="Simplified Arabic"/>
                <a:ea typeface="Simplified Arabic"/>
                <a:cs typeface="Simplified Arabic"/>
              </a:endParaRPr>
            </a:p>
            <a:p>
              <a:pPr algn="ctr" rtl="1"/>
              <a:endParaRPr lang="en-GB" b="1" dirty="0">
                <a:solidFill>
                  <a:srgbClr val="FFFFFF"/>
                </a:solidFill>
                <a:latin typeface="Simplified Arabic"/>
                <a:ea typeface="Simplified Arabic"/>
                <a:cs typeface="Simplified Arabic"/>
              </a:endParaRPr>
            </a:p>
            <a:p>
              <a:pPr algn="ctr" rtl="1"/>
              <a:endParaRPr lang="en-GB" b="1" dirty="0">
                <a:solidFill>
                  <a:srgbClr val="FFFFFF"/>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477" y="2549581"/>
              <a:ext cx="612939" cy="612939"/>
            </a:xfrm>
            <a:prstGeom prst="rect">
              <a:avLst/>
            </a:prstGeom>
          </p:spPr>
        </p:pic>
      </p:grpSp>
      <p:pic>
        <p:nvPicPr>
          <p:cNvPr id="10" name="Picture 9">
            <a:extLst>
              <a:ext uri="{FF2B5EF4-FFF2-40B4-BE49-F238E27FC236}">
                <a16:creationId xmlns:a16="http://schemas.microsoft.com/office/drawing/2014/main" id="{FDEE9853-2AF4-73F9-3CE5-4106992F64D1}"/>
              </a:ext>
            </a:extLst>
          </p:cNvPr>
          <p:cNvPicPr>
            <a:picLocks noChangeAspect="1"/>
          </p:cNvPicPr>
          <p:nvPr/>
        </p:nvPicPr>
        <p:blipFill>
          <a:blip r:embed="rId5"/>
          <a:stretch>
            <a:fillRect/>
          </a:stretch>
        </p:blipFill>
        <p:spPr>
          <a:xfrm>
            <a:off x="796455" y="3849622"/>
            <a:ext cx="4786702" cy="1404565"/>
          </a:xfrm>
          <a:prstGeom prst="rect">
            <a:avLst/>
          </a:prstGeom>
        </p:spPr>
      </p:pic>
      <p:pic>
        <p:nvPicPr>
          <p:cNvPr id="19" name="Picture 18" descr="A graph of different colors&#10;&#10;Description automatically generated with medium confidence">
            <a:extLst>
              <a:ext uri="{FF2B5EF4-FFF2-40B4-BE49-F238E27FC236}">
                <a16:creationId xmlns:a16="http://schemas.microsoft.com/office/drawing/2014/main" id="{3DC7141F-22EA-D84F-3EAC-D0A352D0B9F9}"/>
              </a:ext>
            </a:extLst>
          </p:cNvPr>
          <p:cNvPicPr>
            <a:picLocks noChangeAspect="1"/>
          </p:cNvPicPr>
          <p:nvPr/>
        </p:nvPicPr>
        <p:blipFill>
          <a:blip r:embed="rId6"/>
          <a:stretch>
            <a:fillRect/>
          </a:stretch>
        </p:blipFill>
        <p:spPr>
          <a:xfrm>
            <a:off x="6197516" y="2232483"/>
            <a:ext cx="5825545" cy="4369158"/>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7200"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 kern="1400" spc="230" dirty="0">
                <a:solidFill>
                  <a:srgbClr val="FFFFFE"/>
                </a:solidFill>
                <a:latin typeface="Open Sans" panose="020B0606030504020204" pitchFamily="34" charset="0"/>
                <a:ea typeface="Open Sans" panose="020B0606030504020204" pitchFamily="34" charset="0"/>
                <a:cs typeface="Simplified Arabic" panose="020B0606030504020204" pitchFamily="34" charset="0"/>
              </a:rPr>
              <a:t>الموارد المتاحة </a:t>
            </a:r>
            <a:endParaRPr lang="en-GB" kern="1400" spc="23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Open Sans ExtraBold" panose="020B0906030804020204" pitchFamily="34" charset="0"/>
                <a:ea typeface="Open Sans ExtraBold" panose="020B0906030804020204" pitchFamily="34" charset="0"/>
              </a:rPr>
              <a:t>FES: مركز موارد VAM </a:t>
            </a:r>
          </a:p>
        </p:txBody>
      </p:sp>
      <p:sp>
        <p:nvSpPr>
          <p:cNvPr id="2" name="TextBox 1">
            <a:extLst>
              <a:ext uri="{FF2B5EF4-FFF2-40B4-BE49-F238E27FC236}">
                <a16:creationId xmlns:a16="http://schemas.microsoft.com/office/drawing/2014/main" id="{05B2D1F0-1638-78BA-8C89-EDDFA79B4D5A}"/>
              </a:ext>
            </a:extLst>
          </p:cNvPr>
          <p:cNvSpPr txBox="1"/>
          <p:nvPr/>
        </p:nvSpPr>
        <p:spPr>
          <a:xfrm>
            <a:off x="3716967" y="6155417"/>
            <a:ext cx="2955369" cy="338554"/>
          </a:xfrm>
          <a:prstGeom prst="rect">
            <a:avLst/>
          </a:prstGeom>
          <a:noFill/>
        </p:spPr>
        <p:txBody>
          <a:bodyPr wrap="square">
            <a:spAutoFit/>
          </a:bodyPr>
          <a:lstStyle/>
          <a:p>
            <a:pPr algn="ct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hlinkClick r:id="rId3">
                  <a:extLst>
                    <a:ext uri="{A12FA001-AC4F-418D-AE19-62706E023703}">
                      <ahyp:hlinkClr xmlns:ahyp="http://schemas.microsoft.com/office/drawing/2018/hyperlinkcolor" val="tx"/>
                    </a:ext>
                  </a:extLst>
                </a:hlinkClick>
              </a:rPr>
              <a:t>FES (مركز الموارد)</a:t>
            </a:r>
            <a:endParaRPr lang="en-GB"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7874758" y="6141677"/>
            <a:ext cx="3122742" cy="338554"/>
          </a:xfrm>
          <a:prstGeom prst="rect">
            <a:avLst/>
          </a:prstGeom>
          <a:noFill/>
        </p:spPr>
        <p:txBody>
          <a:bodyPr wrap="square">
            <a:spAutoFit/>
          </a:bodyPr>
          <a:lstStyle/>
          <a:p>
            <a:pPr algn="r" rtl="1"/>
            <a:r>
              <a:rPr lang="ar" sz="1600" dirty="0">
                <a:solidFill>
                  <a:schemeClr val="tx1">
                    <a:lumMod val="75000"/>
                  </a:schemeClr>
                </a:solidFill>
                <a:latin typeface="Simplified Arabic" panose="020B0606030504020204" pitchFamily="34" charset="0"/>
                <a:ea typeface="Simplified Arabic" panose="020B0606030504020204" pitchFamily="34" charset="0"/>
                <a:cs typeface="Simplified Arabic" panose="020B0606030504020204" pitchFamily="34" charset="0"/>
              </a:rPr>
              <a:t>لمزيد من المعلومات والإرشادات، يرجى زيارة </a:t>
            </a: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flipH="1">
            <a:off x="6250675" y="6312714"/>
            <a:ext cx="1370866"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8F0002A6-583F-1D71-069B-3746AC6F2931}"/>
              </a:ext>
            </a:extLst>
          </p:cNvPr>
          <p:cNvPicPr>
            <a:picLocks noChangeAspect="1"/>
          </p:cNvPicPr>
          <p:nvPr/>
        </p:nvPicPr>
        <p:blipFill>
          <a:blip r:embed="rId4"/>
          <a:stretch>
            <a:fillRect/>
          </a:stretch>
        </p:blipFill>
        <p:spPr>
          <a:xfrm>
            <a:off x="3425588" y="1386058"/>
            <a:ext cx="4681182" cy="4756081"/>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ctr" rtl="1">
              <a:lnSpc>
                <a:spcPts val="3920"/>
              </a:lnSpc>
            </a:pPr>
            <a:r>
              <a:rPr lang="ar"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شكر</a:t>
            </a:r>
            <a:r>
              <a:rPr lang="ar-YE"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ا جزيلا</a:t>
            </a:r>
            <a:endParaRPr lang="en-GB"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5071" y="1515451"/>
            <a:ext cx="4744112" cy="4263838"/>
          </a:xfrm>
        </p:spPr>
        <p:txBody>
          <a:bodyPr vert="horz" lIns="91440" tIns="45720" rIns="91440" bIns="45720" rtlCol="0" anchor="t">
            <a:noAutofit/>
          </a:bodyPr>
          <a:lstStyle/>
          <a:p>
            <a:pPr marL="0" indent="0" algn="r" rtl="1">
              <a:lnSpc>
                <a:spcPts val="2700"/>
              </a:lnSpc>
              <a:buNone/>
            </a:pPr>
            <a:r>
              <a:rPr lang="ar" spc="60" dirty="0">
                <a:latin typeface="Simplified Arabic"/>
                <a:ea typeface="Simplified Arabic"/>
                <a:cs typeface="Simplified Arabic"/>
              </a:rPr>
              <a:t>غالبًا ما تشير النسبة المئوية المرتفعة لنفقات الغذاء من إجمالي نفقات الأسرة إلى ضغوط مالية </a:t>
            </a:r>
            <a:r>
              <a:rPr lang="ar-YE" b="1" spc="60" dirty="0">
                <a:latin typeface="Simplified Arabic"/>
                <a:ea typeface="Simplified Arabic"/>
                <a:cs typeface="Simplified Arabic"/>
              </a:rPr>
              <a:t>وضعف</a:t>
            </a:r>
            <a:r>
              <a:rPr lang="ar" b="1" spc="60" dirty="0">
                <a:latin typeface="Simplified Arabic"/>
                <a:ea typeface="Simplified Arabic"/>
                <a:cs typeface="Simplified Arabic"/>
              </a:rPr>
              <a:t> </a:t>
            </a:r>
            <a:r>
              <a:rPr lang="ar" spc="60" dirty="0">
                <a:latin typeface="Simplified Arabic"/>
                <a:ea typeface="Simplified Arabic"/>
                <a:cs typeface="Simplified Arabic"/>
              </a:rPr>
              <a:t>اقتصادية، مما يحد من قدرة الأسرة على تخصيص الموارد لاحتياجات أساسية أخرى مثل الصحة والسكن والتعليم والنقل.</a:t>
            </a: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 sz="3600" kern="1400" spc="230" dirty="0">
                <a:solidFill>
                  <a:schemeClr val="tx1"/>
                </a:solidFill>
                <a:latin typeface="Open Sans" panose="020B0606030504020204" pitchFamily="34" charset="0"/>
                <a:ea typeface="Open Sans" panose="020B0606030504020204" pitchFamily="34" charset="0"/>
              </a:rPr>
              <a:t>لماذا تعتبر نفقات</a:t>
            </a:r>
            <a:r>
              <a:rPr lang="en-US" sz="3600" kern="1400" spc="23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ar" sz="3600" kern="1400" spc="230" dirty="0">
                <a:solidFill>
                  <a:schemeClr val="tx1"/>
                </a:solidFill>
                <a:latin typeface="Open Sans" panose="020B0606030504020204" pitchFamily="34" charset="0"/>
                <a:ea typeface="Open Sans" panose="020B0606030504020204" pitchFamily="34" charset="0"/>
              </a:rPr>
              <a:t>الغذاء مهمة؟</a:t>
            </a:r>
          </a:p>
        </p:txBody>
      </p:sp>
      <p:pic>
        <p:nvPicPr>
          <p:cNvPr id="5" name="Picture 4">
            <a:extLst>
              <a:ext uri="{FF2B5EF4-FFF2-40B4-BE49-F238E27FC236}">
                <a16:creationId xmlns:a16="http://schemas.microsoft.com/office/drawing/2014/main" id="{801BCE08-F53D-C61B-EA8E-074530215EEC}"/>
              </a:ext>
            </a:extLst>
          </p:cNvPr>
          <p:cNvPicPr>
            <a:picLocks noChangeAspect="1"/>
          </p:cNvPicPr>
          <p:nvPr/>
        </p:nvPicPr>
        <p:blipFill>
          <a:blip r:embed="rId3"/>
          <a:stretch>
            <a:fillRect/>
          </a:stretch>
        </p:blipFill>
        <p:spPr>
          <a:xfrm>
            <a:off x="1115003" y="1515451"/>
            <a:ext cx="4744112" cy="3648584"/>
          </a:xfrm>
          <a:prstGeom prst="rect">
            <a:avLst/>
          </a:prstGeom>
        </p:spPr>
      </p:pic>
    </p:spTree>
    <p:extLst>
      <p:ext uri="{BB962C8B-B14F-4D97-AF65-F5344CB8AC3E}">
        <p14:creationId xmlns:p14="http://schemas.microsoft.com/office/powerpoint/2010/main" val="97674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9064-59A9-1DA7-5BD8-D46107884E88}"/>
              </a:ext>
            </a:extLst>
          </p:cNvPr>
          <p:cNvSpPr>
            <a:spLocks noGrp="1"/>
          </p:cNvSpPr>
          <p:nvPr>
            <p:ph type="title"/>
          </p:nvPr>
        </p:nvSpPr>
        <p:spPr/>
        <p:txBody>
          <a:bodyPr/>
          <a:lstStyle/>
          <a:p>
            <a:pPr algn="r" rtl="1"/>
            <a:r>
              <a:rPr lang="ar" sz="3600" kern="1400" spc="230" dirty="0">
                <a:solidFill>
                  <a:schemeClr val="tx1"/>
                </a:solidFill>
                <a:latin typeface="Open Sans" panose="020B0606030504020204" pitchFamily="34" charset="0"/>
                <a:ea typeface="Open Sans" panose="020B0606030504020204" pitchFamily="34" charset="0"/>
              </a:rPr>
              <a:t>ما ه</a:t>
            </a:r>
            <a:r>
              <a:rPr lang="ar-YE" sz="3600" kern="1400" spc="230" dirty="0">
                <a:solidFill>
                  <a:schemeClr val="tx1"/>
                </a:solidFill>
                <a:latin typeface="Open Sans" panose="020B0606030504020204" pitchFamily="34" charset="0"/>
                <a:ea typeface="Open Sans" panose="020B0606030504020204" pitchFamily="34" charset="0"/>
              </a:rPr>
              <a:t>ي</a:t>
            </a:r>
            <a:r>
              <a:rPr lang="ar" sz="3600" kern="1400" spc="230" dirty="0">
                <a:solidFill>
                  <a:schemeClr val="tx1"/>
                </a:solidFill>
                <a:latin typeface="Open Sans" panose="020B0606030504020204" pitchFamily="34" charset="0"/>
                <a:ea typeface="Open Sans" panose="020B0606030504020204" pitchFamily="34" charset="0"/>
              </a:rPr>
              <a:t> استخدام</a:t>
            </a:r>
            <a:r>
              <a:rPr lang="ar-YE" sz="3600" kern="1400" spc="230" dirty="0">
                <a:solidFill>
                  <a:schemeClr val="tx1"/>
                </a:solidFill>
                <a:latin typeface="Open Sans" panose="020B0606030504020204" pitchFamily="34" charset="0"/>
                <a:ea typeface="Open Sans" panose="020B0606030504020204" pitchFamily="34" charset="0"/>
              </a:rPr>
              <a:t>ات</a:t>
            </a:r>
            <a:r>
              <a:rPr lang="ar" sz="3600" kern="1400" spc="230" dirty="0">
                <a:solidFill>
                  <a:schemeClr val="tx1"/>
                </a:solidFill>
                <a:latin typeface="Open Sans" panose="020B0606030504020204" pitchFamily="34" charset="0"/>
                <a:ea typeface="Open Sans" panose="020B0606030504020204" pitchFamily="34" charset="0"/>
              </a:rPr>
              <a:t> </a:t>
            </a:r>
            <a:r>
              <a:rPr lang="ar-YE" sz="3600" kern="1400" spc="230" dirty="0">
                <a:solidFill>
                  <a:schemeClr val="tx1"/>
                </a:solidFill>
                <a:latin typeface="Open Sans" panose="020B0606030504020204" pitchFamily="34" charset="0"/>
                <a:ea typeface="Open Sans" panose="020B0606030504020204" pitchFamily="34" charset="0"/>
              </a:rPr>
              <a:t>مؤشر </a:t>
            </a:r>
            <a:r>
              <a:rPr lang="ar" sz="36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حصة الإنفاق على الغذاء </a:t>
            </a:r>
            <a:r>
              <a:rPr lang="ar-YE" sz="36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a:t>
            </a:r>
            <a:r>
              <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FES</a:t>
            </a:r>
            <a:r>
              <a:rPr lang="ar-YE" sz="3600" dirty="0">
                <a:solidFill>
                  <a:schemeClr val="tx1"/>
                </a:solidFill>
                <a:latin typeface="Open Sans" panose="020B0606030504020204" pitchFamily="34" charset="0"/>
                <a:ea typeface="Open Sans" panose="020B0606030504020204" pitchFamily="34" charset="0"/>
                <a:cs typeface="Simplified Arabic" panose="020B0606030504020204" pitchFamily="34" charset="0"/>
              </a:rPr>
              <a:t>)</a:t>
            </a:r>
            <a:r>
              <a:rPr lang="ar" sz="3600" kern="1400" spc="230" dirty="0">
                <a:solidFill>
                  <a:schemeClr val="tx1"/>
                </a:solidFill>
                <a:latin typeface="Open Sans" panose="020B0606030504020204" pitchFamily="34" charset="0"/>
                <a:ea typeface="Open Sans" panose="020B0606030504020204" pitchFamily="34" charset="0"/>
              </a:rPr>
              <a:t>؟</a:t>
            </a:r>
          </a:p>
        </p:txBody>
      </p:sp>
      <p:graphicFrame>
        <p:nvGraphicFramePr>
          <p:cNvPr id="4" name="Content Placeholder 3">
            <a:extLst>
              <a:ext uri="{FF2B5EF4-FFF2-40B4-BE49-F238E27FC236}">
                <a16:creationId xmlns:a16="http://schemas.microsoft.com/office/drawing/2014/main" id="{65B4580E-2B16-033F-3A1E-17089B2405C0}"/>
              </a:ext>
            </a:extLst>
          </p:cNvPr>
          <p:cNvGraphicFramePr>
            <a:graphicFrameLocks noGrp="1"/>
          </p:cNvGraphicFramePr>
          <p:nvPr>
            <p:ph idx="1"/>
            <p:extLst>
              <p:ext uri="{D42A27DB-BD31-4B8C-83A1-F6EECF244321}">
                <p14:modId xmlns:p14="http://schemas.microsoft.com/office/powerpoint/2010/main" val="4098996853"/>
              </p:ext>
            </p:extLst>
          </p:nvPr>
        </p:nvGraphicFramePr>
        <p:xfrm>
          <a:off x="846138" y="1919288"/>
          <a:ext cx="10542587" cy="375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6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86498" y="0"/>
            <a:ext cx="122784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7200" y="2368800"/>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Simplified Arabic" charset="0"/>
                <a:ea typeface="Simplified Arabic" charset="0"/>
                <a:cs typeface="Simplified Arabic" charset="0"/>
              </a:defRPr>
            </a:lvl1pPr>
          </a:lstStyle>
          <a:p>
            <a:pPr algn="r" rtl="1">
              <a:lnSpc>
                <a:spcPts val="3920"/>
              </a:lnSpc>
            </a:pPr>
            <a:endParaRPr lang="it-IT"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a:p>
            <a:pPr algn="r" rtl="1">
              <a:lnSpc>
                <a:spcPts val="3920"/>
              </a:lnSpc>
            </a:pPr>
            <a:r>
              <a:rPr lang="ar" kern="1400" spc="230" dirty="0">
                <a:solidFill>
                  <a:srgbClr val="FFFFFE"/>
                </a:solidFill>
                <a:latin typeface="Open Sans ExtraBold" panose="020B0906030804020204" pitchFamily="34" charset="0"/>
                <a:ea typeface="Open Sans ExtraBold" panose="020B0906030804020204" pitchFamily="34" charset="0"/>
                <a:cs typeface="Simplified Arabic" panose="020B0606030504020204" pitchFamily="34" charset="0"/>
              </a:rPr>
              <a:t>مصادر البيانات</a:t>
            </a:r>
          </a:p>
          <a:p>
            <a:pPr algn="r" rtl="1">
              <a:lnSpc>
                <a:spcPts val="3920"/>
              </a:lnSpc>
            </a:pPr>
            <a:r>
              <a:rPr lang="ar" sz="34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rPr>
              <a:t> </a:t>
            </a:r>
            <a:endParaRPr lang="en-GB" sz="2900" b="0" dirty="0">
              <a:solidFill>
                <a:srgbClr val="FFFFFE"/>
              </a:solidFill>
              <a:latin typeface="Simplified Arabic" panose="020B0606030504020204" pitchFamily="34" charset="0"/>
              <a:ea typeface="Simplified Arabic" panose="020B0606030504020204" pitchFamily="34" charset="0"/>
              <a:cs typeface="Simplified Arabic" panose="020B0606030504020204" pitchFamily="34" charset="0"/>
            </a:endParaRPr>
          </a:p>
        </p:txBody>
      </p:sp>
    </p:spTree>
    <p:extLst>
      <p:ext uri="{BB962C8B-B14F-4D97-AF65-F5344CB8AC3E}">
        <p14:creationId xmlns:p14="http://schemas.microsoft.com/office/powerpoint/2010/main" val="288558867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Simplified Arabic"/>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Simplified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D46510-EAE8-46CD-83DB-C56F33C6E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4994</TotalTime>
  <Words>6762</Words>
  <Application>Microsoft Office PowerPoint</Application>
  <PresentationFormat>Widescreen</PresentationFormat>
  <Paragraphs>751</Paragraphs>
  <Slides>69</Slides>
  <Notes>50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Arial</vt:lpstr>
      <vt:lpstr>Calibri</vt:lpstr>
      <vt:lpstr>Courier New</vt:lpstr>
      <vt:lpstr>HALDEN SOLID</vt:lpstr>
      <vt:lpstr>Open Sans</vt:lpstr>
      <vt:lpstr>Open Sans ExtraBold</vt:lpstr>
      <vt:lpstr>Open Sans ExtraBold</vt:lpstr>
      <vt:lpstr>Simplified Arabic</vt:lpstr>
      <vt:lpstr>Symbol</vt:lpstr>
      <vt:lpstr>Wingdings</vt:lpstr>
      <vt:lpstr>Theme2</vt:lpstr>
      <vt:lpstr>PowerPoint Presentation</vt:lpstr>
      <vt:lpstr>الجمهور  </vt:lpstr>
      <vt:lpstr>الدليل الارشادي لحصة الانفاق على الغذاء (FES)</vt:lpstr>
      <vt:lpstr>PowerPoint Presentation</vt:lpstr>
      <vt:lpstr>حصة الإنفاق على الغذاء (FES): تعليمات التدريب  1</vt:lpstr>
      <vt:lpstr>التعريف</vt:lpstr>
      <vt:lpstr>لماذا تعتبر نفقات الغذاء مهمة؟</vt:lpstr>
      <vt:lpstr>ما هي استخدامات مؤشر حصة الإنفاق على الغذاء (FES)؟</vt:lpstr>
      <vt:lpstr>PowerPoint Presentation</vt:lpstr>
      <vt:lpstr>ما هي البيانات المطلوبة؟</vt:lpstr>
      <vt:lpstr>ما هي البيانات المطلوبة؟ (وحدات WFP)</vt:lpstr>
      <vt:lpstr>PowerPoint Presentation</vt:lpstr>
      <vt:lpstr>حصة الإنفاق على الغذاء (FES): تعليمات التدريب 2</vt:lpstr>
      <vt:lpstr>نظرة عامة على وحدة الإنفاق</vt:lpstr>
      <vt:lpstr>توضيح هام</vt:lpstr>
      <vt:lpstr>PowerPoint Presentation</vt:lpstr>
      <vt:lpstr>PowerPoint Presentation</vt:lpstr>
      <vt:lpstr>قسم الغذاء: نظرة عامة</vt:lpstr>
      <vt:lpstr>قسم الغذاء: متابعة</vt:lpstr>
      <vt:lpstr>قسم الغذاء : النقد والشراء بالدين</vt:lpstr>
      <vt:lpstr>قسم الغذاء: المساعدة العينية والهدايا</vt:lpstr>
      <vt:lpstr>قسم الغذاء: الإنتاج الذاتي</vt:lpstr>
      <vt:lpstr>قسم الغذاء: مجموعات الاستهلاك</vt:lpstr>
      <vt:lpstr>PowerPoint Presentation</vt:lpstr>
      <vt:lpstr>PowerPoint Presentation</vt:lpstr>
      <vt:lpstr>قسم المواد غيرالغذائية (30 يوماً): نظرة عامة</vt:lpstr>
      <vt:lpstr>قسم المواد غيرالغذائية (30 يوماً): نظرة عامة</vt:lpstr>
      <vt:lpstr>قسم المواد غيرالغذائية (30 يوماً): متابعة</vt:lpstr>
      <vt:lpstr>قسم المواد غير الغذائية: نقد وبالدين</vt:lpstr>
      <vt:lpstr>قسم المواد غير الغذائية: المساعدة العينية والهدايا</vt:lpstr>
      <vt:lpstr>قسم المواد غير الغذائية(30 يومًا): المجموعات</vt:lpstr>
      <vt:lpstr>قسم المواد غير الغذائية(30 يوماً): المجموعات</vt:lpstr>
      <vt:lpstr>قسم المواد غير الغذائية(6 أشهر): المجموعات</vt:lpstr>
      <vt:lpstr>PowerPoint Presentation</vt:lpstr>
      <vt:lpstr>المجموعات غير الغذائية: اعتبارات عامة</vt:lpstr>
      <vt:lpstr>تذكير!</vt:lpstr>
      <vt:lpstr>توضيح إضافي</vt:lpstr>
      <vt:lpstr>اعتبارات عامة</vt:lpstr>
      <vt:lpstr>الاستقصاء: متى يتم الاستقصاء؟</vt:lpstr>
      <vt:lpstr>التحقق: كيف يتم التحقق؟</vt:lpstr>
      <vt:lpstr>صعوبات في التذكر</vt:lpstr>
      <vt:lpstr>استراتيجيات للمساعدة في التذكر</vt:lpstr>
      <vt:lpstr>PowerPoint Presentation</vt:lpstr>
      <vt:lpstr>النفقات: تصميم النموذج </vt:lpstr>
      <vt:lpstr>النفقات: مصمم الاستبيان</vt:lpstr>
      <vt:lpstr>نفقات الغذاء: فترة استرجاع 7 أيام مقابل 30 يومًا</vt:lpstr>
      <vt:lpstr>فئات النفقات</vt:lpstr>
      <vt:lpstr>تحسين جودة البيانات من خلال البرمجة xls</vt:lpstr>
      <vt:lpstr>PowerPoint Presentation</vt:lpstr>
      <vt:lpstr>فحوصات جودة البيانات</vt:lpstr>
      <vt:lpstr>تنظيف البيانات</vt:lpstr>
      <vt:lpstr>لمزيد من المعلومات، راجع إرشادات جودة البيانات الخاصة ببرنامج الأغذية العالمي</vt:lpstr>
      <vt:lpstr>PowerPoint Presentation</vt:lpstr>
      <vt:lpstr>نظرة عامة على الخطوات</vt:lpstr>
      <vt:lpstr>وحدة FES: حساب النفقات الشهرية على الغذاء</vt:lpstr>
      <vt:lpstr>نظرة عامة على الخطوات</vt:lpstr>
      <vt:lpstr>تجميع نفقات الاستهلاك: بنود الاستهلاك </vt:lpstr>
      <vt:lpstr>وحدة FES: حساب النفقات الشهرية غير الغذائية </vt:lpstr>
      <vt:lpstr>نظرة عامة على الخطوات</vt:lpstr>
      <vt:lpstr>وحدة FES: حساب إجمالي النفقات الشهرية للأسرة </vt:lpstr>
      <vt:lpstr>نظرة عامة على الخطوات</vt:lpstr>
      <vt:lpstr>وحدة FES: حساب FES وتصنيفها في تصنيف FES (1) </vt:lpstr>
      <vt:lpstr>وحدة FES: حساب FES وتصنيفها في تصنيف FES (2) </vt:lpstr>
      <vt:lpstr>FES: GITHUB</vt:lpstr>
      <vt:lpstr>PowerPoint Presentation</vt:lpstr>
      <vt:lpstr>FES: مثال على التقرير </vt:lpstr>
      <vt:lpstr>PowerPoint Presentation</vt:lpstr>
      <vt:lpstr>FES: مركز موارد VAM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keywords>, docId:DFD7DF8AAD68CCE2A1D514F93F5E29F5</cp:keywords>
  <cp:lastModifiedBy>Odai SALEH</cp:lastModifiedBy>
  <cp:revision>69</cp:revision>
  <dcterms:created xsi:type="dcterms:W3CDTF">2018-08-20T09:35:59Z</dcterms:created>
  <dcterms:modified xsi:type="dcterms:W3CDTF">2026-01-23T15:43:28Z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2026-01-20T10:13:12Z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f04c795c-7125-4756-aa0b-00cde9b579f9</vt:lpwstr>
  </property>
  <property fmtid="{D5CDD505-2E9C-101B-9397-08002B2CF9AE}" pid="10" name="MSIP_Label_2a3a108f-898d-4589-9ebc-7ee3b46df9b8_ContentBits">
    <vt:lpwstr>0</vt:lpwstr>
  </property>
  <property fmtid="{D5CDD505-2E9C-101B-9397-08002B2CF9AE}" pid="11" name="MSIP_Label_2a3a108f-898d-4589-9ebc-7ee3b46df9b8_Tag">
    <vt:lpwstr>10, 3, 0, 1</vt:lpwstr>
  </property>
</Properties>
</file>