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84"/>
  </p:notesMasterIdLst>
  <p:handoutMasterIdLst>
    <p:handoutMasterId r:id="rId85"/>
  </p:handoutMasterIdLst>
  <p:sldIdLst>
    <p:sldId id="261" r:id="rId5"/>
    <p:sldId id="327" r:id="rId6"/>
    <p:sldId id="734" r:id="rId7"/>
    <p:sldId id="268" r:id="rId8"/>
    <p:sldId id="257" r:id="rId9"/>
    <p:sldId id="732" r:id="rId10"/>
    <p:sldId id="644" r:id="rId11"/>
    <p:sldId id="649" r:id="rId12"/>
    <p:sldId id="333" r:id="rId13"/>
    <p:sldId id="334" r:id="rId14"/>
    <p:sldId id="645" r:id="rId15"/>
    <p:sldId id="306" r:id="rId16"/>
    <p:sldId id="739" r:id="rId17"/>
    <p:sldId id="735" r:id="rId18"/>
    <p:sldId id="258" r:id="rId19"/>
    <p:sldId id="406" r:id="rId20"/>
    <p:sldId id="736" r:id="rId21"/>
    <p:sldId id="260" r:id="rId22"/>
    <p:sldId id="318" r:id="rId23"/>
    <p:sldId id="265" r:id="rId24"/>
    <p:sldId id="266" r:id="rId25"/>
    <p:sldId id="737" r:id="rId26"/>
    <p:sldId id="319" r:id="rId27"/>
    <p:sldId id="4157" r:id="rId28"/>
    <p:sldId id="738" r:id="rId29"/>
    <p:sldId id="269" r:id="rId30"/>
    <p:sldId id="320" r:id="rId31"/>
    <p:sldId id="270" r:id="rId32"/>
    <p:sldId id="271" r:id="rId33"/>
    <p:sldId id="321" r:id="rId34"/>
    <p:sldId id="322" r:id="rId35"/>
    <p:sldId id="323" r:id="rId36"/>
    <p:sldId id="324" r:id="rId37"/>
    <p:sldId id="307" r:id="rId38"/>
    <p:sldId id="325" r:id="rId39"/>
    <p:sldId id="329" r:id="rId40"/>
    <p:sldId id="330" r:id="rId41"/>
    <p:sldId id="262" r:id="rId42"/>
    <p:sldId id="263" r:id="rId43"/>
    <p:sldId id="264" r:id="rId44"/>
    <p:sldId id="279" r:id="rId45"/>
    <p:sldId id="328" r:id="rId46"/>
    <p:sldId id="740" r:id="rId47"/>
    <p:sldId id="331" r:id="rId48"/>
    <p:sldId id="297" r:id="rId49"/>
    <p:sldId id="4139" r:id="rId50"/>
    <p:sldId id="4140" r:id="rId51"/>
    <p:sldId id="4142" r:id="rId52"/>
    <p:sldId id="4137" r:id="rId53"/>
    <p:sldId id="4144" r:id="rId54"/>
    <p:sldId id="4145" r:id="rId55"/>
    <p:sldId id="4146" r:id="rId56"/>
    <p:sldId id="4147" r:id="rId57"/>
    <p:sldId id="4133" r:id="rId58"/>
    <p:sldId id="4149" r:id="rId59"/>
    <p:sldId id="4160" r:id="rId60"/>
    <p:sldId id="4158" r:id="rId61"/>
    <p:sldId id="4134" r:id="rId62"/>
    <p:sldId id="336" r:id="rId63"/>
    <p:sldId id="727" r:id="rId64"/>
    <p:sldId id="728" r:id="rId65"/>
    <p:sldId id="653" r:id="rId66"/>
    <p:sldId id="646" r:id="rId67"/>
    <p:sldId id="648" r:id="rId68"/>
    <p:sldId id="733" r:id="rId69"/>
    <p:sldId id="710" r:id="rId70"/>
    <p:sldId id="647" r:id="rId71"/>
    <p:sldId id="721" r:id="rId72"/>
    <p:sldId id="722" r:id="rId73"/>
    <p:sldId id="723" r:id="rId74"/>
    <p:sldId id="724" r:id="rId75"/>
    <p:sldId id="725" r:id="rId76"/>
    <p:sldId id="299" r:id="rId77"/>
    <p:sldId id="311" r:id="rId78"/>
    <p:sldId id="300" r:id="rId79"/>
    <p:sldId id="4156" r:id="rId80"/>
    <p:sldId id="313" r:id="rId81"/>
    <p:sldId id="4161" r:id="rId82"/>
    <p:sldId id="4136" r:id="rId8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4482A8-B23D-4274-8CCE-7D9DD16075A0}">
          <p14:sldIdLst>
            <p14:sldId id="261"/>
            <p14:sldId id="327"/>
          </p14:sldIdLst>
        </p14:section>
        <p14:section name="Relevance: both" id="{E10B6794-396A-4A55-BE25-454B573A0732}">
          <p14:sldIdLst>
            <p14:sldId id="734"/>
            <p14:sldId id="268"/>
            <p14:sldId id="257"/>
            <p14:sldId id="732"/>
            <p14:sldId id="644"/>
            <p14:sldId id="649"/>
            <p14:sldId id="333"/>
            <p14:sldId id="334"/>
            <p14:sldId id="645"/>
            <p14:sldId id="306"/>
            <p14:sldId id="739"/>
            <p14:sldId id="735"/>
            <p14:sldId id="258"/>
            <p14:sldId id="406"/>
            <p14:sldId id="736"/>
            <p14:sldId id="260"/>
            <p14:sldId id="318"/>
            <p14:sldId id="265"/>
            <p14:sldId id="266"/>
            <p14:sldId id="737"/>
            <p14:sldId id="319"/>
            <p14:sldId id="4157"/>
            <p14:sldId id="738"/>
            <p14:sldId id="269"/>
            <p14:sldId id="320"/>
            <p14:sldId id="270"/>
            <p14:sldId id="271"/>
            <p14:sldId id="321"/>
            <p14:sldId id="322"/>
            <p14:sldId id="323"/>
            <p14:sldId id="324"/>
            <p14:sldId id="307"/>
            <p14:sldId id="325"/>
            <p14:sldId id="329"/>
            <p14:sldId id="330"/>
            <p14:sldId id="262"/>
            <p14:sldId id="263"/>
            <p14:sldId id="264"/>
            <p14:sldId id="279"/>
            <p14:sldId id="328"/>
          </p14:sldIdLst>
        </p14:section>
        <p14:section name="Relevance: analyst" id="{EC785926-D5F9-4B72-905E-2C7268465898}">
          <p14:sldIdLst>
            <p14:sldId id="740"/>
            <p14:sldId id="331"/>
            <p14:sldId id="297"/>
            <p14:sldId id="4139"/>
            <p14:sldId id="4140"/>
            <p14:sldId id="4142"/>
          </p14:sldIdLst>
        </p14:section>
        <p14:section name="Relevance: both" id="{4B26D6E0-43FB-42AD-9C96-68F223523B1B}">
          <p14:sldIdLst>
            <p14:sldId id="4137"/>
            <p14:sldId id="4144"/>
            <p14:sldId id="4145"/>
            <p14:sldId id="4146"/>
            <p14:sldId id="4147"/>
          </p14:sldIdLst>
        </p14:section>
        <p14:section name="Relevance: analyst" id="{FA6F9AB9-7F7C-47BB-B98D-9DA842413904}">
          <p14:sldIdLst>
            <p14:sldId id="4133"/>
            <p14:sldId id="4149"/>
            <p14:sldId id="4160"/>
            <p14:sldId id="4158"/>
            <p14:sldId id="4134"/>
            <p14:sldId id="336"/>
            <p14:sldId id="727"/>
            <p14:sldId id="728"/>
            <p14:sldId id="653"/>
            <p14:sldId id="646"/>
            <p14:sldId id="648"/>
            <p14:sldId id="733"/>
            <p14:sldId id="710"/>
            <p14:sldId id="647"/>
            <p14:sldId id="721"/>
            <p14:sldId id="722"/>
            <p14:sldId id="723"/>
            <p14:sldId id="724"/>
            <p14:sldId id="725"/>
            <p14:sldId id="299"/>
            <p14:sldId id="311"/>
            <p14:sldId id="300"/>
            <p14:sldId id="4156"/>
            <p14:sldId id="313"/>
            <p14:sldId id="4161"/>
            <p14:sldId id="413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77B0AD3B-C1D1-672D-9D89-62952A69C8C3}" name="Lena HOHFELD" initials="LH" userId="S::lena.hohfeld@wfp.org::42ec1902-f3dc-4b1f-9027-73527d927344" providerId="AD"/>
  <p188:author id="{48B76E41-EE3A-55C5-FA23-E4EF01351F8D}" name="WFP-RAM-N" initials="RAMN" userId="WFP-RAM-N" providerId="None"/>
  <p188:author id="{722DE0DA-4CC0-95E0-086A-D1CE3BE2A97F}" name="Lorenzo MONCADA" initials="LM" userId="S::lorenzo.moncada@wfp.org::d9b2fc5f-dba1-4749-8b5b-0d66b4bd4b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595959"/>
    <a:srgbClr val="0C0C00"/>
    <a:srgbClr val="D9D9D9"/>
    <a:srgbClr val="B2B2B2"/>
    <a:srgbClr val="007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8241B4-3535-E432-6919-1FA8CEEBBB86}" v="32" dt="2024-04-30T10:30:52.7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86" autoAdjust="0"/>
  </p:normalViewPr>
  <p:slideViewPr>
    <p:cSldViewPr snapToGrid="0">
      <p:cViewPr varScale="1">
        <p:scale>
          <a:sx n="45" d="100"/>
          <a:sy n="45" d="100"/>
        </p:scale>
        <p:origin x="1404" y="4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5/10/relationships/revisionInfo" Target="revisionInfo.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dLbls>
          <c:showLegendKey val="0"/>
          <c:showVal val="0"/>
          <c:showCatName val="0"/>
          <c:showSerName val="0"/>
          <c:showPercent val="0"/>
          <c:showBubbleSize val="0"/>
        </c:dLbls>
        <c:gapWidth val="150"/>
        <c:overlap val="100"/>
        <c:axId val="928965280"/>
        <c:axId val="1082968272"/>
      </c:barChart>
      <c:catAx>
        <c:axId val="92896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rgbClr val="FFFFFE"/>
                </a:solidFill>
                <a:latin typeface="+mn-lt"/>
                <a:ea typeface="+mn-ea"/>
                <a:cs typeface="+mn-cs"/>
              </a:defRPr>
            </a:pPr>
            <a:endParaRPr lang="en-US"/>
          </a:p>
        </c:txPr>
        <c:crossAx val="1082968272"/>
        <c:crosses val="autoZero"/>
        <c:auto val="1"/>
        <c:lblAlgn val="ctr"/>
        <c:lblOffset val="100"/>
        <c:noMultiLvlLbl val="0"/>
      </c:catAx>
      <c:valAx>
        <c:axId val="108296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rgbClr val="FFFFFE"/>
                </a:solidFill>
                <a:latin typeface="+mn-lt"/>
                <a:ea typeface="+mn-ea"/>
                <a:cs typeface="+mn-cs"/>
              </a:defRPr>
            </a:pPr>
            <a:endParaRPr lang="en-US"/>
          </a:p>
        </c:txPr>
        <c:crossAx val="928965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a:solidFill>
                <a:srgbClr val="FFFFFE"/>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000" b="0" i="0" u="none" strike="noStrike" kern="1200" baseline="0">
          <a:solidFill>
            <a:srgbClr val="FFFFFE"/>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Sheet1!$C$34</c:f>
              <c:strCache>
                <c:ptCount val="1"/>
                <c:pt idx="0">
                  <c:v>Below MEB</c:v>
                </c:pt>
              </c:strCache>
            </c:strRef>
          </c:tx>
          <c:spPr>
            <a:solidFill>
              <a:srgbClr val="F1ECE8"/>
            </a:solidFill>
            <a:ln>
              <a:noFill/>
            </a:ln>
            <a:effectLst/>
          </c:spPr>
          <c:invertIfNegative val="0"/>
          <c:dLbls>
            <c:spPr>
              <a:noFill/>
              <a:ln>
                <a:noFill/>
              </a:ln>
              <a:effectLst/>
            </c:spPr>
            <c:txPr>
              <a:bodyPr rot="0" spcFirstLastPara="1" vertOverflow="ellipsis" vert="horz" wrap="square" anchor="ctr" anchorCtr="1"/>
              <a:lstStyle/>
              <a:p>
                <a:pPr>
                  <a:defRPr lang="en-US" sz="1000" b="0" i="0" u="none" strike="noStrike" kern="1200" baseline="0">
                    <a:solidFill>
                      <a:srgbClr val="FFFFF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Sheet1!$D$32:$F$32</c:f>
              <c:strCache>
                <c:ptCount val="3"/>
                <c:pt idx="0">
                  <c:v>Overall</c:v>
                </c:pt>
                <c:pt idx="1">
                  <c:v>South</c:v>
                </c:pt>
                <c:pt idx="2">
                  <c:v>North</c:v>
                </c:pt>
              </c:strCache>
              <c:extLst/>
            </c:strRef>
          </c:cat>
          <c:val>
            <c:numRef>
              <c:f>Sheet1!$D$34:$F$34</c:f>
              <c:numCache>
                <c:formatCode>0%</c:formatCode>
                <c:ptCount val="3"/>
                <c:pt idx="0">
                  <c:v>0.6</c:v>
                </c:pt>
                <c:pt idx="1">
                  <c:v>0.67999999999999994</c:v>
                </c:pt>
                <c:pt idx="2">
                  <c:v>0.45999999999999996</c:v>
                </c:pt>
              </c:numCache>
            </c:numRef>
          </c:val>
          <c:extLst>
            <c:ext xmlns:c16="http://schemas.microsoft.com/office/drawing/2014/chart" uri="{C3380CC4-5D6E-409C-BE32-E72D297353CC}">
              <c16:uniqueId val="{00000000-8F06-4ADB-899D-3561F46939A0}"/>
            </c:ext>
          </c:extLst>
        </c:ser>
        <c:dLbls>
          <c:showLegendKey val="0"/>
          <c:showVal val="0"/>
          <c:showCatName val="0"/>
          <c:showSerName val="0"/>
          <c:showPercent val="0"/>
          <c:showBubbleSize val="0"/>
        </c:dLbls>
        <c:gapWidth val="150"/>
        <c:axId val="928965280"/>
        <c:axId val="1082968272"/>
      </c:barChart>
      <c:catAx>
        <c:axId val="92896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rgbClr val="FFFFFE"/>
                </a:solidFill>
                <a:latin typeface="+mn-lt"/>
                <a:ea typeface="+mn-ea"/>
                <a:cs typeface="+mn-cs"/>
              </a:defRPr>
            </a:pPr>
            <a:endParaRPr lang="en-US"/>
          </a:p>
        </c:txPr>
        <c:crossAx val="1082968272"/>
        <c:crosses val="autoZero"/>
        <c:auto val="1"/>
        <c:lblAlgn val="ctr"/>
        <c:lblOffset val="100"/>
        <c:noMultiLvlLbl val="0"/>
      </c:catAx>
      <c:valAx>
        <c:axId val="108296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rgbClr val="FFFFFE"/>
                </a:solidFill>
                <a:latin typeface="+mn-lt"/>
                <a:ea typeface="+mn-ea"/>
                <a:cs typeface="+mn-cs"/>
              </a:defRPr>
            </a:pPr>
            <a:endParaRPr lang="en-US"/>
          </a:p>
        </c:txPr>
        <c:crossAx val="928965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a:solidFill>
                <a:srgbClr val="FFFFFE"/>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000" b="0" i="0" u="none" strike="noStrike" kern="1200" baseline="0">
          <a:solidFill>
            <a:srgbClr val="FFFFFE"/>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Sheet1!$B$6</c:f>
              <c:strCache>
                <c:ptCount val="1"/>
                <c:pt idx="0">
                  <c:v>Above MEB</c:v>
                </c:pt>
              </c:strCache>
            </c:strRef>
          </c:tx>
          <c:spPr>
            <a:solidFill>
              <a:srgbClr val="F1ECE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C0C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Sheet1!$C$5:$E$5</c:f>
              <c:strCache>
                <c:ptCount val="3"/>
                <c:pt idx="0">
                  <c:v>Overall</c:v>
                </c:pt>
                <c:pt idx="1">
                  <c:v>South</c:v>
                </c:pt>
                <c:pt idx="2">
                  <c:v>North</c:v>
                </c:pt>
              </c:strCache>
              <c:extLst/>
            </c:strRef>
          </c:cat>
          <c:val>
            <c:numRef>
              <c:f>Sheet1!$C$6:$E$6</c:f>
              <c:numCache>
                <c:formatCode>0%</c:formatCode>
                <c:ptCount val="3"/>
                <c:pt idx="0">
                  <c:v>0.53</c:v>
                </c:pt>
                <c:pt idx="1">
                  <c:v>0.48</c:v>
                </c:pt>
                <c:pt idx="2">
                  <c:v>0.55000000000000004</c:v>
                </c:pt>
              </c:numCache>
            </c:numRef>
          </c:val>
          <c:extLst>
            <c:ext xmlns:c16="http://schemas.microsoft.com/office/drawing/2014/chart" uri="{C3380CC4-5D6E-409C-BE32-E72D297353CC}">
              <c16:uniqueId val="{00000000-B953-4D0E-A286-C85D7406B43A}"/>
            </c:ext>
          </c:extLst>
        </c:ser>
        <c:ser>
          <c:idx val="1"/>
          <c:order val="1"/>
          <c:tx>
            <c:strRef>
              <c:f>Sheet1!$B$7</c:f>
              <c:strCache>
                <c:ptCount val="1"/>
                <c:pt idx="0">
                  <c:v>Between MEB and SMEB</c:v>
                </c:pt>
              </c:strCache>
            </c:strRef>
          </c:tx>
          <c:spPr>
            <a:solidFill>
              <a:srgbClr val="F37847"/>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C0C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Sheet1!$C$5:$E$5</c:f>
              <c:strCache>
                <c:ptCount val="3"/>
                <c:pt idx="0">
                  <c:v>Overall</c:v>
                </c:pt>
                <c:pt idx="1">
                  <c:v>South</c:v>
                </c:pt>
                <c:pt idx="2">
                  <c:v>North</c:v>
                </c:pt>
              </c:strCache>
              <c:extLst/>
            </c:strRef>
          </c:cat>
          <c:val>
            <c:numRef>
              <c:f>Sheet1!$C$7:$E$7</c:f>
              <c:numCache>
                <c:formatCode>0%</c:formatCode>
                <c:ptCount val="3"/>
                <c:pt idx="0">
                  <c:v>0.36</c:v>
                </c:pt>
                <c:pt idx="1">
                  <c:v>0.4</c:v>
                </c:pt>
                <c:pt idx="2">
                  <c:v>0.34</c:v>
                </c:pt>
              </c:numCache>
            </c:numRef>
          </c:val>
          <c:extLst>
            <c:ext xmlns:c16="http://schemas.microsoft.com/office/drawing/2014/chart" uri="{C3380CC4-5D6E-409C-BE32-E72D297353CC}">
              <c16:uniqueId val="{00000001-B953-4D0E-A286-C85D7406B43A}"/>
            </c:ext>
          </c:extLst>
        </c:ser>
        <c:ser>
          <c:idx val="2"/>
          <c:order val="2"/>
          <c:tx>
            <c:strRef>
              <c:f>Sheet1!$B$8</c:f>
              <c:strCache>
                <c:ptCount val="1"/>
                <c:pt idx="0">
                  <c:v>Below SMEB</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FFF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Sheet1!$C$5:$E$5</c:f>
              <c:strCache>
                <c:ptCount val="3"/>
                <c:pt idx="0">
                  <c:v>Overall</c:v>
                </c:pt>
                <c:pt idx="1">
                  <c:v>South</c:v>
                </c:pt>
                <c:pt idx="2">
                  <c:v>North</c:v>
                </c:pt>
              </c:strCache>
              <c:extLst/>
            </c:strRef>
          </c:cat>
          <c:val>
            <c:numRef>
              <c:f>Sheet1!$C$8:$E$8</c:f>
              <c:numCache>
                <c:formatCode>0%</c:formatCode>
                <c:ptCount val="3"/>
                <c:pt idx="0">
                  <c:v>0.11</c:v>
                </c:pt>
                <c:pt idx="1">
                  <c:v>0.12</c:v>
                </c:pt>
                <c:pt idx="2">
                  <c:v>0.11</c:v>
                </c:pt>
              </c:numCache>
            </c:numRef>
          </c:val>
          <c:extLst>
            <c:ext xmlns:c16="http://schemas.microsoft.com/office/drawing/2014/chart" uri="{C3380CC4-5D6E-409C-BE32-E72D297353CC}">
              <c16:uniqueId val="{00000002-B953-4D0E-A286-C85D7406B43A}"/>
            </c:ext>
          </c:extLst>
        </c:ser>
        <c:dLbls>
          <c:showLegendKey val="0"/>
          <c:showVal val="0"/>
          <c:showCatName val="0"/>
          <c:showSerName val="0"/>
          <c:showPercent val="0"/>
          <c:showBubbleSize val="0"/>
        </c:dLbls>
        <c:gapWidth val="150"/>
        <c:overlap val="100"/>
        <c:axId val="1080074560"/>
        <c:axId val="1220925504"/>
      </c:barChart>
      <c:catAx>
        <c:axId val="108007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FFFFFE"/>
                </a:solidFill>
                <a:latin typeface="+mn-lt"/>
                <a:ea typeface="+mn-ea"/>
                <a:cs typeface="+mn-cs"/>
              </a:defRPr>
            </a:pPr>
            <a:endParaRPr lang="en-US"/>
          </a:p>
        </c:txPr>
        <c:crossAx val="1220925504"/>
        <c:crosses val="autoZero"/>
        <c:auto val="1"/>
        <c:lblAlgn val="ctr"/>
        <c:lblOffset val="100"/>
        <c:noMultiLvlLbl val="0"/>
      </c:catAx>
      <c:valAx>
        <c:axId val="1220925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E"/>
                </a:solidFill>
                <a:latin typeface="+mn-lt"/>
                <a:ea typeface="+mn-ea"/>
                <a:cs typeface="+mn-cs"/>
              </a:defRPr>
            </a:pPr>
            <a:endParaRPr lang="en-US"/>
          </a:p>
        </c:txPr>
        <c:crossAx val="108007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FFFFFE"/>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FFFFFE"/>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19ADD-9B68-40DD-863E-72D9B0895C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CF31D8D-9EDF-4945-956E-7BDA4464F8DA}">
      <dgm:prSet phldrT="[Text]" custT="1"/>
      <dgm:spPr/>
      <dgm:t>
        <a:bodyPr/>
        <a:lstStyle/>
        <a:p>
          <a:r>
            <a:rPr lang="en-GB" sz="2000" b="1">
              <a:latin typeface="Open Sans" panose="020B0606030504020204" pitchFamily="34" charset="0"/>
              <a:ea typeface="Open Sans" panose="020B0606030504020204" pitchFamily="34" charset="0"/>
              <a:cs typeface="Open Sans" panose="020B0606030504020204" pitchFamily="34" charset="0"/>
            </a:rPr>
            <a:t>Assessment</a:t>
          </a:r>
        </a:p>
      </dgm:t>
    </dgm:pt>
    <dgm:pt modelId="{E7288CC6-57B9-43D7-BBE9-C304AF13AA3E}" type="parTrans" cxnId="{C7419412-F6C7-4CA3-8D17-DAEB0019D77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2AF490D1-4FD8-475A-B44B-3030D73FEBB1}" type="sibTrans" cxnId="{C7419412-F6C7-4CA3-8D17-DAEB0019D77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805669CF-015B-4BEA-B036-A598E3EBA9DD}">
      <dgm:prSet phldrT="[Text]" custT="1"/>
      <dgm:spPr/>
      <dgm:t>
        <a:bodyPr/>
        <a:lstStyle/>
        <a:p>
          <a:pPr rtl="0"/>
          <a:r>
            <a:rPr lang="en-GB" sz="2000">
              <a:latin typeface="Open Sans"/>
              <a:ea typeface="Open Sans"/>
              <a:cs typeface="Open Sans"/>
            </a:rPr>
            <a:t>Identify vulnerable households for operations with Essential Needs Analysis (ENA) approach</a:t>
          </a:r>
        </a:p>
      </dgm:t>
    </dgm:pt>
    <dgm:pt modelId="{93888EC1-F253-41B2-9D23-BCB80248C449}" type="parTrans" cxnId="{78C63B1E-4268-4016-A247-068FBD0291EA}">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1311C1AF-A52F-437A-8B7F-9643FEC43443}" type="sibTrans" cxnId="{78C63B1E-4268-4016-A247-068FBD0291EA}">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F823B1AB-8E50-44AF-8FA8-739C3C490140}">
      <dgm:prSet phldrT="[Text]" custT="1"/>
      <dgm:spPr/>
      <dgm: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One of the indicators used to estimate the CARI in food security assessments</a:t>
          </a:r>
          <a:endParaRPr lang="en-GB" sz="2000" dirty="0">
            <a:latin typeface="Open Sans"/>
            <a:ea typeface="Open Sans"/>
            <a:cs typeface="Open Sans"/>
          </a:endParaRPr>
        </a:p>
      </dgm:t>
    </dgm:pt>
    <dgm:pt modelId="{AE767DB9-56FB-4BDB-B313-DE191224269F}" type="parTrans" cxnId="{60796857-FEC5-444C-9FDA-B78D3778B118}">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D7CAFC42-7599-4F98-BFA4-957C3D1B2B3A}" type="sibTrans" cxnId="{60796857-FEC5-444C-9FDA-B78D3778B118}">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90EF3B5-FC67-4CC1-ABCB-B0095874D24A}">
      <dgm:prSet phldrT="[Text]" custT="1"/>
      <dgm:spPr/>
      <dgm:t>
        <a:bodyPr/>
        <a:lstStyle/>
        <a:p>
          <a:r>
            <a:rPr lang="en-GB" sz="2000" b="1">
              <a:latin typeface="Open Sans" panose="020B0606030504020204" pitchFamily="34" charset="0"/>
              <a:ea typeface="Open Sans" panose="020B0606030504020204" pitchFamily="34" charset="0"/>
              <a:cs typeface="Open Sans" panose="020B0606030504020204" pitchFamily="34" charset="0"/>
            </a:rPr>
            <a:t>Monitoring</a:t>
          </a:r>
        </a:p>
      </dgm:t>
    </dgm:pt>
    <dgm:pt modelId="{2B2D1454-725F-4B8D-AAB2-4E7CBDDA97D2}" type="parTrans" cxnId="{CCBEC5C2-0054-42B1-82E2-18176362DBC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E1E09F92-5B21-44D5-95CF-F8ECFCFC8020}" type="sibTrans" cxnId="{CCBEC5C2-0054-42B1-82E2-18176362DBC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55E5DB8-C4D2-4F5B-9810-FD49DE0AA00C}">
      <dgm:prSet phldrT="[Text]" custT="1"/>
      <dgm:spPr/>
      <dgm:t>
        <a:bodyPr/>
        <a:lstStyle/>
        <a:p>
          <a:r>
            <a:rPr lang="en-GB" sz="2000" dirty="0">
              <a:latin typeface="Open Sans"/>
              <a:ea typeface="Open Sans"/>
              <a:cs typeface="Open Sans"/>
            </a:rPr>
            <a:t>Mandatory for multisector interventions including multipurpose unrestricted cash</a:t>
          </a:r>
        </a:p>
      </dgm:t>
    </dgm:pt>
    <dgm:pt modelId="{108182F1-0776-4712-8238-E559458013BC}" type="parTrans" cxnId="{98A8F0E7-7DBB-447C-A130-8C547610E6D2}">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C59DDC16-5602-401F-943C-52C897B200BF}" type="sibTrans" cxnId="{98A8F0E7-7DBB-447C-A130-8C547610E6D2}">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DF45BFA2-647A-4DA2-90B4-45BDAA194942}">
      <dgm:prSet phldrT="[Text]" custT="1"/>
      <dgm:spPr/>
      <dgm:t>
        <a:bodyPr/>
        <a:lstStyle/>
        <a:p>
          <a:r>
            <a:rPr lang="en-GB" sz="2000">
              <a:latin typeface="Open Sans"/>
              <a:ea typeface="Open Sans"/>
              <a:cs typeface="Open Sans"/>
            </a:rPr>
            <a:t>Optional for all operations targeting households with in-kind, cash or voucher transfers</a:t>
          </a:r>
        </a:p>
      </dgm:t>
    </dgm:pt>
    <dgm:pt modelId="{7BB61DA7-45BF-4025-8151-6CC8DCD92821}" type="parTrans" cxnId="{BCF6A087-5B60-452C-943E-CC290804DAF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98A544B5-C065-4064-A138-27670D4724A9}" type="sibTrans" cxnId="{BCF6A087-5B60-452C-943E-CC290804DAF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38F447C-1584-4E51-913D-69A6420A30DF}">
      <dgm:prSet phldrT="[Text]" custT="1"/>
      <dgm:spPr/>
      <dgm: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Inform transfer value (indirectly)</a:t>
          </a:r>
        </a:p>
      </dgm:t>
    </dgm:pt>
    <dgm:pt modelId="{1AB966C8-CD99-44DC-9316-00047982ACB2}" type="parTrans" cxnId="{98B1BEF0-1FE9-4569-ADF6-FF699D12E0BB}">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4297ECB3-6A3E-466A-A029-0A0249B2B385}" type="sibTrans" cxnId="{98B1BEF0-1FE9-4569-ADF6-FF699D12E0BB}">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1C6FF29E-A058-4AD9-989A-F9F0557F639A}" type="pres">
      <dgm:prSet presAssocID="{09A19ADD-9B68-40DD-863E-72D9B0895CEF}" presName="Name0" presStyleCnt="0">
        <dgm:presLayoutVars>
          <dgm:dir/>
          <dgm:animLvl val="lvl"/>
          <dgm:resizeHandles val="exact"/>
        </dgm:presLayoutVars>
      </dgm:prSet>
      <dgm:spPr/>
    </dgm:pt>
    <dgm:pt modelId="{E0798E29-92E5-43C8-A045-F3AF8EC8E93D}" type="pres">
      <dgm:prSet presAssocID="{CCF31D8D-9EDF-4945-956E-7BDA4464F8DA}" presName="composite" presStyleCnt="0"/>
      <dgm:spPr/>
    </dgm:pt>
    <dgm:pt modelId="{128163A9-45FD-436B-B584-592F2348A239}" type="pres">
      <dgm:prSet presAssocID="{CCF31D8D-9EDF-4945-956E-7BDA4464F8DA}" presName="parTx" presStyleLbl="alignNode1" presStyleIdx="0" presStyleCnt="2">
        <dgm:presLayoutVars>
          <dgm:chMax val="0"/>
          <dgm:chPref val="0"/>
          <dgm:bulletEnabled val="1"/>
        </dgm:presLayoutVars>
      </dgm:prSet>
      <dgm:spPr/>
    </dgm:pt>
    <dgm:pt modelId="{0B2649A6-2F20-4E8F-990F-380A3E70C7B2}" type="pres">
      <dgm:prSet presAssocID="{CCF31D8D-9EDF-4945-956E-7BDA4464F8DA}" presName="desTx" presStyleLbl="alignAccFollowNode1" presStyleIdx="0" presStyleCnt="2">
        <dgm:presLayoutVars>
          <dgm:bulletEnabled val="1"/>
        </dgm:presLayoutVars>
      </dgm:prSet>
      <dgm:spPr/>
    </dgm:pt>
    <dgm:pt modelId="{5DFA5112-CC2B-47C8-9F43-B48B80D1211D}" type="pres">
      <dgm:prSet presAssocID="{2AF490D1-4FD8-475A-B44B-3030D73FEBB1}" presName="space" presStyleCnt="0"/>
      <dgm:spPr/>
    </dgm:pt>
    <dgm:pt modelId="{0C347FD5-0671-4CBC-8150-B4DC8E7BD235}" type="pres">
      <dgm:prSet presAssocID="{590EF3B5-FC67-4CC1-ABCB-B0095874D24A}" presName="composite" presStyleCnt="0"/>
      <dgm:spPr/>
    </dgm:pt>
    <dgm:pt modelId="{F15E5F37-C82A-42EB-A373-288E241CE9F7}" type="pres">
      <dgm:prSet presAssocID="{590EF3B5-FC67-4CC1-ABCB-B0095874D24A}" presName="parTx" presStyleLbl="alignNode1" presStyleIdx="1" presStyleCnt="2">
        <dgm:presLayoutVars>
          <dgm:chMax val="0"/>
          <dgm:chPref val="0"/>
          <dgm:bulletEnabled val="1"/>
        </dgm:presLayoutVars>
      </dgm:prSet>
      <dgm:spPr/>
    </dgm:pt>
    <dgm:pt modelId="{9DAF1E06-4C8E-46BF-BED2-2F82D4DA6A14}" type="pres">
      <dgm:prSet presAssocID="{590EF3B5-FC67-4CC1-ABCB-B0095874D24A}" presName="desTx" presStyleLbl="alignAccFollowNode1" presStyleIdx="1" presStyleCnt="2">
        <dgm:presLayoutVars>
          <dgm:bulletEnabled val="1"/>
        </dgm:presLayoutVars>
      </dgm:prSet>
      <dgm:spPr/>
    </dgm:pt>
  </dgm:ptLst>
  <dgm:cxnLst>
    <dgm:cxn modelId="{94CB3E10-3EFE-4028-A3E8-C1495DD0CC65}" type="presOf" srcId="{538F447C-1584-4E51-913D-69A6420A30DF}" destId="{0B2649A6-2F20-4E8F-990F-380A3E70C7B2}" srcOrd="0" destOrd="2" presId="urn:microsoft.com/office/officeart/2005/8/layout/hList1"/>
    <dgm:cxn modelId="{C7419412-F6C7-4CA3-8D17-DAEB0019D770}" srcId="{09A19ADD-9B68-40DD-863E-72D9B0895CEF}" destId="{CCF31D8D-9EDF-4945-956E-7BDA4464F8DA}" srcOrd="0" destOrd="0" parTransId="{E7288CC6-57B9-43D7-BBE9-C304AF13AA3E}" sibTransId="{2AF490D1-4FD8-475A-B44B-3030D73FEBB1}"/>
    <dgm:cxn modelId="{78C63B1E-4268-4016-A247-068FBD0291EA}" srcId="{CCF31D8D-9EDF-4945-956E-7BDA4464F8DA}" destId="{805669CF-015B-4BEA-B036-A598E3EBA9DD}" srcOrd="0" destOrd="0" parTransId="{93888EC1-F253-41B2-9D23-BCB80248C449}" sibTransId="{1311C1AF-A52F-437A-8B7F-9643FEC43443}"/>
    <dgm:cxn modelId="{79D96B30-AD64-4754-8664-116D23C7E214}" type="presOf" srcId="{555E5DB8-C4D2-4F5B-9810-FD49DE0AA00C}" destId="{9DAF1E06-4C8E-46BF-BED2-2F82D4DA6A14}" srcOrd="0" destOrd="0" presId="urn:microsoft.com/office/officeart/2005/8/layout/hList1"/>
    <dgm:cxn modelId="{B7D7935D-117E-4A53-B2D7-5002AA4D7D3D}" type="presOf" srcId="{CCF31D8D-9EDF-4945-956E-7BDA4464F8DA}" destId="{128163A9-45FD-436B-B584-592F2348A239}" srcOrd="0" destOrd="0" presId="urn:microsoft.com/office/officeart/2005/8/layout/hList1"/>
    <dgm:cxn modelId="{64829067-9692-4D33-9549-BB2DD05D5560}" type="presOf" srcId="{805669CF-015B-4BEA-B036-A598E3EBA9DD}" destId="{0B2649A6-2F20-4E8F-990F-380A3E70C7B2}" srcOrd="0" destOrd="0" presId="urn:microsoft.com/office/officeart/2005/8/layout/hList1"/>
    <dgm:cxn modelId="{60796857-FEC5-444C-9FDA-B78D3778B118}" srcId="{CCF31D8D-9EDF-4945-956E-7BDA4464F8DA}" destId="{F823B1AB-8E50-44AF-8FA8-739C3C490140}" srcOrd="1" destOrd="0" parTransId="{AE767DB9-56FB-4BDB-B313-DE191224269F}" sibTransId="{D7CAFC42-7599-4F98-BFA4-957C3D1B2B3A}"/>
    <dgm:cxn modelId="{91DC9858-0727-4F18-92F4-35E873954BC1}" type="presOf" srcId="{F823B1AB-8E50-44AF-8FA8-739C3C490140}" destId="{0B2649A6-2F20-4E8F-990F-380A3E70C7B2}" srcOrd="0" destOrd="1" presId="urn:microsoft.com/office/officeart/2005/8/layout/hList1"/>
    <dgm:cxn modelId="{A3B1BA7C-F0E6-49AF-8F7E-D113600512E6}" type="presOf" srcId="{590EF3B5-FC67-4CC1-ABCB-B0095874D24A}" destId="{F15E5F37-C82A-42EB-A373-288E241CE9F7}" srcOrd="0" destOrd="0" presId="urn:microsoft.com/office/officeart/2005/8/layout/hList1"/>
    <dgm:cxn modelId="{BCF6A087-5B60-452C-943E-CC290804DAF4}" srcId="{590EF3B5-FC67-4CC1-ABCB-B0095874D24A}" destId="{DF45BFA2-647A-4DA2-90B4-45BDAA194942}" srcOrd="1" destOrd="0" parTransId="{7BB61DA7-45BF-4025-8151-6CC8DCD92821}" sibTransId="{98A544B5-C065-4064-A138-27670D4724A9}"/>
    <dgm:cxn modelId="{B0045EB8-D054-40B3-A46F-449916EBBBED}" type="presOf" srcId="{DF45BFA2-647A-4DA2-90B4-45BDAA194942}" destId="{9DAF1E06-4C8E-46BF-BED2-2F82D4DA6A14}" srcOrd="0" destOrd="1" presId="urn:microsoft.com/office/officeart/2005/8/layout/hList1"/>
    <dgm:cxn modelId="{CCBEC5C2-0054-42B1-82E2-18176362DBC4}" srcId="{09A19ADD-9B68-40DD-863E-72D9B0895CEF}" destId="{590EF3B5-FC67-4CC1-ABCB-B0095874D24A}" srcOrd="1" destOrd="0" parTransId="{2B2D1454-725F-4B8D-AAB2-4E7CBDDA97D2}" sibTransId="{E1E09F92-5B21-44D5-95CF-F8ECFCFC8020}"/>
    <dgm:cxn modelId="{98A8F0E7-7DBB-447C-A130-8C547610E6D2}" srcId="{590EF3B5-FC67-4CC1-ABCB-B0095874D24A}" destId="{555E5DB8-C4D2-4F5B-9810-FD49DE0AA00C}" srcOrd="0" destOrd="0" parTransId="{108182F1-0776-4712-8238-E559458013BC}" sibTransId="{C59DDC16-5602-401F-943C-52C897B200BF}"/>
    <dgm:cxn modelId="{EEF7FDEF-8F77-4919-BC8B-810D1B83E33B}" type="presOf" srcId="{09A19ADD-9B68-40DD-863E-72D9B0895CEF}" destId="{1C6FF29E-A058-4AD9-989A-F9F0557F639A}" srcOrd="0" destOrd="0" presId="urn:microsoft.com/office/officeart/2005/8/layout/hList1"/>
    <dgm:cxn modelId="{98B1BEF0-1FE9-4569-ADF6-FF699D12E0BB}" srcId="{CCF31D8D-9EDF-4945-956E-7BDA4464F8DA}" destId="{538F447C-1584-4E51-913D-69A6420A30DF}" srcOrd="2" destOrd="0" parTransId="{1AB966C8-CD99-44DC-9316-00047982ACB2}" sibTransId="{4297ECB3-6A3E-466A-A029-0A0249B2B385}"/>
    <dgm:cxn modelId="{EAC231C3-2746-4B0D-B39D-AAD172092F9C}" type="presParOf" srcId="{1C6FF29E-A058-4AD9-989A-F9F0557F639A}" destId="{E0798E29-92E5-43C8-A045-F3AF8EC8E93D}" srcOrd="0" destOrd="0" presId="urn:microsoft.com/office/officeart/2005/8/layout/hList1"/>
    <dgm:cxn modelId="{9A96B040-01BE-4F5A-9FBF-13256BA0BAEB}" type="presParOf" srcId="{E0798E29-92E5-43C8-A045-F3AF8EC8E93D}" destId="{128163A9-45FD-436B-B584-592F2348A239}" srcOrd="0" destOrd="0" presId="urn:microsoft.com/office/officeart/2005/8/layout/hList1"/>
    <dgm:cxn modelId="{EEAAB825-16B3-4F1E-8C52-E86BC0D518A8}" type="presParOf" srcId="{E0798E29-92E5-43C8-A045-F3AF8EC8E93D}" destId="{0B2649A6-2F20-4E8F-990F-380A3E70C7B2}" srcOrd="1" destOrd="0" presId="urn:microsoft.com/office/officeart/2005/8/layout/hList1"/>
    <dgm:cxn modelId="{DC8C0921-42E2-4519-A3B3-4D4BEAFDAA9F}" type="presParOf" srcId="{1C6FF29E-A058-4AD9-989A-F9F0557F639A}" destId="{5DFA5112-CC2B-47C8-9F43-B48B80D1211D}" srcOrd="1" destOrd="0" presId="urn:microsoft.com/office/officeart/2005/8/layout/hList1"/>
    <dgm:cxn modelId="{7B1321FD-EE7C-4254-9B63-2EC4C2648BD4}" type="presParOf" srcId="{1C6FF29E-A058-4AD9-989A-F9F0557F639A}" destId="{0C347FD5-0671-4CBC-8150-B4DC8E7BD235}" srcOrd="2" destOrd="0" presId="urn:microsoft.com/office/officeart/2005/8/layout/hList1"/>
    <dgm:cxn modelId="{21F2F5CD-43CD-4F02-88A1-3BA302ED1C8A}" type="presParOf" srcId="{0C347FD5-0671-4CBC-8150-B4DC8E7BD235}" destId="{F15E5F37-C82A-42EB-A373-288E241CE9F7}" srcOrd="0" destOrd="0" presId="urn:microsoft.com/office/officeart/2005/8/layout/hList1"/>
    <dgm:cxn modelId="{F53A11FC-89C6-4133-B509-EE5CB283F2D5}" type="presParOf" srcId="{0C347FD5-0671-4CBC-8150-B4DC8E7BD235}" destId="{9DAF1E06-4C8E-46BF-BED2-2F82D4DA6A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C1991E-642B-4B11-8408-4E2B77A398E8}"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090FAA30-DD72-4092-8D4F-BC9C63A39DEB}">
      <dgm:prSet phldrT="[Text]" custT="1"/>
      <dgm:spPr/>
      <dgm:t>
        <a:bodyPr/>
        <a:lstStyle/>
        <a:p>
          <a:pPr rtl="0"/>
          <a:r>
            <a:rPr lang="en-GB" sz="2400" dirty="0">
              <a:latin typeface="Open Sans"/>
              <a:ea typeface="Open Sans"/>
              <a:cs typeface="Open Sans"/>
            </a:rPr>
            <a:t>Excluding assistance </a:t>
          </a:r>
        </a:p>
      </dgm:t>
    </dgm:pt>
    <dgm:pt modelId="{F53B8D90-4361-43AE-80F0-22AC91B955F0}" type="parTrans" cxnId="{1EA696F9-AC54-468A-B44F-F8F8D5386302}">
      <dgm:prSet/>
      <dgm:spPr/>
      <dgm:t>
        <a:bodyPr/>
        <a:lstStyle/>
        <a:p>
          <a:endParaRPr lang="en-GB" sz="1100">
            <a:latin typeface="Open Sans" panose="020B0606030504020204" pitchFamily="34" charset="0"/>
            <a:ea typeface="Open Sans" panose="020B0606030504020204" pitchFamily="34" charset="0"/>
            <a:cs typeface="Open Sans" panose="020B0606030504020204" pitchFamily="34" charset="0"/>
          </a:endParaRPr>
        </a:p>
      </dgm:t>
    </dgm:pt>
    <dgm:pt modelId="{A5142AE0-176C-4A00-AAA6-F21574FAE109}" type="sibTrans" cxnId="{1EA696F9-AC54-468A-B44F-F8F8D5386302}">
      <dgm:prSet/>
      <dgm:spPr/>
      <dgm:t>
        <a:bodyPr/>
        <a:lstStyle/>
        <a:p>
          <a:endParaRPr lang="en-GB" sz="1100">
            <a:latin typeface="Open Sans" panose="020B0606030504020204" pitchFamily="34" charset="0"/>
            <a:ea typeface="Open Sans" panose="020B0606030504020204" pitchFamily="34" charset="0"/>
            <a:cs typeface="Open Sans" panose="020B0606030504020204" pitchFamily="34" charset="0"/>
          </a:endParaRPr>
        </a:p>
      </dgm:t>
    </dgm:pt>
    <dgm:pt modelId="{0F4A1789-C58D-4220-A1D8-5DB5245AEFC6}">
      <dgm:prSet phldrT="[Text]" custT="1"/>
      <dgm:spPr/>
      <dgm:t>
        <a:bodyPr/>
        <a:lstStyle/>
        <a:p>
          <a:r>
            <a:rPr lang="en-GB" sz="2400">
              <a:latin typeface="Open Sans"/>
              <a:ea typeface="Open Sans"/>
              <a:cs typeface="Open Sans"/>
            </a:rPr>
            <a:t>Standard version</a:t>
          </a:r>
        </a:p>
      </dgm:t>
    </dgm:pt>
    <dgm:pt modelId="{199E7CC4-1C50-47CB-8DDA-88D247321B98}" type="parTrans" cxnId="{E0C992BD-3786-43A7-BF25-497660CE62D1}">
      <dgm:prSet/>
      <dgm:spPr/>
      <dgm:t>
        <a:bodyPr/>
        <a:lstStyle/>
        <a:p>
          <a:endParaRPr lang="en-GB" sz="1100">
            <a:latin typeface="Open Sans" panose="020B0606030504020204" pitchFamily="34" charset="0"/>
            <a:ea typeface="Open Sans" panose="020B0606030504020204" pitchFamily="34" charset="0"/>
            <a:cs typeface="Open Sans" panose="020B0606030504020204" pitchFamily="34" charset="0"/>
          </a:endParaRPr>
        </a:p>
      </dgm:t>
    </dgm:pt>
    <dgm:pt modelId="{2E872888-AC0B-4021-AD53-9030A9E5308B}" type="sibTrans" cxnId="{E0C992BD-3786-43A7-BF25-497660CE62D1}">
      <dgm:prSet/>
      <dgm:spPr/>
      <dgm:t>
        <a:bodyPr/>
        <a:lstStyle/>
        <a:p>
          <a:endParaRPr lang="en-GB" sz="1100">
            <a:latin typeface="Open Sans" panose="020B0606030504020204" pitchFamily="34" charset="0"/>
            <a:ea typeface="Open Sans" panose="020B0606030504020204" pitchFamily="34" charset="0"/>
            <a:cs typeface="Open Sans" panose="020B0606030504020204" pitchFamily="34" charset="0"/>
          </a:endParaRPr>
        </a:p>
      </dgm:t>
    </dgm:pt>
    <dgm:pt modelId="{4D4EA1E3-7D1B-4720-A4E3-5C21B93F5E82}">
      <dgm:prSet phldrT="[Text]" custT="1"/>
      <dgm:spPr/>
      <dgm:t>
        <a:bodyPr/>
        <a:lstStyle/>
        <a:p>
          <a:pPr rtl="0"/>
          <a:r>
            <a:rPr lang="en-GB" sz="2400" dirty="0">
              <a:latin typeface="Open Sans"/>
              <a:ea typeface="Open Sans"/>
              <a:cs typeface="Open Sans"/>
            </a:rPr>
            <a:t>Including assistance </a:t>
          </a:r>
        </a:p>
      </dgm:t>
    </dgm:pt>
    <dgm:pt modelId="{B5993A92-BEB3-4897-AFDE-5E5C6461F033}" type="parTrans" cxnId="{2D9DD275-5DB9-412C-AEB4-07DEDA9006A4}">
      <dgm:prSet/>
      <dgm:spPr/>
      <dgm:t>
        <a:bodyPr/>
        <a:lstStyle/>
        <a:p>
          <a:endParaRPr lang="en-GB" sz="1100">
            <a:latin typeface="Open Sans" panose="020B0606030504020204" pitchFamily="34" charset="0"/>
            <a:ea typeface="Open Sans" panose="020B0606030504020204" pitchFamily="34" charset="0"/>
            <a:cs typeface="Open Sans" panose="020B0606030504020204" pitchFamily="34" charset="0"/>
          </a:endParaRPr>
        </a:p>
      </dgm:t>
    </dgm:pt>
    <dgm:pt modelId="{9089E3DB-4DC1-4874-B4A9-B9F4B1973E99}" type="sibTrans" cxnId="{2D9DD275-5DB9-412C-AEB4-07DEDA9006A4}">
      <dgm:prSet/>
      <dgm:spPr/>
      <dgm:t>
        <a:bodyPr/>
        <a:lstStyle/>
        <a:p>
          <a:endParaRPr lang="en-GB" sz="1100">
            <a:latin typeface="Open Sans" panose="020B0606030504020204" pitchFamily="34" charset="0"/>
            <a:ea typeface="Open Sans" panose="020B0606030504020204" pitchFamily="34" charset="0"/>
            <a:cs typeface="Open Sans" panose="020B0606030504020204" pitchFamily="34" charset="0"/>
          </a:endParaRPr>
        </a:p>
      </dgm:t>
    </dgm:pt>
    <dgm:pt modelId="{1D06E9B9-1862-47A0-B5F1-CA7841ECEC2D}">
      <dgm:prSet phldrT="[Text]" custT="1"/>
      <dgm:spPr/>
      <dgm:t>
        <a:bodyPr/>
        <a:lstStyle/>
        <a:p>
          <a:r>
            <a:rPr lang="en-GB" sz="2400">
              <a:latin typeface="Open Sans"/>
              <a:ea typeface="Open Sans"/>
              <a:cs typeface="Open Sans"/>
            </a:rPr>
            <a:t>Used for monitoring</a:t>
          </a:r>
        </a:p>
      </dgm:t>
    </dgm:pt>
    <dgm:pt modelId="{723E1275-08F7-412F-912E-C824C21FC94B}" type="parTrans" cxnId="{B6AFB8AE-30F6-4D21-AAF5-F37C068375C5}">
      <dgm:prSet/>
      <dgm:spPr/>
      <dgm:t>
        <a:bodyPr/>
        <a:lstStyle/>
        <a:p>
          <a:endParaRPr lang="en-GB" sz="1100">
            <a:latin typeface="Open Sans" panose="020B0606030504020204" pitchFamily="34" charset="0"/>
            <a:ea typeface="Open Sans" panose="020B0606030504020204" pitchFamily="34" charset="0"/>
            <a:cs typeface="Open Sans" panose="020B0606030504020204" pitchFamily="34" charset="0"/>
          </a:endParaRPr>
        </a:p>
      </dgm:t>
    </dgm:pt>
    <dgm:pt modelId="{AC808E95-C373-4FE8-BADF-F810D8DA20C7}" type="sibTrans" cxnId="{B6AFB8AE-30F6-4D21-AAF5-F37C068375C5}">
      <dgm:prSet/>
      <dgm:spPr/>
      <dgm:t>
        <a:bodyPr/>
        <a:lstStyle/>
        <a:p>
          <a:endParaRPr lang="en-GB" sz="1100">
            <a:latin typeface="Open Sans" panose="020B0606030504020204" pitchFamily="34" charset="0"/>
            <a:ea typeface="Open Sans" panose="020B0606030504020204" pitchFamily="34" charset="0"/>
            <a:cs typeface="Open Sans" panose="020B0606030504020204" pitchFamily="34" charset="0"/>
          </a:endParaRPr>
        </a:p>
      </dgm:t>
    </dgm:pt>
    <dgm:pt modelId="{9419E555-3822-4647-AD12-9431BE16AD34}">
      <dgm:prSet phldrT="[Text]" custT="1"/>
      <dgm:spPr/>
      <dgm:t>
        <a:bodyPr/>
        <a:lstStyle/>
        <a:p>
          <a:pPr rtl="0"/>
          <a:r>
            <a:rPr lang="en-GB" sz="2400">
              <a:latin typeface="Open Sans"/>
              <a:ea typeface="Open Sans"/>
              <a:cs typeface="Open Sans"/>
            </a:rPr>
            <a:t>Used for FS assessments</a:t>
          </a:r>
        </a:p>
      </dgm:t>
    </dgm:pt>
    <dgm:pt modelId="{8079C9F1-A3FE-462A-B291-3A2000A20AAC}" type="parTrans" cxnId="{43E2F3B4-93E6-4DD9-8680-E35DBF4BF80C}">
      <dgm:prSet/>
      <dgm:spPr/>
      <dgm:t>
        <a:bodyPr/>
        <a:lstStyle/>
        <a:p>
          <a:endParaRPr lang="en-GB" sz="1100">
            <a:latin typeface="Open Sans" panose="020B0606030504020204" pitchFamily="34" charset="0"/>
            <a:ea typeface="Open Sans" panose="020B0606030504020204" pitchFamily="34" charset="0"/>
            <a:cs typeface="Open Sans" panose="020B0606030504020204" pitchFamily="34" charset="0"/>
          </a:endParaRPr>
        </a:p>
      </dgm:t>
    </dgm:pt>
    <dgm:pt modelId="{828B3F9F-1C35-4354-AB1B-75B68EC3CD48}" type="sibTrans" cxnId="{43E2F3B4-93E6-4DD9-8680-E35DBF4BF80C}">
      <dgm:prSet/>
      <dgm:spPr/>
      <dgm:t>
        <a:bodyPr/>
        <a:lstStyle/>
        <a:p>
          <a:endParaRPr lang="en-GB" sz="1100">
            <a:latin typeface="Open Sans" panose="020B0606030504020204" pitchFamily="34" charset="0"/>
            <a:ea typeface="Open Sans" panose="020B0606030504020204" pitchFamily="34" charset="0"/>
            <a:cs typeface="Open Sans" panose="020B0606030504020204" pitchFamily="34" charset="0"/>
          </a:endParaRPr>
        </a:p>
      </dgm:t>
    </dgm:pt>
    <dgm:pt modelId="{F97DBAB5-E983-4E59-8F59-F1DC8ED3B828}" type="pres">
      <dgm:prSet presAssocID="{0FC1991E-642B-4B11-8408-4E2B77A398E8}" presName="Name0" presStyleCnt="0">
        <dgm:presLayoutVars>
          <dgm:dir/>
          <dgm:animLvl val="lvl"/>
          <dgm:resizeHandles val="exact"/>
        </dgm:presLayoutVars>
      </dgm:prSet>
      <dgm:spPr/>
    </dgm:pt>
    <dgm:pt modelId="{468323A9-C31D-4A7B-B626-01062C58EAF9}" type="pres">
      <dgm:prSet presAssocID="{090FAA30-DD72-4092-8D4F-BC9C63A39DEB}" presName="linNode" presStyleCnt="0"/>
      <dgm:spPr/>
    </dgm:pt>
    <dgm:pt modelId="{CB7A6F3A-2C88-4470-B6C7-2202E4558FEB}" type="pres">
      <dgm:prSet presAssocID="{090FAA30-DD72-4092-8D4F-BC9C63A39DEB}" presName="parTx" presStyleLbl="revTx" presStyleIdx="0" presStyleCnt="2">
        <dgm:presLayoutVars>
          <dgm:chMax val="1"/>
          <dgm:bulletEnabled val="1"/>
        </dgm:presLayoutVars>
      </dgm:prSet>
      <dgm:spPr/>
    </dgm:pt>
    <dgm:pt modelId="{59C7B8C7-9632-4181-9857-DDEA142184EB}" type="pres">
      <dgm:prSet presAssocID="{090FAA30-DD72-4092-8D4F-BC9C63A39DEB}" presName="bracket" presStyleLbl="parChTrans1D1" presStyleIdx="0" presStyleCnt="2"/>
      <dgm:spPr/>
    </dgm:pt>
    <dgm:pt modelId="{8C633FF8-2E88-421E-962A-F462475F7FE5}" type="pres">
      <dgm:prSet presAssocID="{090FAA30-DD72-4092-8D4F-BC9C63A39DEB}" presName="spH" presStyleCnt="0"/>
      <dgm:spPr/>
    </dgm:pt>
    <dgm:pt modelId="{438AFAA7-84E6-4D06-8EFC-50CF441BAB0F}" type="pres">
      <dgm:prSet presAssocID="{090FAA30-DD72-4092-8D4F-BC9C63A39DEB}" presName="desTx" presStyleLbl="node1" presStyleIdx="0" presStyleCnt="2">
        <dgm:presLayoutVars>
          <dgm:bulletEnabled val="1"/>
        </dgm:presLayoutVars>
      </dgm:prSet>
      <dgm:spPr/>
    </dgm:pt>
    <dgm:pt modelId="{2CFD4C08-2B7E-4A94-ADC2-5534B28FFB0B}" type="pres">
      <dgm:prSet presAssocID="{A5142AE0-176C-4A00-AAA6-F21574FAE109}" presName="spV" presStyleCnt="0"/>
      <dgm:spPr/>
    </dgm:pt>
    <dgm:pt modelId="{43D0CA63-F462-4C7C-8FA4-EA526ADEA50F}" type="pres">
      <dgm:prSet presAssocID="{4D4EA1E3-7D1B-4720-A4E3-5C21B93F5E82}" presName="linNode" presStyleCnt="0"/>
      <dgm:spPr/>
    </dgm:pt>
    <dgm:pt modelId="{CFC0B3FC-8A76-4F8B-B280-2AE80CB5926B}" type="pres">
      <dgm:prSet presAssocID="{4D4EA1E3-7D1B-4720-A4E3-5C21B93F5E82}" presName="parTx" presStyleLbl="revTx" presStyleIdx="1" presStyleCnt="2">
        <dgm:presLayoutVars>
          <dgm:chMax val="1"/>
          <dgm:bulletEnabled val="1"/>
        </dgm:presLayoutVars>
      </dgm:prSet>
      <dgm:spPr/>
    </dgm:pt>
    <dgm:pt modelId="{CB1FE99D-A25F-4FD7-B945-FAC91639F06F}" type="pres">
      <dgm:prSet presAssocID="{4D4EA1E3-7D1B-4720-A4E3-5C21B93F5E82}" presName="bracket" presStyleLbl="parChTrans1D1" presStyleIdx="1" presStyleCnt="2"/>
      <dgm:spPr/>
    </dgm:pt>
    <dgm:pt modelId="{682576F8-D4C5-4A73-94C6-4EBF90487409}" type="pres">
      <dgm:prSet presAssocID="{4D4EA1E3-7D1B-4720-A4E3-5C21B93F5E82}" presName="spH" presStyleCnt="0"/>
      <dgm:spPr/>
    </dgm:pt>
    <dgm:pt modelId="{63AE874A-7DB3-4EEA-94EC-90FAE95A8DCB}" type="pres">
      <dgm:prSet presAssocID="{4D4EA1E3-7D1B-4720-A4E3-5C21B93F5E82}" presName="desTx" presStyleLbl="node1" presStyleIdx="1" presStyleCnt="2">
        <dgm:presLayoutVars>
          <dgm:bulletEnabled val="1"/>
        </dgm:presLayoutVars>
      </dgm:prSet>
      <dgm:spPr/>
    </dgm:pt>
  </dgm:ptLst>
  <dgm:cxnLst>
    <dgm:cxn modelId="{12510B01-B7A1-48E6-8088-B1A19389D874}" type="presOf" srcId="{4D4EA1E3-7D1B-4720-A4E3-5C21B93F5E82}" destId="{CFC0B3FC-8A76-4F8B-B280-2AE80CB5926B}" srcOrd="0" destOrd="0" presId="urn:diagrams.loki3.com/BracketList"/>
    <dgm:cxn modelId="{788F506C-5EEA-40FC-B493-AE2271F13C08}" type="presOf" srcId="{9419E555-3822-4647-AD12-9431BE16AD34}" destId="{438AFAA7-84E6-4D06-8EFC-50CF441BAB0F}" srcOrd="0" destOrd="1" presId="urn:diagrams.loki3.com/BracketList"/>
    <dgm:cxn modelId="{A6C3934D-37AF-41C8-89AE-42A57F7EF263}" type="presOf" srcId="{0F4A1789-C58D-4220-A1D8-5DB5245AEFC6}" destId="{438AFAA7-84E6-4D06-8EFC-50CF441BAB0F}" srcOrd="0" destOrd="0" presId="urn:diagrams.loki3.com/BracketList"/>
    <dgm:cxn modelId="{2D9DD275-5DB9-412C-AEB4-07DEDA9006A4}" srcId="{0FC1991E-642B-4B11-8408-4E2B77A398E8}" destId="{4D4EA1E3-7D1B-4720-A4E3-5C21B93F5E82}" srcOrd="1" destOrd="0" parTransId="{B5993A92-BEB3-4897-AFDE-5E5C6461F033}" sibTransId="{9089E3DB-4DC1-4874-B4A9-B9F4B1973E99}"/>
    <dgm:cxn modelId="{17C53886-3412-4103-A690-42BCE6CAA165}" type="presOf" srcId="{1D06E9B9-1862-47A0-B5F1-CA7841ECEC2D}" destId="{63AE874A-7DB3-4EEA-94EC-90FAE95A8DCB}" srcOrd="0" destOrd="0" presId="urn:diagrams.loki3.com/BracketList"/>
    <dgm:cxn modelId="{B6AFB8AE-30F6-4D21-AAF5-F37C068375C5}" srcId="{4D4EA1E3-7D1B-4720-A4E3-5C21B93F5E82}" destId="{1D06E9B9-1862-47A0-B5F1-CA7841ECEC2D}" srcOrd="0" destOrd="0" parTransId="{723E1275-08F7-412F-912E-C824C21FC94B}" sibTransId="{AC808E95-C373-4FE8-BADF-F810D8DA20C7}"/>
    <dgm:cxn modelId="{43E2F3B4-93E6-4DD9-8680-E35DBF4BF80C}" srcId="{090FAA30-DD72-4092-8D4F-BC9C63A39DEB}" destId="{9419E555-3822-4647-AD12-9431BE16AD34}" srcOrd="1" destOrd="0" parTransId="{8079C9F1-A3FE-462A-B291-3A2000A20AAC}" sibTransId="{828B3F9F-1C35-4354-AB1B-75B68EC3CD48}"/>
    <dgm:cxn modelId="{3326AFB8-6ACA-4487-B5A4-6542E4386749}" type="presOf" srcId="{0FC1991E-642B-4B11-8408-4E2B77A398E8}" destId="{F97DBAB5-E983-4E59-8F59-F1DC8ED3B828}" srcOrd="0" destOrd="0" presId="urn:diagrams.loki3.com/BracketList"/>
    <dgm:cxn modelId="{E0C992BD-3786-43A7-BF25-497660CE62D1}" srcId="{090FAA30-DD72-4092-8D4F-BC9C63A39DEB}" destId="{0F4A1789-C58D-4220-A1D8-5DB5245AEFC6}" srcOrd="0" destOrd="0" parTransId="{199E7CC4-1C50-47CB-8DDA-88D247321B98}" sibTransId="{2E872888-AC0B-4021-AD53-9030A9E5308B}"/>
    <dgm:cxn modelId="{BBCEDCE4-5CB6-43F5-B57F-1A3D0ED1978A}" type="presOf" srcId="{090FAA30-DD72-4092-8D4F-BC9C63A39DEB}" destId="{CB7A6F3A-2C88-4470-B6C7-2202E4558FEB}" srcOrd="0" destOrd="0" presId="urn:diagrams.loki3.com/BracketList"/>
    <dgm:cxn modelId="{1EA696F9-AC54-468A-B44F-F8F8D5386302}" srcId="{0FC1991E-642B-4B11-8408-4E2B77A398E8}" destId="{090FAA30-DD72-4092-8D4F-BC9C63A39DEB}" srcOrd="0" destOrd="0" parTransId="{F53B8D90-4361-43AE-80F0-22AC91B955F0}" sibTransId="{A5142AE0-176C-4A00-AAA6-F21574FAE109}"/>
    <dgm:cxn modelId="{A318404D-6D86-4718-853C-E9289F8C01C7}" type="presParOf" srcId="{F97DBAB5-E983-4E59-8F59-F1DC8ED3B828}" destId="{468323A9-C31D-4A7B-B626-01062C58EAF9}" srcOrd="0" destOrd="0" presId="urn:diagrams.loki3.com/BracketList"/>
    <dgm:cxn modelId="{34E594EF-8CA7-479F-B15F-D3C036D6E9C2}" type="presParOf" srcId="{468323A9-C31D-4A7B-B626-01062C58EAF9}" destId="{CB7A6F3A-2C88-4470-B6C7-2202E4558FEB}" srcOrd="0" destOrd="0" presId="urn:diagrams.loki3.com/BracketList"/>
    <dgm:cxn modelId="{6D11067E-5461-4B19-A843-5AE195A08A67}" type="presParOf" srcId="{468323A9-C31D-4A7B-B626-01062C58EAF9}" destId="{59C7B8C7-9632-4181-9857-DDEA142184EB}" srcOrd="1" destOrd="0" presId="urn:diagrams.loki3.com/BracketList"/>
    <dgm:cxn modelId="{40F76975-8926-4A45-9AC7-4CD8F42E88C4}" type="presParOf" srcId="{468323A9-C31D-4A7B-B626-01062C58EAF9}" destId="{8C633FF8-2E88-421E-962A-F462475F7FE5}" srcOrd="2" destOrd="0" presId="urn:diagrams.loki3.com/BracketList"/>
    <dgm:cxn modelId="{CC9DAB69-143C-44B4-A33F-96535CEBA109}" type="presParOf" srcId="{468323A9-C31D-4A7B-B626-01062C58EAF9}" destId="{438AFAA7-84E6-4D06-8EFC-50CF441BAB0F}" srcOrd="3" destOrd="0" presId="urn:diagrams.loki3.com/BracketList"/>
    <dgm:cxn modelId="{BCD19AEE-86B5-4009-B534-DC0DF54A33B3}" type="presParOf" srcId="{F97DBAB5-E983-4E59-8F59-F1DC8ED3B828}" destId="{2CFD4C08-2B7E-4A94-ADC2-5534B28FFB0B}" srcOrd="1" destOrd="0" presId="urn:diagrams.loki3.com/BracketList"/>
    <dgm:cxn modelId="{ED21EC08-7FB3-44EA-815A-EDF799875C32}" type="presParOf" srcId="{F97DBAB5-E983-4E59-8F59-F1DC8ED3B828}" destId="{43D0CA63-F462-4C7C-8FA4-EA526ADEA50F}" srcOrd="2" destOrd="0" presId="urn:diagrams.loki3.com/BracketList"/>
    <dgm:cxn modelId="{90DB0458-E51B-428B-B821-A2C8D42259DD}" type="presParOf" srcId="{43D0CA63-F462-4C7C-8FA4-EA526ADEA50F}" destId="{CFC0B3FC-8A76-4F8B-B280-2AE80CB5926B}" srcOrd="0" destOrd="0" presId="urn:diagrams.loki3.com/BracketList"/>
    <dgm:cxn modelId="{62480A6A-35D8-4742-AD6D-8079F62F96A9}" type="presParOf" srcId="{43D0CA63-F462-4C7C-8FA4-EA526ADEA50F}" destId="{CB1FE99D-A25F-4FD7-B945-FAC91639F06F}" srcOrd="1" destOrd="0" presId="urn:diagrams.loki3.com/BracketList"/>
    <dgm:cxn modelId="{695B0095-8B4A-45FA-93C6-3DB07C3D269B}" type="presParOf" srcId="{43D0CA63-F462-4C7C-8FA4-EA526ADEA50F}" destId="{682576F8-D4C5-4A73-94C6-4EBF90487409}" srcOrd="2" destOrd="0" presId="urn:diagrams.loki3.com/BracketList"/>
    <dgm:cxn modelId="{B3963047-385A-47A3-AEA4-F52CD09CC0AB}" type="presParOf" srcId="{43D0CA63-F462-4C7C-8FA4-EA526ADEA50F}" destId="{63AE874A-7DB3-4EEA-94EC-90FAE95A8DC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1FBB7E-75D8-4C66-A431-2F02028026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3AFEF9F-08A3-446D-A149-E95765919B8D}">
      <dgm:prSet phldrT="[Text]" custT="1"/>
      <dgm:spPr/>
      <dgm:t>
        <a:bodyPr/>
        <a:lstStyle/>
        <a:p>
          <a:r>
            <a:rPr lang="en-GB" sz="2400">
              <a:latin typeface="Open Sans" panose="020B0606030504020204" pitchFamily="34" charset="0"/>
              <a:ea typeface="Open Sans" panose="020B0606030504020204" pitchFamily="34" charset="0"/>
              <a:cs typeface="Open Sans" panose="020B0606030504020204" pitchFamily="34" charset="0"/>
            </a:rPr>
            <a:t>Expenditure module</a:t>
          </a:r>
        </a:p>
      </dgm:t>
    </dgm:pt>
    <dgm:pt modelId="{BD657B51-6420-4A8C-971F-0C5B263C4B3B}" type="parTrans" cxnId="{92456E49-593B-470E-B151-CC385D87692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1ECA7CD7-529B-40C1-B557-7135D3EEF6D4}" type="sibTrans" cxnId="{92456E49-593B-470E-B151-CC385D87692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6DC99785-3AE3-4991-99F9-72BEE9243EE7}">
      <dgm:prSet phldrT="[Text]" custT="1"/>
      <dgm:spPr/>
      <dgm:t>
        <a:bodyPr/>
        <a:lstStyle/>
        <a:p>
          <a:r>
            <a:rPr lang="en-GB" sz="2000">
              <a:latin typeface="Open Sans" panose="020B0606030504020204" pitchFamily="34" charset="0"/>
              <a:ea typeface="Open Sans" panose="020B0606030504020204" pitchFamily="34" charset="0"/>
              <a:cs typeface="Open Sans" panose="020B0606030504020204" pitchFamily="34" charset="0"/>
            </a:rPr>
            <a:t>Food expenditures (7 days)</a:t>
          </a:r>
        </a:p>
      </dgm:t>
    </dgm:pt>
    <dgm:pt modelId="{6B6AE0A6-2142-4AEE-B89B-274A02481688}" type="parTrans" cxnId="{91B62E90-33A8-42BC-B9B0-6A2670510DBD}">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D12E4B16-F05C-40F6-8E06-281797F8A7FD}" type="sibTrans" cxnId="{91B62E90-33A8-42BC-B9B0-6A2670510DBD}">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33CEB92B-E0D3-4FE1-96C6-14AA060F862B}">
      <dgm:prSet phldrT="[Text]" custT="1"/>
      <dgm:spPr/>
      <dgm:t>
        <a:bodyPr/>
        <a:lstStyle/>
        <a:p>
          <a:r>
            <a:rPr lang="en-GB" sz="2400">
              <a:latin typeface="Open Sans" panose="020B0606030504020204" pitchFamily="34" charset="0"/>
              <a:ea typeface="Open Sans" panose="020B0606030504020204" pitchFamily="34" charset="0"/>
              <a:cs typeface="Open Sans" panose="020B0606030504020204" pitchFamily="34" charset="0"/>
            </a:rPr>
            <a:t>Complementary modules</a:t>
          </a:r>
        </a:p>
      </dgm:t>
    </dgm:pt>
    <dgm:pt modelId="{BEFF1EDB-8D54-4CA6-8C88-F46C567D15E7}" type="parTrans" cxnId="{5E91AE30-48C5-4D5C-9CAF-3B1A6A5F83F6}">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8B9C296E-77DC-490E-A16D-9A9E2E26B8B0}" type="sibTrans" cxnId="{5E91AE30-48C5-4D5C-9CAF-3B1A6A5F83F6}">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2819DD6F-62C2-4B74-9181-EE4C057FCD30}">
      <dgm:prSet phldrT="[Text]" custT="1"/>
      <dgm:spPr/>
      <dgm:t>
        <a:bodyPr/>
        <a:lstStyle/>
        <a:p>
          <a:r>
            <a:rPr lang="en-GB" sz="2000">
              <a:latin typeface="Open Sans" panose="020B0606030504020204" pitchFamily="34" charset="0"/>
              <a:ea typeface="Open Sans" panose="020B0606030504020204" pitchFamily="34" charset="0"/>
              <a:cs typeface="Open Sans" panose="020B0606030504020204" pitchFamily="34" charset="0"/>
            </a:rPr>
            <a:t>Assistance module (ENA version) </a:t>
          </a:r>
          <a:r>
            <a:rPr lang="en-GB" sz="200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GB" sz="2000">
              <a:solidFill>
                <a:schemeClr val="accent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only for version excluding assistance</a:t>
          </a:r>
          <a:endParaRPr lang="en-GB" sz="200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dgm:t>
    </dgm:pt>
    <dgm:pt modelId="{CF259B83-A0BB-4FE0-AB2A-EF8D1D2DF22C}" type="parTrans" cxnId="{F24B4EC8-60CD-47F0-936A-86EF0CC1BE9B}">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6F8195F-30D9-40AF-A481-8D8DBD12D9C1}" type="sibTrans" cxnId="{F24B4EC8-60CD-47F0-936A-86EF0CC1BE9B}">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C4CB162E-CAFB-436A-9895-6017C93B705B}">
      <dgm:prSet phldrT="[Text]" custT="1"/>
      <dgm:spPr/>
      <dgm:t>
        <a:bodyPr/>
        <a:lstStyle/>
        <a:p>
          <a:r>
            <a:rPr lang="en-GB" sz="2000">
              <a:latin typeface="Open Sans" panose="020B0606030504020204" pitchFamily="34" charset="0"/>
              <a:ea typeface="Open Sans" panose="020B0606030504020204" pitchFamily="34" charset="0"/>
              <a:cs typeface="Open Sans" panose="020B0606030504020204" pitchFamily="34" charset="0"/>
            </a:rPr>
            <a:t>Housing module </a:t>
          </a:r>
          <a:r>
            <a:rPr lang="en-GB" sz="200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GB" sz="2000">
              <a:solidFill>
                <a:schemeClr val="accent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only if rent is including in economic capacity</a:t>
          </a:r>
          <a:endParaRPr lang="en-GB" sz="200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dgm:t>
    </dgm:pt>
    <dgm:pt modelId="{A0D4F985-69A3-47C0-8D3C-21F60FA185F2}" type="parTrans" cxnId="{61B193FF-15AE-4991-8FA8-4DC2706159AD}">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15023DE2-8292-4227-AD69-DBF8C81DC65A}" type="sibTrans" cxnId="{61B193FF-15AE-4991-8FA8-4DC2706159AD}">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F94F438B-EA4F-4736-BE1D-4C515554168B}">
      <dgm:prSet custT="1"/>
      <dgm:spPr/>
      <dgm:t>
        <a:bodyPr/>
        <a:lstStyle/>
        <a:p>
          <a:r>
            <a:rPr lang="en-GB" sz="2000">
              <a:latin typeface="Open Sans" panose="020B0606030504020204" pitchFamily="34" charset="0"/>
              <a:ea typeface="Open Sans" panose="020B0606030504020204" pitchFamily="34" charset="0"/>
              <a:cs typeface="Open Sans" panose="020B0606030504020204" pitchFamily="34" charset="0"/>
            </a:rPr>
            <a:t>Non-food expenditures (30 days)</a:t>
          </a:r>
        </a:p>
      </dgm:t>
    </dgm:pt>
    <dgm:pt modelId="{02AD75C0-6406-49E8-AF78-BFD455E75B70}" type="parTrans" cxnId="{2E51DD72-5CC2-4CF1-ADA1-2DD4CFCB239E}">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EF1AE8AE-5C49-40C0-A651-53898F4052E5}" type="sibTrans" cxnId="{2E51DD72-5CC2-4CF1-ADA1-2DD4CFCB239E}">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634FF474-E188-43CF-927F-5916C56AAB8B}">
      <dgm:prSet custT="1"/>
      <dgm:spPr/>
      <dgm:t>
        <a:bodyPr/>
        <a:lstStyle/>
        <a:p>
          <a:r>
            <a:rPr lang="en-GB" sz="2000">
              <a:latin typeface="Open Sans" panose="020B0606030504020204" pitchFamily="34" charset="0"/>
              <a:ea typeface="Open Sans" panose="020B0606030504020204" pitchFamily="34" charset="0"/>
              <a:cs typeface="Open Sans" panose="020B0606030504020204" pitchFamily="34" charset="0"/>
            </a:rPr>
            <a:t>Non-food expenditures (6 months)</a:t>
          </a:r>
        </a:p>
      </dgm:t>
    </dgm:pt>
    <dgm:pt modelId="{DD63364C-62A9-43F5-AA6C-117A50BDD6B8}" type="parTrans" cxnId="{7DE30AEE-1667-452F-8430-E2EBE32537F3}">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E3517BE1-3816-40EA-BE11-0632CAC1A938}" type="sibTrans" cxnId="{7DE30AEE-1667-452F-8430-E2EBE32537F3}">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77EEB73-CF7B-4C21-B094-2DAD6965F677}" type="pres">
      <dgm:prSet presAssocID="{FC1FBB7E-75D8-4C66-A431-2F0202802664}" presName="Name0" presStyleCnt="0">
        <dgm:presLayoutVars>
          <dgm:dir/>
          <dgm:animLvl val="lvl"/>
          <dgm:resizeHandles val="exact"/>
        </dgm:presLayoutVars>
      </dgm:prSet>
      <dgm:spPr/>
    </dgm:pt>
    <dgm:pt modelId="{23975081-E023-49D9-BAA6-5343289EAFEF}" type="pres">
      <dgm:prSet presAssocID="{33AFEF9F-08A3-446D-A149-E95765919B8D}" presName="composite" presStyleCnt="0"/>
      <dgm:spPr/>
    </dgm:pt>
    <dgm:pt modelId="{34A8550E-AE03-4CB4-9CE2-9127650CD5A3}" type="pres">
      <dgm:prSet presAssocID="{33AFEF9F-08A3-446D-A149-E95765919B8D}" presName="parTx" presStyleLbl="alignNode1" presStyleIdx="0" presStyleCnt="2">
        <dgm:presLayoutVars>
          <dgm:chMax val="0"/>
          <dgm:chPref val="0"/>
          <dgm:bulletEnabled val="1"/>
        </dgm:presLayoutVars>
      </dgm:prSet>
      <dgm:spPr/>
    </dgm:pt>
    <dgm:pt modelId="{939F9B30-F31B-4AEA-824A-5442210FEF06}" type="pres">
      <dgm:prSet presAssocID="{33AFEF9F-08A3-446D-A149-E95765919B8D}" presName="desTx" presStyleLbl="alignAccFollowNode1" presStyleIdx="0" presStyleCnt="2">
        <dgm:presLayoutVars>
          <dgm:bulletEnabled val="1"/>
        </dgm:presLayoutVars>
      </dgm:prSet>
      <dgm:spPr/>
    </dgm:pt>
    <dgm:pt modelId="{EF6CE056-E67D-40A4-9D0F-BE32385851BC}" type="pres">
      <dgm:prSet presAssocID="{1ECA7CD7-529B-40C1-B557-7135D3EEF6D4}" presName="space" presStyleCnt="0"/>
      <dgm:spPr/>
    </dgm:pt>
    <dgm:pt modelId="{0C956D79-7C1C-445D-BA1D-F4A9B241C879}" type="pres">
      <dgm:prSet presAssocID="{33CEB92B-E0D3-4FE1-96C6-14AA060F862B}" presName="composite" presStyleCnt="0"/>
      <dgm:spPr/>
    </dgm:pt>
    <dgm:pt modelId="{86A1557A-9353-4FB5-8A2F-5B561DA65926}" type="pres">
      <dgm:prSet presAssocID="{33CEB92B-E0D3-4FE1-96C6-14AA060F862B}" presName="parTx" presStyleLbl="alignNode1" presStyleIdx="1" presStyleCnt="2">
        <dgm:presLayoutVars>
          <dgm:chMax val="0"/>
          <dgm:chPref val="0"/>
          <dgm:bulletEnabled val="1"/>
        </dgm:presLayoutVars>
      </dgm:prSet>
      <dgm:spPr/>
    </dgm:pt>
    <dgm:pt modelId="{851C4C49-347B-4E4F-A55C-A9F0B4EE76F1}" type="pres">
      <dgm:prSet presAssocID="{33CEB92B-E0D3-4FE1-96C6-14AA060F862B}" presName="desTx" presStyleLbl="alignAccFollowNode1" presStyleIdx="1" presStyleCnt="2">
        <dgm:presLayoutVars>
          <dgm:bulletEnabled val="1"/>
        </dgm:presLayoutVars>
      </dgm:prSet>
      <dgm:spPr/>
    </dgm:pt>
  </dgm:ptLst>
  <dgm:cxnLst>
    <dgm:cxn modelId="{62E0B601-0CCF-4D44-81D1-2E08CAD02A30}" type="presOf" srcId="{634FF474-E188-43CF-927F-5916C56AAB8B}" destId="{939F9B30-F31B-4AEA-824A-5442210FEF06}" srcOrd="0" destOrd="2" presId="urn:microsoft.com/office/officeart/2005/8/layout/hList1"/>
    <dgm:cxn modelId="{CE091214-ED1D-4892-BB4A-826DB1C9C0B8}" type="presOf" srcId="{33AFEF9F-08A3-446D-A149-E95765919B8D}" destId="{34A8550E-AE03-4CB4-9CE2-9127650CD5A3}" srcOrd="0" destOrd="0" presId="urn:microsoft.com/office/officeart/2005/8/layout/hList1"/>
    <dgm:cxn modelId="{3D3D9323-EC37-4B3C-8C48-FE35D64AE365}" type="presOf" srcId="{33CEB92B-E0D3-4FE1-96C6-14AA060F862B}" destId="{86A1557A-9353-4FB5-8A2F-5B561DA65926}" srcOrd="0" destOrd="0" presId="urn:microsoft.com/office/officeart/2005/8/layout/hList1"/>
    <dgm:cxn modelId="{52F8662C-4E88-47F4-B7B0-F6894E0B9E63}" type="presOf" srcId="{FC1FBB7E-75D8-4C66-A431-2F0202802664}" destId="{577EEB73-CF7B-4C21-B094-2DAD6965F677}" srcOrd="0" destOrd="0" presId="urn:microsoft.com/office/officeart/2005/8/layout/hList1"/>
    <dgm:cxn modelId="{5E91AE30-48C5-4D5C-9CAF-3B1A6A5F83F6}" srcId="{FC1FBB7E-75D8-4C66-A431-2F0202802664}" destId="{33CEB92B-E0D3-4FE1-96C6-14AA060F862B}" srcOrd="1" destOrd="0" parTransId="{BEFF1EDB-8D54-4CA6-8C88-F46C567D15E7}" sibTransId="{8B9C296E-77DC-490E-A16D-9A9E2E26B8B0}"/>
    <dgm:cxn modelId="{92456E49-593B-470E-B151-CC385D876920}" srcId="{FC1FBB7E-75D8-4C66-A431-2F0202802664}" destId="{33AFEF9F-08A3-446D-A149-E95765919B8D}" srcOrd="0" destOrd="0" parTransId="{BD657B51-6420-4A8C-971F-0C5B263C4B3B}" sibTransId="{1ECA7CD7-529B-40C1-B557-7135D3EEF6D4}"/>
    <dgm:cxn modelId="{8DE5E54C-8EBF-4A67-AEFC-030C11EFF94A}" type="presOf" srcId="{6DC99785-3AE3-4991-99F9-72BEE9243EE7}" destId="{939F9B30-F31B-4AEA-824A-5442210FEF06}" srcOrd="0" destOrd="0" presId="urn:microsoft.com/office/officeart/2005/8/layout/hList1"/>
    <dgm:cxn modelId="{27713F70-BC74-4773-918D-F3C993ACC2F9}" type="presOf" srcId="{C4CB162E-CAFB-436A-9895-6017C93B705B}" destId="{851C4C49-347B-4E4F-A55C-A9F0B4EE76F1}" srcOrd="0" destOrd="1" presId="urn:microsoft.com/office/officeart/2005/8/layout/hList1"/>
    <dgm:cxn modelId="{2E51DD72-5CC2-4CF1-ADA1-2DD4CFCB239E}" srcId="{33AFEF9F-08A3-446D-A149-E95765919B8D}" destId="{F94F438B-EA4F-4736-BE1D-4C515554168B}" srcOrd="1" destOrd="0" parTransId="{02AD75C0-6406-49E8-AF78-BFD455E75B70}" sibTransId="{EF1AE8AE-5C49-40C0-A651-53898F4052E5}"/>
    <dgm:cxn modelId="{91B62E90-33A8-42BC-B9B0-6A2670510DBD}" srcId="{33AFEF9F-08A3-446D-A149-E95765919B8D}" destId="{6DC99785-3AE3-4991-99F9-72BEE9243EE7}" srcOrd="0" destOrd="0" parTransId="{6B6AE0A6-2142-4AEE-B89B-274A02481688}" sibTransId="{D12E4B16-F05C-40F6-8E06-281797F8A7FD}"/>
    <dgm:cxn modelId="{4FF851AC-68B3-4F30-AC27-FCBE05E90C11}" type="presOf" srcId="{2819DD6F-62C2-4B74-9181-EE4C057FCD30}" destId="{851C4C49-347B-4E4F-A55C-A9F0B4EE76F1}" srcOrd="0" destOrd="0" presId="urn:microsoft.com/office/officeart/2005/8/layout/hList1"/>
    <dgm:cxn modelId="{ED9F43B4-97CF-4F8F-9081-4DDC9278CE66}" type="presOf" srcId="{F94F438B-EA4F-4736-BE1D-4C515554168B}" destId="{939F9B30-F31B-4AEA-824A-5442210FEF06}" srcOrd="0" destOrd="1" presId="urn:microsoft.com/office/officeart/2005/8/layout/hList1"/>
    <dgm:cxn modelId="{F24B4EC8-60CD-47F0-936A-86EF0CC1BE9B}" srcId="{33CEB92B-E0D3-4FE1-96C6-14AA060F862B}" destId="{2819DD6F-62C2-4B74-9181-EE4C057FCD30}" srcOrd="0" destOrd="0" parTransId="{CF259B83-A0BB-4FE0-AB2A-EF8D1D2DF22C}" sibTransId="{56F8195F-30D9-40AF-A481-8D8DBD12D9C1}"/>
    <dgm:cxn modelId="{7DE30AEE-1667-452F-8430-E2EBE32537F3}" srcId="{33AFEF9F-08A3-446D-A149-E95765919B8D}" destId="{634FF474-E188-43CF-927F-5916C56AAB8B}" srcOrd="2" destOrd="0" parTransId="{DD63364C-62A9-43F5-AA6C-117A50BDD6B8}" sibTransId="{E3517BE1-3816-40EA-BE11-0632CAC1A938}"/>
    <dgm:cxn modelId="{61B193FF-15AE-4991-8FA8-4DC2706159AD}" srcId="{33CEB92B-E0D3-4FE1-96C6-14AA060F862B}" destId="{C4CB162E-CAFB-436A-9895-6017C93B705B}" srcOrd="1" destOrd="0" parTransId="{A0D4F985-69A3-47C0-8D3C-21F60FA185F2}" sibTransId="{15023DE2-8292-4227-AD69-DBF8C81DC65A}"/>
    <dgm:cxn modelId="{586738A5-E133-4F35-BD4A-59A899A713B5}" type="presParOf" srcId="{577EEB73-CF7B-4C21-B094-2DAD6965F677}" destId="{23975081-E023-49D9-BAA6-5343289EAFEF}" srcOrd="0" destOrd="0" presId="urn:microsoft.com/office/officeart/2005/8/layout/hList1"/>
    <dgm:cxn modelId="{B1195605-B67B-4588-B30C-A564361242E8}" type="presParOf" srcId="{23975081-E023-49D9-BAA6-5343289EAFEF}" destId="{34A8550E-AE03-4CB4-9CE2-9127650CD5A3}" srcOrd="0" destOrd="0" presId="urn:microsoft.com/office/officeart/2005/8/layout/hList1"/>
    <dgm:cxn modelId="{C0653802-133D-4EDF-BE45-9366DC6C3644}" type="presParOf" srcId="{23975081-E023-49D9-BAA6-5343289EAFEF}" destId="{939F9B30-F31B-4AEA-824A-5442210FEF06}" srcOrd="1" destOrd="0" presId="urn:microsoft.com/office/officeart/2005/8/layout/hList1"/>
    <dgm:cxn modelId="{695EAB8A-109E-4750-A111-5E99272205C0}" type="presParOf" srcId="{577EEB73-CF7B-4C21-B094-2DAD6965F677}" destId="{EF6CE056-E67D-40A4-9D0F-BE32385851BC}" srcOrd="1" destOrd="0" presId="urn:microsoft.com/office/officeart/2005/8/layout/hList1"/>
    <dgm:cxn modelId="{530D6F33-E60A-4FA1-ACE8-27F063892436}" type="presParOf" srcId="{577EEB73-CF7B-4C21-B094-2DAD6965F677}" destId="{0C956D79-7C1C-445D-BA1D-F4A9B241C879}" srcOrd="2" destOrd="0" presId="urn:microsoft.com/office/officeart/2005/8/layout/hList1"/>
    <dgm:cxn modelId="{098D124C-DE4F-4679-8EE0-98464DB7E13F}" type="presParOf" srcId="{0C956D79-7C1C-445D-BA1D-F4A9B241C879}" destId="{86A1557A-9353-4FB5-8A2F-5B561DA65926}" srcOrd="0" destOrd="0" presId="urn:microsoft.com/office/officeart/2005/8/layout/hList1"/>
    <dgm:cxn modelId="{BBE7CAD4-F034-499E-A49E-962ADBFDEDBF}" type="presParOf" srcId="{0C956D79-7C1C-445D-BA1D-F4A9B241C879}" destId="{851C4C49-347B-4E4F-A55C-A9F0B4EE76F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dgm:spPr/>
      <dgm:t>
        <a:bodyPr/>
        <a:lstStyle/>
        <a:p>
          <a:r>
            <a:rPr lang="en-GB" b="1">
              <a:latin typeface="Open Sans" panose="020B0606030504020204" pitchFamily="34" charset="0"/>
              <a:ea typeface="Open Sans" panose="020B0606030504020204" pitchFamily="34" charset="0"/>
              <a:cs typeface="Open Sans" panose="020B0606030504020204" pitchFamily="34" charset="0"/>
            </a:rPr>
            <a:t>1. </a:t>
          </a:r>
          <a:r>
            <a:rPr lang="en-GB">
              <a:latin typeface="Open Sans" panose="020B0606030504020204" pitchFamily="34" charset="0"/>
              <a:ea typeface="Open Sans" panose="020B0606030504020204" pitchFamily="34" charset="0"/>
              <a:cs typeface="Open Sans" panose="020B0606030504020204" pitchFamily="34" charset="0"/>
            </a:rPr>
            <a:t>Identify the relevant MEB </a:t>
          </a: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dgm:spPr>
        <a:solidFill>
          <a:schemeClr val="accent1"/>
        </a:solidFill>
      </dgm:spPr>
      <dgm:t>
        <a:bodyPr/>
        <a:lstStyle/>
        <a:p>
          <a:r>
            <a:rPr lang="en-GB" b="1">
              <a:latin typeface="Open Sans" panose="020B0606030504020204" pitchFamily="34" charset="0"/>
              <a:ea typeface="Open Sans" panose="020B0606030504020204" pitchFamily="34" charset="0"/>
              <a:cs typeface="Open Sans" panose="020B0606030504020204" pitchFamily="34" charset="0"/>
            </a:rPr>
            <a:t>2. </a:t>
          </a:r>
          <a:r>
            <a:rPr lang="en-GB">
              <a:latin typeface="Open Sans" panose="020B0606030504020204" pitchFamily="34" charset="0"/>
              <a:ea typeface="Open Sans" panose="020B0606030504020204" pitchFamily="34" charset="0"/>
              <a:cs typeface="Open Sans" panose="020B0606030504020204" pitchFamily="34" charset="0"/>
            </a:rPr>
            <a:t>Aggregate consumption expenditures to establish household economic capacity </a:t>
          </a: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dgm:spPr/>
      <dgm:t>
        <a:bodyPr/>
        <a:lstStyle/>
        <a:p>
          <a:r>
            <a:rPr lang="en-GB" b="1">
              <a:latin typeface="Open Sans" panose="020B0606030504020204" pitchFamily="34" charset="0"/>
              <a:ea typeface="Open Sans" panose="020B0606030504020204" pitchFamily="34" charset="0"/>
              <a:cs typeface="Open Sans" panose="020B0606030504020204" pitchFamily="34" charset="0"/>
            </a:rPr>
            <a:t>3. </a:t>
          </a:r>
          <a:r>
            <a:rPr lang="en-GB">
              <a:latin typeface="Open Sans" panose="020B0606030504020204" pitchFamily="34" charset="0"/>
              <a:ea typeface="Open Sans" panose="020B0606030504020204" pitchFamily="34" charset="0"/>
              <a:cs typeface="Open Sans" panose="020B0606030504020204" pitchFamily="34" charset="0"/>
            </a:rPr>
            <a:t>Compare the economic capacity of each household against the MEB to establish whether a household is above this threshold. </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dgm:spPr/>
      <dgm:t>
        <a:bodyPr/>
        <a:lstStyle/>
        <a:p>
          <a:r>
            <a:rPr lang="en-GB" b="1">
              <a:latin typeface="Open Sans" panose="020B0606030504020204" pitchFamily="34" charset="0"/>
              <a:ea typeface="Open Sans" panose="020B0606030504020204" pitchFamily="34" charset="0"/>
              <a:cs typeface="Open Sans" panose="020B0606030504020204" pitchFamily="34" charset="0"/>
            </a:rPr>
            <a:t>4. </a:t>
          </a:r>
          <a:r>
            <a:rPr lang="en-GB">
              <a:latin typeface="Open Sans" panose="020B0606030504020204" pitchFamily="34" charset="0"/>
              <a:ea typeface="Open Sans" panose="020B0606030504020204" pitchFamily="34" charset="0"/>
              <a:cs typeface="Open Sans" panose="020B0606030504020204" pitchFamily="34" charset="0"/>
            </a:rPr>
            <a:t>Compute the ECMEN indicator by calculating the percentage of households whose economic capacity is equal to or greater than the MEB threshold</a:t>
          </a: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dgm:presLayoutVars>
          <dgm:bulletEnabled val="1"/>
        </dgm:presLayoutVars>
      </dgm:prSet>
      <dgm:spPr/>
    </dgm:pt>
    <dgm:pt modelId="{DB19A3C3-98AB-4402-A07C-31EB68576A33}" type="pres">
      <dgm:prSet presAssocID="{8462F5A7-81E4-4712-BCB5-DAC7E322C28A}" presName="FourNodes_2" presStyleLbl="node1" presStyleIdx="1" presStyleCnt="4">
        <dgm:presLayoutVars>
          <dgm:bulletEnabled val="1"/>
        </dgm:presLayoutVars>
      </dgm:prSet>
      <dgm:spPr/>
    </dgm:pt>
    <dgm:pt modelId="{9C9857BC-B371-4937-9087-928B95C1A53E}" type="pres">
      <dgm:prSet presAssocID="{8462F5A7-81E4-4712-BCB5-DAC7E322C28A}" presName="FourNodes_3" presStyleLbl="node1" presStyleIdx="2" presStyleCnt="4">
        <dgm:presLayoutVars>
          <dgm:bulletEnabled val="1"/>
        </dgm:presLayoutVars>
      </dgm:prSet>
      <dgm:spPr/>
    </dgm:pt>
    <dgm:pt modelId="{534671F7-E921-47C7-AFC2-15E57E34AADF}" type="pres">
      <dgm:prSet presAssocID="{8462F5A7-81E4-4712-BCB5-DAC7E322C28A}" presName="FourNodes_4" presStyleLbl="node1" presStyleIdx="3" presStyleCnt="4">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dgm:spPr>
        <a:solidFill>
          <a:schemeClr val="accent2"/>
        </a:solidFill>
        <a:ln>
          <a:solidFill>
            <a:schemeClr val="accent1"/>
          </a:solidFill>
        </a:ln>
      </dgm:spPr>
      <dgm:t>
        <a:bodyPr/>
        <a:lstStyle/>
        <a:p>
          <a:r>
            <a:rPr lang="en-GB" b="1">
              <a:latin typeface="Open Sans" panose="020B0606030504020204" pitchFamily="34" charset="0"/>
              <a:ea typeface="Open Sans" panose="020B0606030504020204" pitchFamily="34" charset="0"/>
              <a:cs typeface="Open Sans" panose="020B0606030504020204" pitchFamily="34" charset="0"/>
            </a:rPr>
            <a:t>Identify the relevant MEB </a:t>
          </a:r>
        </a:p>
      </dgm:t>
    </dgm:pt>
    <dgm:pt modelId="{156F7ABC-4E35-4A0B-843E-C9AE80A0738E}" type="parTrans" cxnId="{789D3FF2-5A9F-4C0E-BC77-1435DEA9C289}">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dgm:spPr>
        <a:solidFill>
          <a:schemeClr val="accent1"/>
        </a:solidFill>
      </dgm:spPr>
      <dgm:t>
        <a:bodyPr/>
        <a:lstStyle/>
        <a:p>
          <a:r>
            <a:rPr lang="en-GB" b="0">
              <a:latin typeface="Open Sans" panose="020B0606030504020204" pitchFamily="34" charset="0"/>
              <a:ea typeface="Open Sans" panose="020B0606030504020204" pitchFamily="34" charset="0"/>
              <a:cs typeface="Open Sans" panose="020B0606030504020204" pitchFamily="34" charset="0"/>
            </a:rPr>
            <a:t>Aggregate consumption expenditures to establish household economic capacity </a:t>
          </a:r>
        </a:p>
      </dgm:t>
    </dgm:pt>
    <dgm:pt modelId="{F6392085-EE95-4171-A953-0AB64D749B6F}" type="parTrans" cxnId="{55CC86D8-16D4-4F80-BE80-47AE890281F9}">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dgm:spPr/>
      <dgm:t>
        <a:bodyPr/>
        <a:lstStyle/>
        <a:p>
          <a:r>
            <a:rPr lang="en-GB" b="0">
              <a:latin typeface="Open Sans" panose="020B0606030504020204" pitchFamily="34" charset="0"/>
              <a:ea typeface="Open Sans" panose="020B0606030504020204" pitchFamily="34" charset="0"/>
              <a:cs typeface="Open Sans" panose="020B0606030504020204" pitchFamily="34" charset="0"/>
            </a:rPr>
            <a:t>Compare the economic capacity of each household against the MEB to establish whether a household is above this threshold. </a:t>
          </a:r>
        </a:p>
      </dgm:t>
    </dgm:pt>
    <dgm:pt modelId="{9658E61C-08E4-4C9D-B32E-962C9A8B3DD7}" type="parTrans" cxnId="{91A1FADF-B3C7-427C-BD3B-5A7AB486626B}">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dgm:spPr/>
      <dgm:t>
        <a:bodyPr/>
        <a:lstStyle/>
        <a:p>
          <a:r>
            <a:rPr lang="en-GB" b="0">
              <a:latin typeface="Open Sans" panose="020B0606030504020204" pitchFamily="34" charset="0"/>
              <a:ea typeface="Open Sans" panose="020B0606030504020204" pitchFamily="34" charset="0"/>
              <a:cs typeface="Open Sans" panose="020B0606030504020204" pitchFamily="34" charset="0"/>
            </a:rPr>
            <a:t>Compute the ECMEN indicator by calculating the percentage of households whose economic capacity is equal or greater than the MEB threshold</a:t>
          </a:r>
        </a:p>
      </dgm:t>
    </dgm:pt>
    <dgm:pt modelId="{E2061F83-BAA8-46A6-A5F2-2F25AA8154A5}" type="parTrans" cxnId="{2C3A3DFA-AA35-40A1-9865-7929665B7621}">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2" custLinFactNeighborY="-1207">
        <dgm:presLayoutVars>
          <dgm:bulletEnabled val="1"/>
        </dgm:presLayoutVars>
      </dgm:prSet>
      <dgm:spPr/>
    </dgm:pt>
    <dgm:pt modelId="{DB19A3C3-98AB-4402-A07C-31EB68576A33}" type="pres">
      <dgm:prSet presAssocID="{8462F5A7-81E4-4712-BCB5-DAC7E322C28A}" presName="FourNodes_2" presStyleLbl="node1" presStyleIdx="1" presStyleCnt="4">
        <dgm:presLayoutVars>
          <dgm:bulletEnabled val="1"/>
        </dgm:presLayoutVars>
      </dgm:prSet>
      <dgm:spPr/>
    </dgm:pt>
    <dgm:pt modelId="{9C9857BC-B371-4937-9087-928B95C1A53E}" type="pres">
      <dgm:prSet presAssocID="{8462F5A7-81E4-4712-BCB5-DAC7E322C28A}" presName="FourNodes_3" presStyleLbl="node1" presStyleIdx="2" presStyleCnt="4">
        <dgm:presLayoutVars>
          <dgm:bulletEnabled val="1"/>
        </dgm:presLayoutVars>
      </dgm:prSet>
      <dgm:spPr/>
    </dgm:pt>
    <dgm:pt modelId="{534671F7-E921-47C7-AFC2-15E57E34AADF}" type="pres">
      <dgm:prSet presAssocID="{8462F5A7-81E4-4712-BCB5-DAC7E322C28A}" presName="FourNodes_4" presStyleLbl="node1" presStyleIdx="3" presStyleCnt="4">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dgm:spPr/>
      <dgm:t>
        <a:bodyPr/>
        <a:lstStyle/>
        <a:p>
          <a:r>
            <a:rPr lang="en-GB" b="0">
              <a:latin typeface="Open Sans" panose="020B0606030504020204" pitchFamily="34" charset="0"/>
              <a:ea typeface="Open Sans" panose="020B0606030504020204" pitchFamily="34" charset="0"/>
              <a:cs typeface="Open Sans" panose="020B0606030504020204" pitchFamily="34" charset="0"/>
            </a:rPr>
            <a:t>Identify the relevant MEB </a:t>
          </a:r>
        </a:p>
      </dgm:t>
    </dgm:pt>
    <dgm:pt modelId="{156F7ABC-4E35-4A0B-843E-C9AE80A0738E}" type="parTrans" cxnId="{789D3FF2-5A9F-4C0E-BC77-1435DEA9C289}">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dgm:spPr>
        <a:solidFill>
          <a:schemeClr val="accent2"/>
        </a:solidFill>
        <a:ln>
          <a:solidFill>
            <a:schemeClr val="accent1"/>
          </a:solidFill>
        </a:ln>
      </dgm:spPr>
      <dgm:t>
        <a:bodyPr/>
        <a:lstStyle/>
        <a:p>
          <a:r>
            <a:rPr lang="en-GB" b="1">
              <a:latin typeface="Open Sans" panose="020B0606030504020204" pitchFamily="34" charset="0"/>
              <a:ea typeface="Open Sans" panose="020B0606030504020204" pitchFamily="34" charset="0"/>
              <a:cs typeface="Open Sans" panose="020B0606030504020204" pitchFamily="34" charset="0"/>
            </a:rPr>
            <a:t>Aggregate consumption expenditures to establish household economic capacity </a:t>
          </a:r>
        </a:p>
      </dgm:t>
    </dgm:pt>
    <dgm:pt modelId="{F6392085-EE95-4171-A953-0AB64D749B6F}" type="parTrans" cxnId="{55CC86D8-16D4-4F80-BE80-47AE890281F9}">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dgm:spPr/>
      <dgm:t>
        <a:bodyPr/>
        <a:lstStyle/>
        <a:p>
          <a:r>
            <a:rPr lang="en-GB" b="0">
              <a:latin typeface="Open Sans" panose="020B0606030504020204" pitchFamily="34" charset="0"/>
              <a:ea typeface="Open Sans" panose="020B0606030504020204" pitchFamily="34" charset="0"/>
              <a:cs typeface="Open Sans" panose="020B0606030504020204" pitchFamily="34" charset="0"/>
            </a:rPr>
            <a:t>Compare the economic capacity of each household against the MEB to establish whether a household is above this threshold. </a:t>
          </a:r>
        </a:p>
      </dgm:t>
    </dgm:pt>
    <dgm:pt modelId="{9658E61C-08E4-4C9D-B32E-962C9A8B3DD7}" type="parTrans" cxnId="{91A1FADF-B3C7-427C-BD3B-5A7AB486626B}">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dgm:spPr/>
      <dgm:t>
        <a:bodyPr/>
        <a:lstStyle/>
        <a:p>
          <a:r>
            <a:rPr lang="en-GB" b="0">
              <a:latin typeface="Open Sans" panose="020B0606030504020204" pitchFamily="34" charset="0"/>
              <a:ea typeface="Open Sans" panose="020B0606030504020204" pitchFamily="34" charset="0"/>
              <a:cs typeface="Open Sans" panose="020B0606030504020204" pitchFamily="34" charset="0"/>
            </a:rPr>
            <a:t>Compute the ECMEN indicator by calculating the percentage of households whose economic capacity is equal or greater than the MEB threshold</a:t>
          </a:r>
        </a:p>
      </dgm:t>
    </dgm:pt>
    <dgm:pt modelId="{E2061F83-BAA8-46A6-A5F2-2F25AA8154A5}" type="parTrans" cxnId="{2C3A3DFA-AA35-40A1-9865-7929665B7621}">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dgm:presLayoutVars>
          <dgm:bulletEnabled val="1"/>
        </dgm:presLayoutVars>
      </dgm:prSet>
      <dgm:spPr/>
    </dgm:pt>
    <dgm:pt modelId="{DB19A3C3-98AB-4402-A07C-31EB68576A33}" type="pres">
      <dgm:prSet presAssocID="{8462F5A7-81E4-4712-BCB5-DAC7E322C28A}" presName="FourNodes_2" presStyleLbl="node1" presStyleIdx="1" presStyleCnt="4">
        <dgm:presLayoutVars>
          <dgm:bulletEnabled val="1"/>
        </dgm:presLayoutVars>
      </dgm:prSet>
      <dgm:spPr/>
    </dgm:pt>
    <dgm:pt modelId="{9C9857BC-B371-4937-9087-928B95C1A53E}" type="pres">
      <dgm:prSet presAssocID="{8462F5A7-81E4-4712-BCB5-DAC7E322C28A}" presName="FourNodes_3" presStyleLbl="node1" presStyleIdx="2" presStyleCnt="4">
        <dgm:presLayoutVars>
          <dgm:bulletEnabled val="1"/>
        </dgm:presLayoutVars>
      </dgm:prSet>
      <dgm:spPr/>
    </dgm:pt>
    <dgm:pt modelId="{534671F7-E921-47C7-AFC2-15E57E34AADF}" type="pres">
      <dgm:prSet presAssocID="{8462F5A7-81E4-4712-BCB5-DAC7E322C28A}" presName="FourNodes_4" presStyleLbl="node1" presStyleIdx="3" presStyleCnt="4">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ED5700-405D-4BBD-B8D0-DEC6B49E8FD9}"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4A167535-CC23-4193-B4F0-17152C64E209}">
      <dgm:prSet phldrT="[Text]" custT="1"/>
      <dgm:spPr/>
      <dgm:t>
        <a:bodyPr/>
        <a:lstStyle/>
        <a:p>
          <a:pPr>
            <a:buNone/>
          </a:pPr>
          <a:r>
            <a:rPr lang="en-GB" sz="1200" kern="1200" dirty="0"/>
            <a:t>FOOD: calculate monthly food expenditures by adding</a:t>
          </a:r>
        </a:p>
      </dgm:t>
    </dgm:pt>
    <dgm:pt modelId="{11B3DF68-FDCA-4CA7-917E-5ED2E214C8C4}" type="parTrans" cxnId="{6D209C5F-1B91-4A5A-905C-3D12AAA5C479}">
      <dgm:prSet/>
      <dgm:spPr/>
      <dgm:t>
        <a:bodyPr/>
        <a:lstStyle/>
        <a:p>
          <a:endParaRPr lang="en-GB" sz="1200"/>
        </a:p>
      </dgm:t>
    </dgm:pt>
    <dgm:pt modelId="{E5FE6CF9-61AC-42AE-BAED-883BC82F8391}" type="sibTrans" cxnId="{6D209C5F-1B91-4A5A-905C-3D12AAA5C479}">
      <dgm:prSet custT="1"/>
      <dgm:spPr/>
      <dgm:t>
        <a:bodyPr/>
        <a:lstStyle/>
        <a:p>
          <a:endParaRPr lang="en-GB" sz="1200"/>
        </a:p>
      </dgm:t>
    </dgm:pt>
    <dgm:pt modelId="{4E41E3EA-FBAC-498B-9234-2199C44AA515}">
      <dgm:prSet phldrT="[Text]" custT="1"/>
      <dgm:spPr/>
      <dgm:t>
        <a:bodyPr/>
        <a:lstStyle/>
        <a:p>
          <a:pPr>
            <a:buFont typeface="+mj-lt"/>
            <a:buAutoNum type="arabicPeriod"/>
          </a:pPr>
          <a:r>
            <a:rPr lang="en-GB" sz="1200" dirty="0"/>
            <a:t>NON-FOOD: calculate monthly non-food expenditures by adding the value of non-food expenditures made in cash or credit. </a:t>
          </a:r>
        </a:p>
        <a:p>
          <a:pPr>
            <a:buFont typeface="+mj-lt"/>
            <a:buAutoNum type="arabicPeriod"/>
          </a:pPr>
          <a:r>
            <a:rPr lang="en-GB" sz="1200" dirty="0"/>
            <a:t>Transform expenditures with a di­fferent recall period (e.g. six months) into monthly values before summing up</a:t>
          </a:r>
        </a:p>
      </dgm:t>
    </dgm:pt>
    <dgm:pt modelId="{4CA2B827-80B8-4426-8932-F1690A518A1B}" type="parTrans" cxnId="{A3C4E698-F176-4791-B394-E96144E01F14}">
      <dgm:prSet/>
      <dgm:spPr/>
      <dgm:t>
        <a:bodyPr/>
        <a:lstStyle/>
        <a:p>
          <a:endParaRPr lang="en-GB" sz="1200"/>
        </a:p>
      </dgm:t>
    </dgm:pt>
    <dgm:pt modelId="{788E18C3-F9D8-42B2-8F04-D3496AD81541}" type="sibTrans" cxnId="{A3C4E698-F176-4791-B394-E96144E01F14}">
      <dgm:prSet custT="1"/>
      <dgm:spPr/>
      <dgm:t>
        <a:bodyPr/>
        <a:lstStyle/>
        <a:p>
          <a:endParaRPr lang="en-GB" sz="1200"/>
        </a:p>
      </dgm:t>
    </dgm:pt>
    <dgm:pt modelId="{2BFE6E58-EC9B-46EB-A475-36B4FE576BF4}">
      <dgm:prSet phldrT="[Text]" custT="1"/>
      <dgm:spPr/>
      <dgm:t>
        <a:bodyPr/>
        <a:lstStyle/>
        <a:p>
          <a:r>
            <a:rPr lang="en-GB" sz="1200" dirty="0"/>
            <a:t>Aggregate expenditures to household economic capacity: sum up monthly food and non-food expenditures as calculated in the previous two steps</a:t>
          </a:r>
        </a:p>
      </dgm:t>
    </dgm:pt>
    <dgm:pt modelId="{8BDA3EF8-E011-4A79-A35C-E42AE79D9E9A}" type="parTrans" cxnId="{EBF46572-C001-4C81-AA8A-4BA332CABEBA}">
      <dgm:prSet/>
      <dgm:spPr/>
      <dgm:t>
        <a:bodyPr/>
        <a:lstStyle/>
        <a:p>
          <a:endParaRPr lang="en-GB" sz="1200"/>
        </a:p>
      </dgm:t>
    </dgm:pt>
    <dgm:pt modelId="{9C3FC10E-59F0-4406-A00E-20AAD548DAD2}" type="sibTrans" cxnId="{EBF46572-C001-4C81-AA8A-4BA332CABEBA}">
      <dgm:prSet custT="1"/>
      <dgm:spPr/>
      <dgm:t>
        <a:bodyPr/>
        <a:lstStyle/>
        <a:p>
          <a:endParaRPr lang="en-GB" sz="1200"/>
        </a:p>
      </dgm:t>
    </dgm:pt>
    <dgm:pt modelId="{72251BA1-A2A7-46BF-91A7-23A9970674ED}">
      <dgm:prSet phldrT="[Text]" custT="1"/>
      <dgm:spPr/>
      <dgm:t>
        <a:bodyPr/>
        <a:lstStyle/>
        <a:p>
          <a:pPr>
            <a:buFont typeface="Symbol" panose="05050102010706020507" pitchFamily="18" charset="2"/>
            <a:buChar char=""/>
          </a:pPr>
          <a:r>
            <a:rPr lang="en-GB" sz="1200" kern="1200" dirty="0"/>
            <a:t>Deduct the monthly value of cash assistance received from the humanitarian sector:</a:t>
          </a:r>
        </a:p>
      </dgm:t>
    </dgm:pt>
    <dgm:pt modelId="{8368CDFE-EBF8-4857-99F8-5124F1DC1140}" type="parTrans" cxnId="{2EB62133-A31E-45A4-A38A-2C252AAC260C}">
      <dgm:prSet/>
      <dgm:spPr/>
      <dgm:t>
        <a:bodyPr/>
        <a:lstStyle/>
        <a:p>
          <a:endParaRPr lang="en-GB" sz="1200"/>
        </a:p>
      </dgm:t>
    </dgm:pt>
    <dgm:pt modelId="{01CDCBD4-071C-461E-8618-7492A10FE97C}" type="sibTrans" cxnId="{2EB62133-A31E-45A4-A38A-2C252AAC260C}">
      <dgm:prSet custT="1"/>
      <dgm:spPr/>
      <dgm:t>
        <a:bodyPr/>
        <a:lstStyle/>
        <a:p>
          <a:endParaRPr lang="en-GB" sz="1200"/>
        </a:p>
      </dgm:t>
    </dgm:pt>
    <dgm:pt modelId="{664F9B15-F797-413B-8DAB-C9A67F3D3D2C}">
      <dgm:prSet custT="1"/>
      <dgm:spPr/>
      <dgm:t>
        <a:bodyPr/>
        <a:lstStyle/>
        <a:p>
          <a:r>
            <a:rPr lang="en-GB" sz="1200" kern="1200" dirty="0"/>
            <a:t>The value of food expenditures made in cash or credit</a:t>
          </a:r>
        </a:p>
      </dgm:t>
    </dgm:pt>
    <dgm:pt modelId="{DEE149DC-3D71-4C6E-A342-DE5FA1A1D0C4}" type="parTrans" cxnId="{1566D4F3-7BB5-49E9-90AD-22C64207F54F}">
      <dgm:prSet/>
      <dgm:spPr/>
      <dgm:t>
        <a:bodyPr/>
        <a:lstStyle/>
        <a:p>
          <a:endParaRPr lang="en-GB" sz="1200"/>
        </a:p>
      </dgm:t>
    </dgm:pt>
    <dgm:pt modelId="{8E2F157E-49F7-4E13-AAE5-25CBBC96F437}" type="sibTrans" cxnId="{1566D4F3-7BB5-49E9-90AD-22C64207F54F}">
      <dgm:prSet/>
      <dgm:spPr/>
      <dgm:t>
        <a:bodyPr/>
        <a:lstStyle/>
        <a:p>
          <a:endParaRPr lang="en-GB" sz="1200"/>
        </a:p>
      </dgm:t>
    </dgm:pt>
    <dgm:pt modelId="{155AC169-BBAB-4A16-BC64-787CD8BF93A4}">
      <dgm:prSet custT="1"/>
      <dgm:spPr/>
      <dgm:t>
        <a:bodyPr/>
        <a:lstStyle/>
        <a:p>
          <a:r>
            <a:rPr lang="en-GB" sz="1200" kern="1200" dirty="0"/>
            <a:t>The value of food items consumed from own production</a:t>
          </a:r>
        </a:p>
      </dgm:t>
    </dgm:pt>
    <dgm:pt modelId="{ED7EDA73-F5D6-463D-9C91-F627A5BD90CA}" type="parTrans" cxnId="{B09B7128-FFED-471B-B573-3118ADD13618}">
      <dgm:prSet/>
      <dgm:spPr/>
      <dgm:t>
        <a:bodyPr/>
        <a:lstStyle/>
        <a:p>
          <a:endParaRPr lang="en-GB" sz="1200"/>
        </a:p>
      </dgm:t>
    </dgm:pt>
    <dgm:pt modelId="{C3B3249C-AF79-4E4D-B9A9-1EC0A152D98A}" type="sibTrans" cxnId="{B09B7128-FFED-471B-B573-3118ADD13618}">
      <dgm:prSet/>
      <dgm:spPr/>
      <dgm:t>
        <a:bodyPr/>
        <a:lstStyle/>
        <a:p>
          <a:endParaRPr lang="en-GB" sz="1200"/>
        </a:p>
      </dgm:t>
    </dgm:pt>
    <dgm:pt modelId="{D6320190-CC1D-460D-BA41-B885A2F1197D}">
      <dgm:prSet custT="1"/>
      <dgm:spPr/>
      <dgm:t>
        <a:bodyPr/>
        <a:lstStyle/>
        <a:p>
          <a:pPr>
            <a:buNone/>
          </a:pPr>
          <a:r>
            <a:rPr lang="en-GB" sz="1200" kern="1200" dirty="0">
              <a:solidFill>
                <a:srgbClr val="36B5C5"/>
              </a:solidFill>
              <a:latin typeface="Calibri" panose="020F0502020204030204"/>
              <a:ea typeface="+mn-ea"/>
              <a:cs typeface="+mn-cs"/>
            </a:rPr>
            <a:t>If recall period is seven days, transform into monthly values</a:t>
          </a:r>
        </a:p>
      </dgm:t>
    </dgm:pt>
    <dgm:pt modelId="{00F04DE8-1DCF-44AB-9DBE-B3076023B3AD}" type="parTrans" cxnId="{AFE163E5-2CE1-418A-9CCF-3869B4D0EC4A}">
      <dgm:prSet/>
      <dgm:spPr/>
      <dgm:t>
        <a:bodyPr/>
        <a:lstStyle/>
        <a:p>
          <a:endParaRPr lang="en-GB" sz="1200"/>
        </a:p>
      </dgm:t>
    </dgm:pt>
    <dgm:pt modelId="{F3EC4FB2-5589-46CB-8627-B241BDBACF19}" type="sibTrans" cxnId="{AFE163E5-2CE1-418A-9CCF-3869B4D0EC4A}">
      <dgm:prSet/>
      <dgm:spPr/>
      <dgm:t>
        <a:bodyPr/>
        <a:lstStyle/>
        <a:p>
          <a:endParaRPr lang="en-GB" sz="1200"/>
        </a:p>
      </dgm:t>
    </dgm:pt>
    <dgm:pt modelId="{03775414-BA79-4990-AD3B-913E853F1C1E}">
      <dgm:prSet phldrT="[Text]" custT="1"/>
      <dgm:spPr/>
      <dgm:t>
        <a:bodyPr/>
        <a:lstStyle/>
        <a:p>
          <a:pPr>
            <a:buFont typeface="Symbol" panose="05050102010706020507" pitchFamily="18" charset="2"/>
            <a:buChar char=""/>
          </a:pPr>
          <a:r>
            <a:rPr lang="en-GB" sz="1200" kern="1200" dirty="0"/>
            <a:t>If </a:t>
          </a:r>
          <a:r>
            <a:rPr lang="en-GB" sz="1200" kern="1200" dirty="0">
              <a:solidFill>
                <a:srgbClr val="36B5C5"/>
              </a:solidFill>
              <a:latin typeface="Calibri" panose="020F0502020204030204"/>
              <a:ea typeface="+mn-ea"/>
              <a:cs typeface="+mn-cs"/>
            </a:rPr>
            <a:t>reported</a:t>
          </a:r>
          <a:r>
            <a:rPr lang="en-GB" sz="1200" kern="1200" dirty="0"/>
            <a:t> with a di­fferent recall period (e.g. three months), transform into monthly values</a:t>
          </a:r>
        </a:p>
        <a:p>
          <a:pPr>
            <a:buFont typeface="Symbol" panose="05050102010706020507" pitchFamily="18" charset="2"/>
            <a:buChar char=""/>
          </a:pPr>
          <a:r>
            <a:rPr lang="en-GB" sz="1200" kern="1200" dirty="0"/>
            <a:t>Before deducting, multiply by the estimated share of cash assistance that households spend for regular consumption</a:t>
          </a:r>
        </a:p>
      </dgm:t>
    </dgm:pt>
    <dgm:pt modelId="{CD041AB7-5047-461F-B94A-A308B2C55DEE}" type="parTrans" cxnId="{0D95E78A-F7F8-4851-9057-7AE8E7A7380B}">
      <dgm:prSet/>
      <dgm:spPr/>
      <dgm:t>
        <a:bodyPr/>
        <a:lstStyle/>
        <a:p>
          <a:endParaRPr lang="en-GB" sz="1200"/>
        </a:p>
      </dgm:t>
    </dgm:pt>
    <dgm:pt modelId="{01346098-D43E-45FF-8AFE-CEB91001904A}" type="sibTrans" cxnId="{0D95E78A-F7F8-4851-9057-7AE8E7A7380B}">
      <dgm:prSet/>
      <dgm:spPr/>
      <dgm:t>
        <a:bodyPr/>
        <a:lstStyle/>
        <a:p>
          <a:endParaRPr lang="en-GB" sz="1200"/>
        </a:p>
      </dgm:t>
    </dgm:pt>
    <dgm:pt modelId="{878CE108-AAAA-4608-82A1-B3149196140E}">
      <dgm:prSet phldrT="[Text]" custT="1"/>
      <dgm:spPr/>
      <dgm:t>
        <a:bodyPr/>
        <a:lstStyle/>
        <a:p>
          <a:r>
            <a:rPr lang="en-GB" sz="1200" kern="1200" dirty="0"/>
            <a:t>Calculate monthly per capita household economic capacity by dividing total expenditures by household size</a:t>
          </a:r>
        </a:p>
      </dgm:t>
    </dgm:pt>
    <dgm:pt modelId="{DC146842-964B-40B2-9CBF-594A1248B4EE}" type="parTrans" cxnId="{9CA1BCE3-3358-4ABE-8C3D-2997054EF186}">
      <dgm:prSet/>
      <dgm:spPr/>
      <dgm:t>
        <a:bodyPr/>
        <a:lstStyle/>
        <a:p>
          <a:endParaRPr lang="en-GB" sz="1200"/>
        </a:p>
      </dgm:t>
    </dgm:pt>
    <dgm:pt modelId="{CA006C45-0F6F-4F6C-8B9A-C5F629C530D4}" type="sibTrans" cxnId="{9CA1BCE3-3358-4ABE-8C3D-2997054EF186}">
      <dgm:prSet/>
      <dgm:spPr/>
      <dgm:t>
        <a:bodyPr/>
        <a:lstStyle/>
        <a:p>
          <a:endParaRPr lang="en-GB" sz="1200"/>
        </a:p>
      </dgm:t>
    </dgm:pt>
    <dgm:pt modelId="{B0F180D3-D6C2-4A41-8613-73B1E08D4383}" type="pres">
      <dgm:prSet presAssocID="{E2ED5700-405D-4BBD-B8D0-DEC6B49E8FD9}" presName="Name0" presStyleCnt="0">
        <dgm:presLayoutVars>
          <dgm:dir/>
          <dgm:resizeHandles val="exact"/>
        </dgm:presLayoutVars>
      </dgm:prSet>
      <dgm:spPr/>
    </dgm:pt>
    <dgm:pt modelId="{61C5166D-6DCA-4E01-8AFD-B52CB6B24E18}" type="pres">
      <dgm:prSet presAssocID="{4A167535-CC23-4193-B4F0-17152C64E209}" presName="node" presStyleLbl="node1" presStyleIdx="0" presStyleCnt="5">
        <dgm:presLayoutVars>
          <dgm:bulletEnabled val="1"/>
        </dgm:presLayoutVars>
      </dgm:prSet>
      <dgm:spPr/>
    </dgm:pt>
    <dgm:pt modelId="{F569448D-132A-46E4-A9A0-1D1C40176905}" type="pres">
      <dgm:prSet presAssocID="{E5FE6CF9-61AC-42AE-BAED-883BC82F8391}" presName="sibTrans" presStyleLbl="sibTrans1D1" presStyleIdx="0" presStyleCnt="4"/>
      <dgm:spPr/>
    </dgm:pt>
    <dgm:pt modelId="{CF3D48D6-AFDF-4F51-9E4A-039EBD81EEF4}" type="pres">
      <dgm:prSet presAssocID="{E5FE6CF9-61AC-42AE-BAED-883BC82F8391}" presName="connectorText" presStyleLbl="sibTrans1D1" presStyleIdx="0" presStyleCnt="4"/>
      <dgm:spPr/>
    </dgm:pt>
    <dgm:pt modelId="{905EE072-43FF-4D48-9C49-706B4B366A62}" type="pres">
      <dgm:prSet presAssocID="{4E41E3EA-FBAC-498B-9234-2199C44AA515}" presName="node" presStyleLbl="node1" presStyleIdx="1" presStyleCnt="5">
        <dgm:presLayoutVars>
          <dgm:bulletEnabled val="1"/>
        </dgm:presLayoutVars>
      </dgm:prSet>
      <dgm:spPr/>
    </dgm:pt>
    <dgm:pt modelId="{ED94DE34-1662-4E52-BCB1-3295E6FE38AA}" type="pres">
      <dgm:prSet presAssocID="{788E18C3-F9D8-42B2-8F04-D3496AD81541}" presName="sibTrans" presStyleLbl="sibTrans1D1" presStyleIdx="1" presStyleCnt="4"/>
      <dgm:spPr/>
    </dgm:pt>
    <dgm:pt modelId="{684424E3-C723-4D94-95E2-C895082FC9C4}" type="pres">
      <dgm:prSet presAssocID="{788E18C3-F9D8-42B2-8F04-D3496AD81541}" presName="connectorText" presStyleLbl="sibTrans1D1" presStyleIdx="1" presStyleCnt="4"/>
      <dgm:spPr/>
    </dgm:pt>
    <dgm:pt modelId="{41D7EE47-72B8-4661-B6F9-9DC26F045EBA}" type="pres">
      <dgm:prSet presAssocID="{2BFE6E58-EC9B-46EB-A475-36B4FE576BF4}" presName="node" presStyleLbl="node1" presStyleIdx="2" presStyleCnt="5">
        <dgm:presLayoutVars>
          <dgm:bulletEnabled val="1"/>
        </dgm:presLayoutVars>
      </dgm:prSet>
      <dgm:spPr/>
    </dgm:pt>
    <dgm:pt modelId="{05520288-1EF1-4BC7-B037-E942F37DCA72}" type="pres">
      <dgm:prSet presAssocID="{9C3FC10E-59F0-4406-A00E-20AAD548DAD2}" presName="sibTrans" presStyleLbl="sibTrans1D1" presStyleIdx="2" presStyleCnt="4"/>
      <dgm:spPr/>
    </dgm:pt>
    <dgm:pt modelId="{F2E949C0-40C3-4B50-A63F-22C10D36C7E8}" type="pres">
      <dgm:prSet presAssocID="{9C3FC10E-59F0-4406-A00E-20AAD548DAD2}" presName="connectorText" presStyleLbl="sibTrans1D1" presStyleIdx="2" presStyleCnt="4"/>
      <dgm:spPr/>
    </dgm:pt>
    <dgm:pt modelId="{E3E6161A-EDBA-4341-A7FE-AE6C44200E3C}" type="pres">
      <dgm:prSet presAssocID="{72251BA1-A2A7-46BF-91A7-23A9970674ED}" presName="node" presStyleLbl="node1" presStyleIdx="3" presStyleCnt="5">
        <dgm:presLayoutVars>
          <dgm:bulletEnabled val="1"/>
        </dgm:presLayoutVars>
      </dgm:prSet>
      <dgm:spPr/>
    </dgm:pt>
    <dgm:pt modelId="{F4C2C644-3480-4B88-9472-B4B0FC19CA9A}" type="pres">
      <dgm:prSet presAssocID="{01CDCBD4-071C-461E-8618-7492A10FE97C}" presName="sibTrans" presStyleLbl="sibTrans1D1" presStyleIdx="3" presStyleCnt="4"/>
      <dgm:spPr/>
    </dgm:pt>
    <dgm:pt modelId="{6AEE82C0-C7E9-4090-AC44-898E0A484488}" type="pres">
      <dgm:prSet presAssocID="{01CDCBD4-071C-461E-8618-7492A10FE97C}" presName="connectorText" presStyleLbl="sibTrans1D1" presStyleIdx="3" presStyleCnt="4"/>
      <dgm:spPr/>
    </dgm:pt>
    <dgm:pt modelId="{8D4C5C76-7BD7-4B2A-9392-C847B5EDB230}" type="pres">
      <dgm:prSet presAssocID="{878CE108-AAAA-4608-82A1-B3149196140E}" presName="node" presStyleLbl="node1" presStyleIdx="4" presStyleCnt="5">
        <dgm:presLayoutVars>
          <dgm:bulletEnabled val="1"/>
        </dgm:presLayoutVars>
      </dgm:prSet>
      <dgm:spPr/>
    </dgm:pt>
  </dgm:ptLst>
  <dgm:cxnLst>
    <dgm:cxn modelId="{4BD42505-E5DB-471D-83C1-662B543F9FF4}" type="presOf" srcId="{03775414-BA79-4990-AD3B-913E853F1C1E}" destId="{E3E6161A-EDBA-4341-A7FE-AE6C44200E3C}" srcOrd="0" destOrd="1" presId="urn:microsoft.com/office/officeart/2005/8/layout/bProcess3"/>
    <dgm:cxn modelId="{B09B7128-FFED-471B-B573-3118ADD13618}" srcId="{4A167535-CC23-4193-B4F0-17152C64E209}" destId="{155AC169-BBAB-4A16-BC64-787CD8BF93A4}" srcOrd="1" destOrd="0" parTransId="{ED7EDA73-F5D6-463D-9C91-F627A5BD90CA}" sibTransId="{C3B3249C-AF79-4E4D-B9A9-1EC0A152D98A}"/>
    <dgm:cxn modelId="{C2E1A531-1ED3-4E57-B880-AB7385516F36}" type="presOf" srcId="{D6320190-CC1D-460D-BA41-B885A2F1197D}" destId="{61C5166D-6DCA-4E01-8AFD-B52CB6B24E18}" srcOrd="0" destOrd="3" presId="urn:microsoft.com/office/officeart/2005/8/layout/bProcess3"/>
    <dgm:cxn modelId="{2EB62133-A31E-45A4-A38A-2C252AAC260C}" srcId="{E2ED5700-405D-4BBD-B8D0-DEC6B49E8FD9}" destId="{72251BA1-A2A7-46BF-91A7-23A9970674ED}" srcOrd="3" destOrd="0" parTransId="{8368CDFE-EBF8-4857-99F8-5124F1DC1140}" sibTransId="{01CDCBD4-071C-461E-8618-7492A10FE97C}"/>
    <dgm:cxn modelId="{9341085F-E5F7-42CE-83E3-21BFAE873BD2}" type="presOf" srcId="{9C3FC10E-59F0-4406-A00E-20AAD548DAD2}" destId="{05520288-1EF1-4BC7-B037-E942F37DCA72}" srcOrd="0" destOrd="0" presId="urn:microsoft.com/office/officeart/2005/8/layout/bProcess3"/>
    <dgm:cxn modelId="{6D209C5F-1B91-4A5A-905C-3D12AAA5C479}" srcId="{E2ED5700-405D-4BBD-B8D0-DEC6B49E8FD9}" destId="{4A167535-CC23-4193-B4F0-17152C64E209}" srcOrd="0" destOrd="0" parTransId="{11B3DF68-FDCA-4CA7-917E-5ED2E214C8C4}" sibTransId="{E5FE6CF9-61AC-42AE-BAED-883BC82F8391}"/>
    <dgm:cxn modelId="{FDCF5141-A17F-4369-AD3C-44B606C13725}" type="presOf" srcId="{155AC169-BBAB-4A16-BC64-787CD8BF93A4}" destId="{61C5166D-6DCA-4E01-8AFD-B52CB6B24E18}" srcOrd="0" destOrd="2" presId="urn:microsoft.com/office/officeart/2005/8/layout/bProcess3"/>
    <dgm:cxn modelId="{D9314D47-5560-4938-9719-B2841DB2E6C0}" type="presOf" srcId="{01CDCBD4-071C-461E-8618-7492A10FE97C}" destId="{F4C2C644-3480-4B88-9472-B4B0FC19CA9A}" srcOrd="0" destOrd="0" presId="urn:microsoft.com/office/officeart/2005/8/layout/bProcess3"/>
    <dgm:cxn modelId="{D83DAD49-9AA0-493C-BA62-ACB4F4B66D45}" type="presOf" srcId="{4A167535-CC23-4193-B4F0-17152C64E209}" destId="{61C5166D-6DCA-4E01-8AFD-B52CB6B24E18}" srcOrd="0" destOrd="0" presId="urn:microsoft.com/office/officeart/2005/8/layout/bProcess3"/>
    <dgm:cxn modelId="{F9A7D94D-8A0B-4C7C-9263-7DCEF187696B}" type="presOf" srcId="{E2ED5700-405D-4BBD-B8D0-DEC6B49E8FD9}" destId="{B0F180D3-D6C2-4A41-8613-73B1E08D4383}" srcOrd="0" destOrd="0" presId="urn:microsoft.com/office/officeart/2005/8/layout/bProcess3"/>
    <dgm:cxn modelId="{10420B71-7BD7-484C-9611-FEE61543C20D}" type="presOf" srcId="{72251BA1-A2A7-46BF-91A7-23A9970674ED}" destId="{E3E6161A-EDBA-4341-A7FE-AE6C44200E3C}" srcOrd="0" destOrd="0" presId="urn:microsoft.com/office/officeart/2005/8/layout/bProcess3"/>
    <dgm:cxn modelId="{EBF46572-C001-4C81-AA8A-4BA332CABEBA}" srcId="{E2ED5700-405D-4BBD-B8D0-DEC6B49E8FD9}" destId="{2BFE6E58-EC9B-46EB-A475-36B4FE576BF4}" srcOrd="2" destOrd="0" parTransId="{8BDA3EF8-E011-4A79-A35C-E42AE79D9E9A}" sibTransId="{9C3FC10E-59F0-4406-A00E-20AAD548DAD2}"/>
    <dgm:cxn modelId="{853F9574-734D-45F5-91A2-0A92C4D51945}" type="presOf" srcId="{E5FE6CF9-61AC-42AE-BAED-883BC82F8391}" destId="{CF3D48D6-AFDF-4F51-9E4A-039EBD81EEF4}" srcOrd="1" destOrd="0" presId="urn:microsoft.com/office/officeart/2005/8/layout/bProcess3"/>
    <dgm:cxn modelId="{9587367C-71DA-456E-8D4B-99F126577AD3}" type="presOf" srcId="{664F9B15-F797-413B-8DAB-C9A67F3D3D2C}" destId="{61C5166D-6DCA-4E01-8AFD-B52CB6B24E18}" srcOrd="0" destOrd="1" presId="urn:microsoft.com/office/officeart/2005/8/layout/bProcess3"/>
    <dgm:cxn modelId="{11D5DB87-91C0-40AB-B277-CF780E32F9DA}" type="presOf" srcId="{788E18C3-F9D8-42B2-8F04-D3496AD81541}" destId="{ED94DE34-1662-4E52-BCB1-3295E6FE38AA}" srcOrd="0" destOrd="0" presId="urn:microsoft.com/office/officeart/2005/8/layout/bProcess3"/>
    <dgm:cxn modelId="{0D95E78A-F7F8-4851-9057-7AE8E7A7380B}" srcId="{72251BA1-A2A7-46BF-91A7-23A9970674ED}" destId="{03775414-BA79-4990-AD3B-913E853F1C1E}" srcOrd="0" destOrd="0" parTransId="{CD041AB7-5047-461F-B94A-A308B2C55DEE}" sibTransId="{01346098-D43E-45FF-8AFE-CEB91001904A}"/>
    <dgm:cxn modelId="{545E1B8C-1CA5-4E9B-BCCE-E8336389A626}" type="presOf" srcId="{9C3FC10E-59F0-4406-A00E-20AAD548DAD2}" destId="{F2E949C0-40C3-4B50-A63F-22C10D36C7E8}" srcOrd="1" destOrd="0" presId="urn:microsoft.com/office/officeart/2005/8/layout/bProcess3"/>
    <dgm:cxn modelId="{5959AA8C-E555-43F5-BC01-46C2F88CDBFE}" type="presOf" srcId="{788E18C3-F9D8-42B2-8F04-D3496AD81541}" destId="{684424E3-C723-4D94-95E2-C895082FC9C4}" srcOrd="1" destOrd="0" presId="urn:microsoft.com/office/officeart/2005/8/layout/bProcess3"/>
    <dgm:cxn modelId="{A3C4E698-F176-4791-B394-E96144E01F14}" srcId="{E2ED5700-405D-4BBD-B8D0-DEC6B49E8FD9}" destId="{4E41E3EA-FBAC-498B-9234-2199C44AA515}" srcOrd="1" destOrd="0" parTransId="{4CA2B827-80B8-4426-8932-F1690A518A1B}" sibTransId="{788E18C3-F9D8-42B2-8F04-D3496AD81541}"/>
    <dgm:cxn modelId="{7B7D67E1-861E-40CE-AC6F-A697E395943C}" type="presOf" srcId="{4E41E3EA-FBAC-498B-9234-2199C44AA515}" destId="{905EE072-43FF-4D48-9C49-706B4B366A62}" srcOrd="0" destOrd="0" presId="urn:microsoft.com/office/officeart/2005/8/layout/bProcess3"/>
    <dgm:cxn modelId="{9CA1BCE3-3358-4ABE-8C3D-2997054EF186}" srcId="{E2ED5700-405D-4BBD-B8D0-DEC6B49E8FD9}" destId="{878CE108-AAAA-4608-82A1-B3149196140E}" srcOrd="4" destOrd="0" parTransId="{DC146842-964B-40B2-9CBF-594A1248B4EE}" sibTransId="{CA006C45-0F6F-4F6C-8B9A-C5F629C530D4}"/>
    <dgm:cxn modelId="{AFE163E5-2CE1-418A-9CCF-3869B4D0EC4A}" srcId="{4A167535-CC23-4193-B4F0-17152C64E209}" destId="{D6320190-CC1D-460D-BA41-B885A2F1197D}" srcOrd="2" destOrd="0" parTransId="{00F04DE8-1DCF-44AB-9DBE-B3076023B3AD}" sibTransId="{F3EC4FB2-5589-46CB-8627-B241BDBACF19}"/>
    <dgm:cxn modelId="{F379D0F0-095C-4A74-9331-AA99E1C67E43}" type="presOf" srcId="{878CE108-AAAA-4608-82A1-B3149196140E}" destId="{8D4C5C76-7BD7-4B2A-9392-C847B5EDB230}" srcOrd="0" destOrd="0" presId="urn:microsoft.com/office/officeart/2005/8/layout/bProcess3"/>
    <dgm:cxn modelId="{15620FF3-5853-4E56-B914-823E1CE18545}" type="presOf" srcId="{2BFE6E58-EC9B-46EB-A475-36B4FE576BF4}" destId="{41D7EE47-72B8-4661-B6F9-9DC26F045EBA}" srcOrd="0" destOrd="0" presId="urn:microsoft.com/office/officeart/2005/8/layout/bProcess3"/>
    <dgm:cxn modelId="{1566D4F3-7BB5-49E9-90AD-22C64207F54F}" srcId="{4A167535-CC23-4193-B4F0-17152C64E209}" destId="{664F9B15-F797-413B-8DAB-C9A67F3D3D2C}" srcOrd="0" destOrd="0" parTransId="{DEE149DC-3D71-4C6E-A342-DE5FA1A1D0C4}" sibTransId="{8E2F157E-49F7-4E13-AAE5-25CBBC96F437}"/>
    <dgm:cxn modelId="{4CF275FA-7FB7-41FB-9303-952F01B01872}" type="presOf" srcId="{01CDCBD4-071C-461E-8618-7492A10FE97C}" destId="{6AEE82C0-C7E9-4090-AC44-898E0A484488}" srcOrd="1" destOrd="0" presId="urn:microsoft.com/office/officeart/2005/8/layout/bProcess3"/>
    <dgm:cxn modelId="{2BF19EFB-8F6F-4F2C-BB1D-698271D872F0}" type="presOf" srcId="{E5FE6CF9-61AC-42AE-BAED-883BC82F8391}" destId="{F569448D-132A-46E4-A9A0-1D1C40176905}" srcOrd="0" destOrd="0" presId="urn:microsoft.com/office/officeart/2005/8/layout/bProcess3"/>
    <dgm:cxn modelId="{C1307D84-7ABA-4E4A-9D26-A1D90B60C1C0}" type="presParOf" srcId="{B0F180D3-D6C2-4A41-8613-73B1E08D4383}" destId="{61C5166D-6DCA-4E01-8AFD-B52CB6B24E18}" srcOrd="0" destOrd="0" presId="urn:microsoft.com/office/officeart/2005/8/layout/bProcess3"/>
    <dgm:cxn modelId="{91E94554-DFBC-4327-AC8A-47D0A89B39C2}" type="presParOf" srcId="{B0F180D3-D6C2-4A41-8613-73B1E08D4383}" destId="{F569448D-132A-46E4-A9A0-1D1C40176905}" srcOrd="1" destOrd="0" presId="urn:microsoft.com/office/officeart/2005/8/layout/bProcess3"/>
    <dgm:cxn modelId="{DA17D6FC-17D9-4DF2-A17C-F0ED5DE6E7B7}" type="presParOf" srcId="{F569448D-132A-46E4-A9A0-1D1C40176905}" destId="{CF3D48D6-AFDF-4F51-9E4A-039EBD81EEF4}" srcOrd="0" destOrd="0" presId="urn:microsoft.com/office/officeart/2005/8/layout/bProcess3"/>
    <dgm:cxn modelId="{91925D60-53E6-4AF1-B8FB-3C0F91FCC9A8}" type="presParOf" srcId="{B0F180D3-D6C2-4A41-8613-73B1E08D4383}" destId="{905EE072-43FF-4D48-9C49-706B4B366A62}" srcOrd="2" destOrd="0" presId="urn:microsoft.com/office/officeart/2005/8/layout/bProcess3"/>
    <dgm:cxn modelId="{259DE7F2-DF6F-4C15-89BF-B79C73DEF764}" type="presParOf" srcId="{B0F180D3-D6C2-4A41-8613-73B1E08D4383}" destId="{ED94DE34-1662-4E52-BCB1-3295E6FE38AA}" srcOrd="3" destOrd="0" presId="urn:microsoft.com/office/officeart/2005/8/layout/bProcess3"/>
    <dgm:cxn modelId="{A2A62505-C2E2-4BB0-A0CE-E92A4EE26C97}" type="presParOf" srcId="{ED94DE34-1662-4E52-BCB1-3295E6FE38AA}" destId="{684424E3-C723-4D94-95E2-C895082FC9C4}" srcOrd="0" destOrd="0" presId="urn:microsoft.com/office/officeart/2005/8/layout/bProcess3"/>
    <dgm:cxn modelId="{8B1EA589-F188-4B8B-B058-5817DF92972F}" type="presParOf" srcId="{B0F180D3-D6C2-4A41-8613-73B1E08D4383}" destId="{41D7EE47-72B8-4661-B6F9-9DC26F045EBA}" srcOrd="4" destOrd="0" presId="urn:microsoft.com/office/officeart/2005/8/layout/bProcess3"/>
    <dgm:cxn modelId="{F1C5B5F8-2A14-49DD-85A7-8C42F891DEEE}" type="presParOf" srcId="{B0F180D3-D6C2-4A41-8613-73B1E08D4383}" destId="{05520288-1EF1-4BC7-B037-E942F37DCA72}" srcOrd="5" destOrd="0" presId="urn:microsoft.com/office/officeart/2005/8/layout/bProcess3"/>
    <dgm:cxn modelId="{13E476D5-E0FA-40A0-8190-0E069039BCEF}" type="presParOf" srcId="{05520288-1EF1-4BC7-B037-E942F37DCA72}" destId="{F2E949C0-40C3-4B50-A63F-22C10D36C7E8}" srcOrd="0" destOrd="0" presId="urn:microsoft.com/office/officeart/2005/8/layout/bProcess3"/>
    <dgm:cxn modelId="{7E77C0CC-D8FE-48BA-9071-96E7A86D5554}" type="presParOf" srcId="{B0F180D3-D6C2-4A41-8613-73B1E08D4383}" destId="{E3E6161A-EDBA-4341-A7FE-AE6C44200E3C}" srcOrd="6" destOrd="0" presId="urn:microsoft.com/office/officeart/2005/8/layout/bProcess3"/>
    <dgm:cxn modelId="{DAAAAFA5-D2CB-47AB-B615-D03F03F3E468}" type="presParOf" srcId="{B0F180D3-D6C2-4A41-8613-73B1E08D4383}" destId="{F4C2C644-3480-4B88-9472-B4B0FC19CA9A}" srcOrd="7" destOrd="0" presId="urn:microsoft.com/office/officeart/2005/8/layout/bProcess3"/>
    <dgm:cxn modelId="{F5B17E99-A631-4C48-AB9F-AE2695FEF2F0}" type="presParOf" srcId="{F4C2C644-3480-4B88-9472-B4B0FC19CA9A}" destId="{6AEE82C0-C7E9-4090-AC44-898E0A484488}" srcOrd="0" destOrd="0" presId="urn:microsoft.com/office/officeart/2005/8/layout/bProcess3"/>
    <dgm:cxn modelId="{053A2C58-496A-4481-8548-19C8649EF0C1}" type="presParOf" srcId="{B0F180D3-D6C2-4A41-8613-73B1E08D4383}" destId="{8D4C5C76-7BD7-4B2A-9392-C847B5EDB230}"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dgm:spPr/>
      <dgm:t>
        <a:bodyPr/>
        <a:lstStyle/>
        <a:p>
          <a:r>
            <a:rPr lang="en-GB" b="0">
              <a:latin typeface="Open Sans" panose="020B0606030504020204" pitchFamily="34" charset="0"/>
              <a:ea typeface="Open Sans" panose="020B0606030504020204" pitchFamily="34" charset="0"/>
              <a:cs typeface="Open Sans" panose="020B0606030504020204" pitchFamily="34" charset="0"/>
            </a:rPr>
            <a:t>Identify the relevant MEB </a:t>
          </a:r>
        </a:p>
      </dgm:t>
    </dgm:pt>
    <dgm:pt modelId="{156F7ABC-4E35-4A0B-843E-C9AE80A0738E}" type="parTrans" cxnId="{789D3FF2-5A9F-4C0E-BC77-1435DEA9C289}">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dgm:spPr>
        <a:solidFill>
          <a:schemeClr val="accent1"/>
        </a:solidFill>
      </dgm:spPr>
      <dgm:t>
        <a:bodyPr/>
        <a:lstStyle/>
        <a:p>
          <a:r>
            <a:rPr lang="en-GB" b="0">
              <a:latin typeface="Open Sans" panose="020B0606030504020204" pitchFamily="34" charset="0"/>
              <a:ea typeface="Open Sans" panose="020B0606030504020204" pitchFamily="34" charset="0"/>
              <a:cs typeface="Open Sans" panose="020B0606030504020204" pitchFamily="34" charset="0"/>
            </a:rPr>
            <a:t>Aggregate consumption expenditures to establish household economic capacity </a:t>
          </a:r>
        </a:p>
      </dgm:t>
    </dgm:pt>
    <dgm:pt modelId="{F6392085-EE95-4171-A953-0AB64D749B6F}" type="parTrans" cxnId="{55CC86D8-16D4-4F80-BE80-47AE890281F9}">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dgm:spPr>
        <a:solidFill>
          <a:schemeClr val="accent2"/>
        </a:solidFill>
        <a:ln>
          <a:solidFill>
            <a:schemeClr val="accent1"/>
          </a:solidFill>
        </a:ln>
      </dgm:spPr>
      <dgm:t>
        <a:bodyPr/>
        <a:lstStyle/>
        <a:p>
          <a:r>
            <a:rPr lang="en-GB" b="1">
              <a:latin typeface="Open Sans" panose="020B0606030504020204" pitchFamily="34" charset="0"/>
              <a:ea typeface="Open Sans" panose="020B0606030504020204" pitchFamily="34" charset="0"/>
              <a:cs typeface="Open Sans" panose="020B0606030504020204" pitchFamily="34" charset="0"/>
            </a:rPr>
            <a:t>Compare the economic capacity of each household against the MEB to establish whether a household is above this threshold. </a:t>
          </a:r>
        </a:p>
      </dgm:t>
    </dgm:pt>
    <dgm:pt modelId="{9658E61C-08E4-4C9D-B32E-962C9A8B3DD7}" type="parTrans" cxnId="{91A1FADF-B3C7-427C-BD3B-5A7AB486626B}">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dgm:spPr/>
      <dgm:t>
        <a:bodyPr/>
        <a:lstStyle/>
        <a:p>
          <a:r>
            <a:rPr lang="en-GB" b="0">
              <a:latin typeface="Open Sans" panose="020B0606030504020204" pitchFamily="34" charset="0"/>
              <a:ea typeface="Open Sans" panose="020B0606030504020204" pitchFamily="34" charset="0"/>
              <a:cs typeface="Open Sans" panose="020B0606030504020204" pitchFamily="34" charset="0"/>
            </a:rPr>
            <a:t>Compute the ECMEN indicator by calculating the percentage of households whose economic capacity is equal or greater than the MEB threshold</a:t>
          </a:r>
        </a:p>
      </dgm:t>
    </dgm:pt>
    <dgm:pt modelId="{E2061F83-BAA8-46A6-A5F2-2F25AA8154A5}" type="parTrans" cxnId="{2C3A3DFA-AA35-40A1-9865-7929665B7621}">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dgm:presLayoutVars>
          <dgm:bulletEnabled val="1"/>
        </dgm:presLayoutVars>
      </dgm:prSet>
      <dgm:spPr/>
    </dgm:pt>
    <dgm:pt modelId="{DB19A3C3-98AB-4402-A07C-31EB68576A33}" type="pres">
      <dgm:prSet presAssocID="{8462F5A7-81E4-4712-BCB5-DAC7E322C28A}" presName="FourNodes_2" presStyleLbl="node1" presStyleIdx="1" presStyleCnt="4">
        <dgm:presLayoutVars>
          <dgm:bulletEnabled val="1"/>
        </dgm:presLayoutVars>
      </dgm:prSet>
      <dgm:spPr/>
    </dgm:pt>
    <dgm:pt modelId="{9C9857BC-B371-4937-9087-928B95C1A53E}" type="pres">
      <dgm:prSet presAssocID="{8462F5A7-81E4-4712-BCB5-DAC7E322C28A}" presName="FourNodes_3" presStyleLbl="node1" presStyleIdx="2" presStyleCnt="4">
        <dgm:presLayoutVars>
          <dgm:bulletEnabled val="1"/>
        </dgm:presLayoutVars>
      </dgm:prSet>
      <dgm:spPr/>
    </dgm:pt>
    <dgm:pt modelId="{534671F7-E921-47C7-AFC2-15E57E34AADF}" type="pres">
      <dgm:prSet presAssocID="{8462F5A7-81E4-4712-BCB5-DAC7E322C28A}" presName="FourNodes_4" presStyleLbl="node1" presStyleIdx="3" presStyleCnt="4">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dgm:spPr/>
      <dgm:t>
        <a:bodyPr/>
        <a:lstStyle/>
        <a:p>
          <a:r>
            <a:rPr lang="en-GB" b="0">
              <a:latin typeface="Open Sans" panose="020B0606030504020204" pitchFamily="34" charset="0"/>
              <a:ea typeface="Open Sans" panose="020B0606030504020204" pitchFamily="34" charset="0"/>
              <a:cs typeface="Open Sans" panose="020B0606030504020204" pitchFamily="34" charset="0"/>
            </a:rPr>
            <a:t>Identify the relevant MEB </a:t>
          </a:r>
        </a:p>
      </dgm:t>
    </dgm:pt>
    <dgm:pt modelId="{156F7ABC-4E35-4A0B-843E-C9AE80A0738E}" type="parTrans" cxnId="{789D3FF2-5A9F-4C0E-BC77-1435DEA9C289}">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dgm:spPr>
        <a:solidFill>
          <a:schemeClr val="accent1"/>
        </a:solidFill>
      </dgm:spPr>
      <dgm:t>
        <a:bodyPr/>
        <a:lstStyle/>
        <a:p>
          <a:r>
            <a:rPr lang="en-GB" b="0">
              <a:latin typeface="Open Sans" panose="020B0606030504020204" pitchFamily="34" charset="0"/>
              <a:ea typeface="Open Sans" panose="020B0606030504020204" pitchFamily="34" charset="0"/>
              <a:cs typeface="Open Sans" panose="020B0606030504020204" pitchFamily="34" charset="0"/>
            </a:rPr>
            <a:t>Aggregate consumption expenditures to establish household economic capacity </a:t>
          </a:r>
        </a:p>
      </dgm:t>
    </dgm:pt>
    <dgm:pt modelId="{F6392085-EE95-4171-A953-0AB64D749B6F}" type="parTrans" cxnId="{55CC86D8-16D4-4F80-BE80-47AE890281F9}">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dgm:spPr>
        <a:solidFill>
          <a:schemeClr val="accent1"/>
        </a:solidFill>
      </dgm:spPr>
      <dgm:t>
        <a:bodyPr/>
        <a:lstStyle/>
        <a:p>
          <a:r>
            <a:rPr lang="en-GB" b="0">
              <a:latin typeface="Open Sans" panose="020B0606030504020204" pitchFamily="34" charset="0"/>
              <a:ea typeface="Open Sans" panose="020B0606030504020204" pitchFamily="34" charset="0"/>
              <a:cs typeface="Open Sans" panose="020B0606030504020204" pitchFamily="34" charset="0"/>
            </a:rPr>
            <a:t>Compare the economic capacity of each household against the MEB to establish whether a household is above this threshold. </a:t>
          </a:r>
        </a:p>
      </dgm:t>
    </dgm:pt>
    <dgm:pt modelId="{9658E61C-08E4-4C9D-B32E-962C9A8B3DD7}" type="parTrans" cxnId="{91A1FADF-B3C7-427C-BD3B-5A7AB486626B}">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dgm:spPr>
        <a:solidFill>
          <a:schemeClr val="accent2"/>
        </a:solidFill>
        <a:ln>
          <a:solidFill>
            <a:schemeClr val="accent1"/>
          </a:solidFill>
        </a:ln>
      </dgm:spPr>
      <dgm:t>
        <a:bodyPr/>
        <a:lstStyle/>
        <a:p>
          <a:r>
            <a:rPr lang="en-GB" b="1">
              <a:latin typeface="Open Sans" panose="020B0606030504020204" pitchFamily="34" charset="0"/>
              <a:ea typeface="Open Sans" panose="020B0606030504020204" pitchFamily="34" charset="0"/>
              <a:cs typeface="Open Sans" panose="020B0606030504020204" pitchFamily="34" charset="0"/>
            </a:rPr>
            <a:t>Compute the ECMEN indicator by calculating the percentage of households whose economic capacity is equal or greater than the MEB threshold</a:t>
          </a:r>
        </a:p>
      </dgm:t>
    </dgm:pt>
    <dgm:pt modelId="{E2061F83-BAA8-46A6-A5F2-2F25AA8154A5}" type="parTrans" cxnId="{2C3A3DFA-AA35-40A1-9865-7929665B7621}">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dgm:presLayoutVars>
          <dgm:bulletEnabled val="1"/>
        </dgm:presLayoutVars>
      </dgm:prSet>
      <dgm:spPr/>
    </dgm:pt>
    <dgm:pt modelId="{DB19A3C3-98AB-4402-A07C-31EB68576A33}" type="pres">
      <dgm:prSet presAssocID="{8462F5A7-81E4-4712-BCB5-DAC7E322C28A}" presName="FourNodes_2" presStyleLbl="node1" presStyleIdx="1" presStyleCnt="4">
        <dgm:presLayoutVars>
          <dgm:bulletEnabled val="1"/>
        </dgm:presLayoutVars>
      </dgm:prSet>
      <dgm:spPr/>
    </dgm:pt>
    <dgm:pt modelId="{9C9857BC-B371-4937-9087-928B95C1A53E}" type="pres">
      <dgm:prSet presAssocID="{8462F5A7-81E4-4712-BCB5-DAC7E322C28A}" presName="FourNodes_3" presStyleLbl="node1" presStyleIdx="2" presStyleCnt="4">
        <dgm:presLayoutVars>
          <dgm:bulletEnabled val="1"/>
        </dgm:presLayoutVars>
      </dgm:prSet>
      <dgm:spPr/>
    </dgm:pt>
    <dgm:pt modelId="{534671F7-E921-47C7-AFC2-15E57E34AADF}" type="pres">
      <dgm:prSet presAssocID="{8462F5A7-81E4-4712-BCB5-DAC7E322C28A}" presName="FourNodes_4" presStyleLbl="node1" presStyleIdx="3" presStyleCnt="4">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163A9-45FD-436B-B584-592F2348A239}">
      <dsp:nvSpPr>
        <dsp:cNvPr id="0" name=""/>
        <dsp:cNvSpPr/>
      </dsp:nvSpPr>
      <dsp:spPr>
        <a:xfrm>
          <a:off x="51" y="10812"/>
          <a:ext cx="4926394" cy="115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latin typeface="Open Sans" panose="020B0606030504020204" pitchFamily="34" charset="0"/>
              <a:ea typeface="Open Sans" panose="020B0606030504020204" pitchFamily="34" charset="0"/>
              <a:cs typeface="Open Sans" panose="020B0606030504020204" pitchFamily="34" charset="0"/>
            </a:rPr>
            <a:t>Assessment</a:t>
          </a:r>
        </a:p>
      </dsp:txBody>
      <dsp:txXfrm>
        <a:off x="51" y="10812"/>
        <a:ext cx="4926394" cy="1152000"/>
      </dsp:txXfrm>
    </dsp:sp>
    <dsp:sp modelId="{0B2649A6-2F20-4E8F-990F-380A3E70C7B2}">
      <dsp:nvSpPr>
        <dsp:cNvPr id="0" name=""/>
        <dsp:cNvSpPr/>
      </dsp:nvSpPr>
      <dsp:spPr>
        <a:xfrm>
          <a:off x="51" y="1162812"/>
          <a:ext cx="4926394" cy="25802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GB" sz="2000" kern="1200">
              <a:latin typeface="Open Sans"/>
              <a:ea typeface="Open Sans"/>
              <a:cs typeface="Open Sans"/>
            </a:rPr>
            <a:t>Identify vulnerable households for operations with Essential Needs Analysis (ENA) approach</a:t>
          </a:r>
        </a:p>
        <a:p>
          <a:pPr marL="228600" lvl="1" indent="-228600" algn="l" defTabSz="889000">
            <a:lnSpc>
              <a:spcPct val="90000"/>
            </a:lnSpc>
            <a:spcBef>
              <a:spcPct val="0"/>
            </a:spcBef>
            <a:spcAft>
              <a:spcPct val="15000"/>
            </a:spcAft>
            <a:buChar char="•"/>
          </a:pPr>
          <a:r>
            <a:rPr lang="en-GB" sz="2000" kern="1200" dirty="0">
              <a:latin typeface="Open Sans" panose="020B0606030504020204" pitchFamily="34" charset="0"/>
              <a:ea typeface="Open Sans" panose="020B0606030504020204" pitchFamily="34" charset="0"/>
              <a:cs typeface="Open Sans" panose="020B0606030504020204" pitchFamily="34" charset="0"/>
            </a:rPr>
            <a:t>One of the indicators used to estimate the CARI in food security assessments</a:t>
          </a:r>
          <a:endParaRPr lang="en-GB" sz="2000" kern="1200" dirty="0">
            <a:latin typeface="Open Sans"/>
            <a:ea typeface="Open Sans"/>
            <a:cs typeface="Open Sans"/>
          </a:endParaRPr>
        </a:p>
        <a:p>
          <a:pPr marL="228600" lvl="1" indent="-228600" algn="l" defTabSz="889000">
            <a:lnSpc>
              <a:spcPct val="90000"/>
            </a:lnSpc>
            <a:spcBef>
              <a:spcPct val="0"/>
            </a:spcBef>
            <a:spcAft>
              <a:spcPct val="15000"/>
            </a:spcAft>
            <a:buChar char="•"/>
          </a:pPr>
          <a:r>
            <a:rPr lang="en-GB" sz="2000" kern="1200" dirty="0">
              <a:latin typeface="Open Sans" panose="020B0606030504020204" pitchFamily="34" charset="0"/>
              <a:ea typeface="Open Sans" panose="020B0606030504020204" pitchFamily="34" charset="0"/>
              <a:cs typeface="Open Sans" panose="020B0606030504020204" pitchFamily="34" charset="0"/>
            </a:rPr>
            <a:t>Inform transfer value (indirectly)</a:t>
          </a:r>
        </a:p>
      </dsp:txBody>
      <dsp:txXfrm>
        <a:off x="51" y="1162812"/>
        <a:ext cx="4926394" cy="2580299"/>
      </dsp:txXfrm>
    </dsp:sp>
    <dsp:sp modelId="{F15E5F37-C82A-42EB-A373-288E241CE9F7}">
      <dsp:nvSpPr>
        <dsp:cNvPr id="0" name=""/>
        <dsp:cNvSpPr/>
      </dsp:nvSpPr>
      <dsp:spPr>
        <a:xfrm>
          <a:off x="5616141" y="10812"/>
          <a:ext cx="4926394" cy="115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latin typeface="Open Sans" panose="020B0606030504020204" pitchFamily="34" charset="0"/>
              <a:ea typeface="Open Sans" panose="020B0606030504020204" pitchFamily="34" charset="0"/>
              <a:cs typeface="Open Sans" panose="020B0606030504020204" pitchFamily="34" charset="0"/>
            </a:rPr>
            <a:t>Monitoring</a:t>
          </a:r>
        </a:p>
      </dsp:txBody>
      <dsp:txXfrm>
        <a:off x="5616141" y="10812"/>
        <a:ext cx="4926394" cy="1152000"/>
      </dsp:txXfrm>
    </dsp:sp>
    <dsp:sp modelId="{9DAF1E06-4C8E-46BF-BED2-2F82D4DA6A14}">
      <dsp:nvSpPr>
        <dsp:cNvPr id="0" name=""/>
        <dsp:cNvSpPr/>
      </dsp:nvSpPr>
      <dsp:spPr>
        <a:xfrm>
          <a:off x="5616141" y="1162812"/>
          <a:ext cx="4926394" cy="25802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latin typeface="Open Sans"/>
              <a:ea typeface="Open Sans"/>
              <a:cs typeface="Open Sans"/>
            </a:rPr>
            <a:t>Mandatory for multisector interventions including multipurpose unrestricted cash</a:t>
          </a:r>
        </a:p>
        <a:p>
          <a:pPr marL="228600" lvl="1" indent="-228600" algn="l" defTabSz="889000">
            <a:lnSpc>
              <a:spcPct val="90000"/>
            </a:lnSpc>
            <a:spcBef>
              <a:spcPct val="0"/>
            </a:spcBef>
            <a:spcAft>
              <a:spcPct val="15000"/>
            </a:spcAft>
            <a:buChar char="•"/>
          </a:pPr>
          <a:r>
            <a:rPr lang="en-GB" sz="2000" kern="1200">
              <a:latin typeface="Open Sans"/>
              <a:ea typeface="Open Sans"/>
              <a:cs typeface="Open Sans"/>
            </a:rPr>
            <a:t>Optional for all operations targeting households with in-kind, cash or voucher transfers</a:t>
          </a:r>
        </a:p>
      </dsp:txBody>
      <dsp:txXfrm>
        <a:off x="5616141" y="1162812"/>
        <a:ext cx="4926394" cy="2580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A6F3A-2C88-4470-B6C7-2202E4558FEB}">
      <dsp:nvSpPr>
        <dsp:cNvPr id="0" name=""/>
        <dsp:cNvSpPr/>
      </dsp:nvSpPr>
      <dsp:spPr>
        <a:xfrm>
          <a:off x="0" y="646256"/>
          <a:ext cx="2635646"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rtl="0">
            <a:lnSpc>
              <a:spcPct val="90000"/>
            </a:lnSpc>
            <a:spcBef>
              <a:spcPct val="0"/>
            </a:spcBef>
            <a:spcAft>
              <a:spcPct val="35000"/>
            </a:spcAft>
            <a:buNone/>
          </a:pPr>
          <a:r>
            <a:rPr lang="en-GB" sz="2400" kern="1200" dirty="0">
              <a:latin typeface="Open Sans"/>
              <a:ea typeface="Open Sans"/>
              <a:cs typeface="Open Sans"/>
            </a:rPr>
            <a:t>Excluding assistance </a:t>
          </a:r>
        </a:p>
      </dsp:txBody>
      <dsp:txXfrm>
        <a:off x="0" y="646256"/>
        <a:ext cx="2635646" cy="1287000"/>
      </dsp:txXfrm>
    </dsp:sp>
    <dsp:sp modelId="{59C7B8C7-9632-4181-9857-DDEA142184EB}">
      <dsp:nvSpPr>
        <dsp:cNvPr id="0" name=""/>
        <dsp:cNvSpPr/>
      </dsp:nvSpPr>
      <dsp:spPr>
        <a:xfrm>
          <a:off x="2635646" y="646256"/>
          <a:ext cx="527129"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8AFAA7-84E6-4D06-8EFC-50CF441BAB0F}">
      <dsp:nvSpPr>
        <dsp:cNvPr id="0" name=""/>
        <dsp:cNvSpPr/>
      </dsp:nvSpPr>
      <dsp:spPr>
        <a:xfrm>
          <a:off x="3373627" y="646256"/>
          <a:ext cx="7168959" cy="1287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GB" sz="2400" kern="1200">
              <a:latin typeface="Open Sans"/>
              <a:ea typeface="Open Sans"/>
              <a:cs typeface="Open Sans"/>
            </a:rPr>
            <a:t>Standard version</a:t>
          </a:r>
        </a:p>
        <a:p>
          <a:pPr marL="228600" lvl="1" indent="-228600" algn="l" defTabSz="1066800" rtl="0">
            <a:lnSpc>
              <a:spcPct val="90000"/>
            </a:lnSpc>
            <a:spcBef>
              <a:spcPct val="0"/>
            </a:spcBef>
            <a:spcAft>
              <a:spcPct val="15000"/>
            </a:spcAft>
            <a:buChar char="•"/>
          </a:pPr>
          <a:r>
            <a:rPr lang="en-GB" sz="2400" kern="1200">
              <a:latin typeface="Open Sans"/>
              <a:ea typeface="Open Sans"/>
              <a:cs typeface="Open Sans"/>
            </a:rPr>
            <a:t>Used for FS assessments</a:t>
          </a:r>
        </a:p>
      </dsp:txBody>
      <dsp:txXfrm>
        <a:off x="3373627" y="646256"/>
        <a:ext cx="7168959" cy="1287000"/>
      </dsp:txXfrm>
    </dsp:sp>
    <dsp:sp modelId="{CFC0B3FC-8A76-4F8B-B280-2AE80CB5926B}">
      <dsp:nvSpPr>
        <dsp:cNvPr id="0" name=""/>
        <dsp:cNvSpPr/>
      </dsp:nvSpPr>
      <dsp:spPr>
        <a:xfrm>
          <a:off x="0" y="2167256"/>
          <a:ext cx="2635646"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rtl="0">
            <a:lnSpc>
              <a:spcPct val="90000"/>
            </a:lnSpc>
            <a:spcBef>
              <a:spcPct val="0"/>
            </a:spcBef>
            <a:spcAft>
              <a:spcPct val="35000"/>
            </a:spcAft>
            <a:buNone/>
          </a:pPr>
          <a:r>
            <a:rPr lang="en-GB" sz="2400" kern="1200" dirty="0">
              <a:latin typeface="Open Sans"/>
              <a:ea typeface="Open Sans"/>
              <a:cs typeface="Open Sans"/>
            </a:rPr>
            <a:t>Including assistance </a:t>
          </a:r>
        </a:p>
      </dsp:txBody>
      <dsp:txXfrm>
        <a:off x="0" y="2167256"/>
        <a:ext cx="2635646" cy="1287000"/>
      </dsp:txXfrm>
    </dsp:sp>
    <dsp:sp modelId="{CB1FE99D-A25F-4FD7-B945-FAC91639F06F}">
      <dsp:nvSpPr>
        <dsp:cNvPr id="0" name=""/>
        <dsp:cNvSpPr/>
      </dsp:nvSpPr>
      <dsp:spPr>
        <a:xfrm>
          <a:off x="2635646" y="2167256"/>
          <a:ext cx="527129"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AE874A-7DB3-4EEA-94EC-90FAE95A8DCB}">
      <dsp:nvSpPr>
        <dsp:cNvPr id="0" name=""/>
        <dsp:cNvSpPr/>
      </dsp:nvSpPr>
      <dsp:spPr>
        <a:xfrm>
          <a:off x="3373627" y="2167256"/>
          <a:ext cx="7168959" cy="1287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GB" sz="2400" kern="1200">
              <a:latin typeface="Open Sans"/>
              <a:ea typeface="Open Sans"/>
              <a:cs typeface="Open Sans"/>
            </a:rPr>
            <a:t>Used for monitoring</a:t>
          </a:r>
        </a:p>
      </dsp:txBody>
      <dsp:txXfrm>
        <a:off x="3373627" y="2167256"/>
        <a:ext cx="7168959" cy="1287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8550E-AE03-4CB4-9CE2-9127650CD5A3}">
      <dsp:nvSpPr>
        <dsp:cNvPr id="0" name=""/>
        <dsp:cNvSpPr/>
      </dsp:nvSpPr>
      <dsp:spPr>
        <a:xfrm>
          <a:off x="51" y="7853"/>
          <a:ext cx="4926394" cy="146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a:latin typeface="Open Sans" panose="020B0606030504020204" pitchFamily="34" charset="0"/>
              <a:ea typeface="Open Sans" panose="020B0606030504020204" pitchFamily="34" charset="0"/>
              <a:cs typeface="Open Sans" panose="020B0606030504020204" pitchFamily="34" charset="0"/>
            </a:rPr>
            <a:t>Expenditure module</a:t>
          </a:r>
        </a:p>
      </dsp:txBody>
      <dsp:txXfrm>
        <a:off x="51" y="7853"/>
        <a:ext cx="4926394" cy="1468800"/>
      </dsp:txXfrm>
    </dsp:sp>
    <dsp:sp modelId="{939F9B30-F31B-4AEA-824A-5442210FEF06}">
      <dsp:nvSpPr>
        <dsp:cNvPr id="0" name=""/>
        <dsp:cNvSpPr/>
      </dsp:nvSpPr>
      <dsp:spPr>
        <a:xfrm>
          <a:off x="51" y="1476654"/>
          <a:ext cx="4926394" cy="2239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a:latin typeface="Open Sans" panose="020B0606030504020204" pitchFamily="34" charset="0"/>
              <a:ea typeface="Open Sans" panose="020B0606030504020204" pitchFamily="34" charset="0"/>
              <a:cs typeface="Open Sans" panose="020B0606030504020204" pitchFamily="34" charset="0"/>
            </a:rPr>
            <a:t>Food expenditures (7 days)</a:t>
          </a:r>
        </a:p>
        <a:p>
          <a:pPr marL="228600" lvl="1" indent="-228600" algn="l" defTabSz="889000">
            <a:lnSpc>
              <a:spcPct val="90000"/>
            </a:lnSpc>
            <a:spcBef>
              <a:spcPct val="0"/>
            </a:spcBef>
            <a:spcAft>
              <a:spcPct val="15000"/>
            </a:spcAft>
            <a:buChar char="•"/>
          </a:pPr>
          <a:r>
            <a:rPr lang="en-GB" sz="2000" kern="1200">
              <a:latin typeface="Open Sans" panose="020B0606030504020204" pitchFamily="34" charset="0"/>
              <a:ea typeface="Open Sans" panose="020B0606030504020204" pitchFamily="34" charset="0"/>
              <a:cs typeface="Open Sans" panose="020B0606030504020204" pitchFamily="34" charset="0"/>
            </a:rPr>
            <a:t>Non-food expenditures (30 days)</a:t>
          </a:r>
        </a:p>
        <a:p>
          <a:pPr marL="228600" lvl="1" indent="-228600" algn="l" defTabSz="889000">
            <a:lnSpc>
              <a:spcPct val="90000"/>
            </a:lnSpc>
            <a:spcBef>
              <a:spcPct val="0"/>
            </a:spcBef>
            <a:spcAft>
              <a:spcPct val="15000"/>
            </a:spcAft>
            <a:buChar char="•"/>
          </a:pPr>
          <a:r>
            <a:rPr lang="en-GB" sz="2000" kern="1200">
              <a:latin typeface="Open Sans" panose="020B0606030504020204" pitchFamily="34" charset="0"/>
              <a:ea typeface="Open Sans" panose="020B0606030504020204" pitchFamily="34" charset="0"/>
              <a:cs typeface="Open Sans" panose="020B0606030504020204" pitchFamily="34" charset="0"/>
            </a:rPr>
            <a:t>Non-food expenditures (6 months)</a:t>
          </a:r>
        </a:p>
      </dsp:txBody>
      <dsp:txXfrm>
        <a:off x="51" y="1476654"/>
        <a:ext cx="4926394" cy="2239920"/>
      </dsp:txXfrm>
    </dsp:sp>
    <dsp:sp modelId="{86A1557A-9353-4FB5-8A2F-5B561DA65926}">
      <dsp:nvSpPr>
        <dsp:cNvPr id="0" name=""/>
        <dsp:cNvSpPr/>
      </dsp:nvSpPr>
      <dsp:spPr>
        <a:xfrm>
          <a:off x="5616141" y="7853"/>
          <a:ext cx="4926394" cy="146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a:latin typeface="Open Sans" panose="020B0606030504020204" pitchFamily="34" charset="0"/>
              <a:ea typeface="Open Sans" panose="020B0606030504020204" pitchFamily="34" charset="0"/>
              <a:cs typeface="Open Sans" panose="020B0606030504020204" pitchFamily="34" charset="0"/>
            </a:rPr>
            <a:t>Complementary modules</a:t>
          </a:r>
        </a:p>
      </dsp:txBody>
      <dsp:txXfrm>
        <a:off x="5616141" y="7853"/>
        <a:ext cx="4926394" cy="1468800"/>
      </dsp:txXfrm>
    </dsp:sp>
    <dsp:sp modelId="{851C4C49-347B-4E4F-A55C-A9F0B4EE76F1}">
      <dsp:nvSpPr>
        <dsp:cNvPr id="0" name=""/>
        <dsp:cNvSpPr/>
      </dsp:nvSpPr>
      <dsp:spPr>
        <a:xfrm>
          <a:off x="5616141" y="1476654"/>
          <a:ext cx="4926394" cy="2239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a:latin typeface="Open Sans" panose="020B0606030504020204" pitchFamily="34" charset="0"/>
              <a:ea typeface="Open Sans" panose="020B0606030504020204" pitchFamily="34" charset="0"/>
              <a:cs typeface="Open Sans" panose="020B0606030504020204" pitchFamily="34" charset="0"/>
            </a:rPr>
            <a:t>Assistance module (ENA version) </a:t>
          </a:r>
          <a:r>
            <a:rPr lang="en-GB" sz="2000" kern="120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GB" sz="2000" kern="1200">
              <a:solidFill>
                <a:schemeClr val="accent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only for version excluding assistance</a:t>
          </a:r>
          <a:endParaRPr lang="en-GB" sz="2000" kern="120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889000">
            <a:lnSpc>
              <a:spcPct val="90000"/>
            </a:lnSpc>
            <a:spcBef>
              <a:spcPct val="0"/>
            </a:spcBef>
            <a:spcAft>
              <a:spcPct val="15000"/>
            </a:spcAft>
            <a:buChar char="•"/>
          </a:pPr>
          <a:r>
            <a:rPr lang="en-GB" sz="2000" kern="1200">
              <a:latin typeface="Open Sans" panose="020B0606030504020204" pitchFamily="34" charset="0"/>
              <a:ea typeface="Open Sans" panose="020B0606030504020204" pitchFamily="34" charset="0"/>
              <a:cs typeface="Open Sans" panose="020B0606030504020204" pitchFamily="34" charset="0"/>
            </a:rPr>
            <a:t>Housing module </a:t>
          </a:r>
          <a:r>
            <a:rPr lang="en-GB" sz="2000" kern="120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GB" sz="2000" kern="1200">
              <a:solidFill>
                <a:schemeClr val="accent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only if rent is including in economic capacity</a:t>
          </a:r>
          <a:endParaRPr lang="en-GB" sz="2000" kern="120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dsp:txBody>
      <dsp:txXfrm>
        <a:off x="5616141" y="1476654"/>
        <a:ext cx="4926394" cy="2239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0" y="0"/>
          <a:ext cx="8434069" cy="902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a:latin typeface="Open Sans" panose="020B0606030504020204" pitchFamily="34" charset="0"/>
              <a:ea typeface="Open Sans" panose="020B0606030504020204" pitchFamily="34" charset="0"/>
              <a:cs typeface="Open Sans" panose="020B0606030504020204" pitchFamily="34" charset="0"/>
            </a:rPr>
            <a:t>1. </a:t>
          </a:r>
          <a:r>
            <a:rPr lang="en-GB" sz="1500" kern="1200">
              <a:latin typeface="Open Sans" panose="020B0606030504020204" pitchFamily="34" charset="0"/>
              <a:ea typeface="Open Sans" panose="020B0606030504020204" pitchFamily="34" charset="0"/>
              <a:cs typeface="Open Sans" panose="020B0606030504020204" pitchFamily="34" charset="0"/>
            </a:rPr>
            <a:t>Identify the relevant MEB </a:t>
          </a:r>
        </a:p>
      </dsp:txBody>
      <dsp:txXfrm>
        <a:off x="26422" y="26422"/>
        <a:ext cx="7384391" cy="849268"/>
      </dsp:txXfrm>
    </dsp:sp>
    <dsp:sp modelId="{DB19A3C3-98AB-4402-A07C-31EB68576A33}">
      <dsp:nvSpPr>
        <dsp:cNvPr id="0" name=""/>
        <dsp:cNvSpPr/>
      </dsp:nvSpPr>
      <dsp:spPr>
        <a:xfrm>
          <a:off x="706353" y="1066133"/>
          <a:ext cx="8434069" cy="902112"/>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a:latin typeface="Open Sans" panose="020B0606030504020204" pitchFamily="34" charset="0"/>
              <a:ea typeface="Open Sans" panose="020B0606030504020204" pitchFamily="34" charset="0"/>
              <a:cs typeface="Open Sans" panose="020B0606030504020204" pitchFamily="34" charset="0"/>
            </a:rPr>
            <a:t>2. </a:t>
          </a:r>
          <a:r>
            <a:rPr lang="en-GB" sz="1500" kern="1200">
              <a:latin typeface="Open Sans" panose="020B0606030504020204" pitchFamily="34" charset="0"/>
              <a:ea typeface="Open Sans" panose="020B0606030504020204" pitchFamily="34" charset="0"/>
              <a:cs typeface="Open Sans" panose="020B0606030504020204" pitchFamily="34" charset="0"/>
            </a:rPr>
            <a:t>Aggregate consumption expenditures to establish household economic capacity </a:t>
          </a:r>
        </a:p>
      </dsp:txBody>
      <dsp:txXfrm>
        <a:off x="732775" y="1092555"/>
        <a:ext cx="7088499" cy="849268"/>
      </dsp:txXfrm>
    </dsp:sp>
    <dsp:sp modelId="{9C9857BC-B371-4937-9087-928B95C1A53E}">
      <dsp:nvSpPr>
        <dsp:cNvPr id="0" name=""/>
        <dsp:cNvSpPr/>
      </dsp:nvSpPr>
      <dsp:spPr>
        <a:xfrm>
          <a:off x="1402164" y="2132266"/>
          <a:ext cx="8434069" cy="902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a:latin typeface="Open Sans" panose="020B0606030504020204" pitchFamily="34" charset="0"/>
              <a:ea typeface="Open Sans" panose="020B0606030504020204" pitchFamily="34" charset="0"/>
              <a:cs typeface="Open Sans" panose="020B0606030504020204" pitchFamily="34" charset="0"/>
            </a:rPr>
            <a:t>3. </a:t>
          </a:r>
          <a:r>
            <a:rPr lang="en-GB" sz="1500" kern="1200">
              <a:latin typeface="Open Sans" panose="020B0606030504020204" pitchFamily="34" charset="0"/>
              <a:ea typeface="Open Sans" panose="020B0606030504020204" pitchFamily="34" charset="0"/>
              <a:cs typeface="Open Sans" panose="020B0606030504020204" pitchFamily="34" charset="0"/>
            </a:rPr>
            <a:t>Compare the economic capacity of each household against the MEB to establish whether a household is above this threshold. </a:t>
          </a:r>
        </a:p>
      </dsp:txBody>
      <dsp:txXfrm>
        <a:off x="1428586" y="2158688"/>
        <a:ext cx="7099041" cy="849268"/>
      </dsp:txXfrm>
    </dsp:sp>
    <dsp:sp modelId="{534671F7-E921-47C7-AFC2-15E57E34AADF}">
      <dsp:nvSpPr>
        <dsp:cNvPr id="0" name=""/>
        <dsp:cNvSpPr/>
      </dsp:nvSpPr>
      <dsp:spPr>
        <a:xfrm>
          <a:off x="2108517" y="3198399"/>
          <a:ext cx="8434069" cy="902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a:latin typeface="Open Sans" panose="020B0606030504020204" pitchFamily="34" charset="0"/>
              <a:ea typeface="Open Sans" panose="020B0606030504020204" pitchFamily="34" charset="0"/>
              <a:cs typeface="Open Sans" panose="020B0606030504020204" pitchFamily="34" charset="0"/>
            </a:rPr>
            <a:t>4. </a:t>
          </a:r>
          <a:r>
            <a:rPr lang="en-GB" sz="1500" kern="1200">
              <a:latin typeface="Open Sans" panose="020B0606030504020204" pitchFamily="34" charset="0"/>
              <a:ea typeface="Open Sans" panose="020B0606030504020204" pitchFamily="34" charset="0"/>
              <a:cs typeface="Open Sans" panose="020B0606030504020204" pitchFamily="34" charset="0"/>
            </a:rPr>
            <a:t>Compute the ECMEN indicator by calculating the percentage of households whose economic capacity is equal to or greater than the MEB threshold</a:t>
          </a:r>
        </a:p>
      </dsp:txBody>
      <dsp:txXfrm>
        <a:off x="2134939" y="3224821"/>
        <a:ext cx="7088499" cy="849268"/>
      </dsp:txXfrm>
    </dsp:sp>
    <dsp:sp modelId="{21B88724-0455-49BE-93B0-C423EB9339D5}">
      <dsp:nvSpPr>
        <dsp:cNvPr id="0" name=""/>
        <dsp:cNvSpPr/>
      </dsp:nvSpPr>
      <dsp:spPr>
        <a:xfrm>
          <a:off x="7847696" y="690936"/>
          <a:ext cx="586373" cy="58637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a:latin typeface="Open Sans" panose="020B0606030504020204" pitchFamily="34" charset="0"/>
            <a:ea typeface="Open Sans" panose="020B0606030504020204" pitchFamily="34" charset="0"/>
            <a:cs typeface="Open Sans" panose="020B0606030504020204" pitchFamily="34" charset="0"/>
          </a:endParaRPr>
        </a:p>
      </dsp:txBody>
      <dsp:txXfrm>
        <a:off x="7979630" y="690936"/>
        <a:ext cx="322505" cy="441246"/>
      </dsp:txXfrm>
    </dsp:sp>
    <dsp:sp modelId="{60754C1E-B0C0-4A89-805A-5C21DC20E6DF}">
      <dsp:nvSpPr>
        <dsp:cNvPr id="0" name=""/>
        <dsp:cNvSpPr/>
      </dsp:nvSpPr>
      <dsp:spPr>
        <a:xfrm>
          <a:off x="8554049" y="1757069"/>
          <a:ext cx="586373" cy="58637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a:latin typeface="Open Sans" panose="020B0606030504020204" pitchFamily="34" charset="0"/>
            <a:ea typeface="Open Sans" panose="020B0606030504020204" pitchFamily="34" charset="0"/>
            <a:cs typeface="Open Sans" panose="020B0606030504020204" pitchFamily="34" charset="0"/>
          </a:endParaRPr>
        </a:p>
      </dsp:txBody>
      <dsp:txXfrm>
        <a:off x="8685983" y="1757069"/>
        <a:ext cx="322505" cy="441246"/>
      </dsp:txXfrm>
    </dsp:sp>
    <dsp:sp modelId="{58B2EF76-44DF-499F-8285-7DDA3A348863}">
      <dsp:nvSpPr>
        <dsp:cNvPr id="0" name=""/>
        <dsp:cNvSpPr/>
      </dsp:nvSpPr>
      <dsp:spPr>
        <a:xfrm>
          <a:off x="9249860" y="2823202"/>
          <a:ext cx="586373" cy="58637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a:latin typeface="Open Sans" panose="020B0606030504020204" pitchFamily="34" charset="0"/>
            <a:ea typeface="Open Sans" panose="020B0606030504020204" pitchFamily="34" charset="0"/>
            <a:cs typeface="Open Sans" panose="020B0606030504020204" pitchFamily="34" charset="0"/>
          </a:endParaRPr>
        </a:p>
      </dsp:txBody>
      <dsp:txXfrm>
        <a:off x="9381794" y="2823202"/>
        <a:ext cx="322505" cy="4412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168" y="0"/>
          <a:ext cx="8434069" cy="902112"/>
        </a:xfrm>
        <a:prstGeom prst="roundRect">
          <a:avLst>
            <a:gd name="adj" fmla="val 10000"/>
          </a:avLst>
        </a:prstGeom>
        <a:solidFill>
          <a:schemeClr val="accent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a:latin typeface="Open Sans" panose="020B0606030504020204" pitchFamily="34" charset="0"/>
              <a:ea typeface="Open Sans" panose="020B0606030504020204" pitchFamily="34" charset="0"/>
              <a:cs typeface="Open Sans" panose="020B0606030504020204" pitchFamily="34" charset="0"/>
            </a:rPr>
            <a:t>Identify the relevant MEB </a:t>
          </a:r>
        </a:p>
      </dsp:txBody>
      <dsp:txXfrm>
        <a:off x="26590" y="26422"/>
        <a:ext cx="7384391" cy="849268"/>
      </dsp:txXfrm>
    </dsp:sp>
    <dsp:sp modelId="{DB19A3C3-98AB-4402-A07C-31EB68576A33}">
      <dsp:nvSpPr>
        <dsp:cNvPr id="0" name=""/>
        <dsp:cNvSpPr/>
      </dsp:nvSpPr>
      <dsp:spPr>
        <a:xfrm>
          <a:off x="706353" y="1066133"/>
          <a:ext cx="8434069" cy="902112"/>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kern="1200">
              <a:latin typeface="Open Sans" panose="020B0606030504020204" pitchFamily="34" charset="0"/>
              <a:ea typeface="Open Sans" panose="020B0606030504020204" pitchFamily="34" charset="0"/>
              <a:cs typeface="Open Sans" panose="020B0606030504020204" pitchFamily="34" charset="0"/>
            </a:rPr>
            <a:t>Aggregate consumption expenditures to establish household economic capacity </a:t>
          </a:r>
        </a:p>
      </dsp:txBody>
      <dsp:txXfrm>
        <a:off x="732775" y="1092555"/>
        <a:ext cx="7088499" cy="849268"/>
      </dsp:txXfrm>
    </dsp:sp>
    <dsp:sp modelId="{9C9857BC-B371-4937-9087-928B95C1A53E}">
      <dsp:nvSpPr>
        <dsp:cNvPr id="0" name=""/>
        <dsp:cNvSpPr/>
      </dsp:nvSpPr>
      <dsp:spPr>
        <a:xfrm>
          <a:off x="1402164" y="2132266"/>
          <a:ext cx="8434069" cy="902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kern="1200">
              <a:latin typeface="Open Sans" panose="020B0606030504020204" pitchFamily="34" charset="0"/>
              <a:ea typeface="Open Sans" panose="020B0606030504020204" pitchFamily="34" charset="0"/>
              <a:cs typeface="Open Sans" panose="020B0606030504020204" pitchFamily="34" charset="0"/>
            </a:rPr>
            <a:t>Compare the economic capacity of each household against the MEB to establish whether a household is above this threshold. </a:t>
          </a:r>
        </a:p>
      </dsp:txBody>
      <dsp:txXfrm>
        <a:off x="1428586" y="2158688"/>
        <a:ext cx="7099041" cy="849268"/>
      </dsp:txXfrm>
    </dsp:sp>
    <dsp:sp modelId="{534671F7-E921-47C7-AFC2-15E57E34AADF}">
      <dsp:nvSpPr>
        <dsp:cNvPr id="0" name=""/>
        <dsp:cNvSpPr/>
      </dsp:nvSpPr>
      <dsp:spPr>
        <a:xfrm>
          <a:off x="2108517" y="3198399"/>
          <a:ext cx="8434069" cy="902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kern="1200">
              <a:latin typeface="Open Sans" panose="020B0606030504020204" pitchFamily="34" charset="0"/>
              <a:ea typeface="Open Sans" panose="020B0606030504020204" pitchFamily="34" charset="0"/>
              <a:cs typeface="Open Sans" panose="020B0606030504020204" pitchFamily="34" charset="0"/>
            </a:rPr>
            <a:t>Compute the ECMEN indicator by calculating the percentage of households whose economic capacity is equal or greater than the MEB threshold</a:t>
          </a:r>
        </a:p>
      </dsp:txBody>
      <dsp:txXfrm>
        <a:off x="2134939" y="3224821"/>
        <a:ext cx="7088499" cy="849268"/>
      </dsp:txXfrm>
    </dsp:sp>
    <dsp:sp modelId="{21B88724-0455-49BE-93B0-C423EB9339D5}">
      <dsp:nvSpPr>
        <dsp:cNvPr id="0" name=""/>
        <dsp:cNvSpPr/>
      </dsp:nvSpPr>
      <dsp:spPr>
        <a:xfrm>
          <a:off x="7847696" y="690936"/>
          <a:ext cx="586373" cy="58637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b="1" kern="1200">
            <a:latin typeface="Open Sans" panose="020B0606030504020204" pitchFamily="34" charset="0"/>
            <a:ea typeface="Open Sans" panose="020B0606030504020204" pitchFamily="34" charset="0"/>
            <a:cs typeface="Open Sans" panose="020B0606030504020204" pitchFamily="34" charset="0"/>
          </a:endParaRPr>
        </a:p>
      </dsp:txBody>
      <dsp:txXfrm>
        <a:off x="7979630" y="690936"/>
        <a:ext cx="322505" cy="441246"/>
      </dsp:txXfrm>
    </dsp:sp>
    <dsp:sp modelId="{60754C1E-B0C0-4A89-805A-5C21DC20E6DF}">
      <dsp:nvSpPr>
        <dsp:cNvPr id="0" name=""/>
        <dsp:cNvSpPr/>
      </dsp:nvSpPr>
      <dsp:spPr>
        <a:xfrm>
          <a:off x="8554049" y="1757069"/>
          <a:ext cx="586373" cy="58637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b="1" kern="1200">
            <a:latin typeface="Open Sans" panose="020B0606030504020204" pitchFamily="34" charset="0"/>
            <a:ea typeface="Open Sans" panose="020B0606030504020204" pitchFamily="34" charset="0"/>
            <a:cs typeface="Open Sans" panose="020B0606030504020204" pitchFamily="34" charset="0"/>
          </a:endParaRPr>
        </a:p>
      </dsp:txBody>
      <dsp:txXfrm>
        <a:off x="8685983" y="1757069"/>
        <a:ext cx="322505" cy="441246"/>
      </dsp:txXfrm>
    </dsp:sp>
    <dsp:sp modelId="{58B2EF76-44DF-499F-8285-7DDA3A348863}">
      <dsp:nvSpPr>
        <dsp:cNvPr id="0" name=""/>
        <dsp:cNvSpPr/>
      </dsp:nvSpPr>
      <dsp:spPr>
        <a:xfrm>
          <a:off x="9249860" y="2823202"/>
          <a:ext cx="586373" cy="58637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b="1" kern="1200">
            <a:latin typeface="Open Sans" panose="020B0606030504020204" pitchFamily="34" charset="0"/>
            <a:ea typeface="Open Sans" panose="020B0606030504020204" pitchFamily="34" charset="0"/>
            <a:cs typeface="Open Sans" panose="020B0606030504020204" pitchFamily="34" charset="0"/>
          </a:endParaRPr>
        </a:p>
      </dsp:txBody>
      <dsp:txXfrm>
        <a:off x="9381794" y="2823202"/>
        <a:ext cx="322505" cy="441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0" y="0"/>
          <a:ext cx="8434069" cy="902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kern="1200">
              <a:latin typeface="Open Sans" panose="020B0606030504020204" pitchFamily="34" charset="0"/>
              <a:ea typeface="Open Sans" panose="020B0606030504020204" pitchFamily="34" charset="0"/>
              <a:cs typeface="Open Sans" panose="020B0606030504020204" pitchFamily="34" charset="0"/>
            </a:rPr>
            <a:t>Identify the relevant MEB </a:t>
          </a:r>
        </a:p>
      </dsp:txBody>
      <dsp:txXfrm>
        <a:off x="26422" y="26422"/>
        <a:ext cx="7384391" cy="849268"/>
      </dsp:txXfrm>
    </dsp:sp>
    <dsp:sp modelId="{DB19A3C3-98AB-4402-A07C-31EB68576A33}">
      <dsp:nvSpPr>
        <dsp:cNvPr id="0" name=""/>
        <dsp:cNvSpPr/>
      </dsp:nvSpPr>
      <dsp:spPr>
        <a:xfrm>
          <a:off x="706353" y="1066133"/>
          <a:ext cx="8434069" cy="902112"/>
        </a:xfrm>
        <a:prstGeom prst="roundRect">
          <a:avLst>
            <a:gd name="adj" fmla="val 10000"/>
          </a:avLst>
        </a:prstGeom>
        <a:solidFill>
          <a:schemeClr val="accent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a:latin typeface="Open Sans" panose="020B0606030504020204" pitchFamily="34" charset="0"/>
              <a:ea typeface="Open Sans" panose="020B0606030504020204" pitchFamily="34" charset="0"/>
              <a:cs typeface="Open Sans" panose="020B0606030504020204" pitchFamily="34" charset="0"/>
            </a:rPr>
            <a:t>Aggregate consumption expenditures to establish household economic capacity </a:t>
          </a:r>
        </a:p>
      </dsp:txBody>
      <dsp:txXfrm>
        <a:off x="732775" y="1092555"/>
        <a:ext cx="7088499" cy="849268"/>
      </dsp:txXfrm>
    </dsp:sp>
    <dsp:sp modelId="{9C9857BC-B371-4937-9087-928B95C1A53E}">
      <dsp:nvSpPr>
        <dsp:cNvPr id="0" name=""/>
        <dsp:cNvSpPr/>
      </dsp:nvSpPr>
      <dsp:spPr>
        <a:xfrm>
          <a:off x="1402164" y="2132266"/>
          <a:ext cx="8434069" cy="902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kern="1200">
              <a:latin typeface="Open Sans" panose="020B0606030504020204" pitchFamily="34" charset="0"/>
              <a:ea typeface="Open Sans" panose="020B0606030504020204" pitchFamily="34" charset="0"/>
              <a:cs typeface="Open Sans" panose="020B0606030504020204" pitchFamily="34" charset="0"/>
            </a:rPr>
            <a:t>Compare the economic capacity of each household against the MEB to establish whether a household is above this threshold. </a:t>
          </a:r>
        </a:p>
      </dsp:txBody>
      <dsp:txXfrm>
        <a:off x="1428586" y="2158688"/>
        <a:ext cx="7099041" cy="849268"/>
      </dsp:txXfrm>
    </dsp:sp>
    <dsp:sp modelId="{534671F7-E921-47C7-AFC2-15E57E34AADF}">
      <dsp:nvSpPr>
        <dsp:cNvPr id="0" name=""/>
        <dsp:cNvSpPr/>
      </dsp:nvSpPr>
      <dsp:spPr>
        <a:xfrm>
          <a:off x="2108517" y="3198399"/>
          <a:ext cx="8434069" cy="902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kern="1200">
              <a:latin typeface="Open Sans" panose="020B0606030504020204" pitchFamily="34" charset="0"/>
              <a:ea typeface="Open Sans" panose="020B0606030504020204" pitchFamily="34" charset="0"/>
              <a:cs typeface="Open Sans" panose="020B0606030504020204" pitchFamily="34" charset="0"/>
            </a:rPr>
            <a:t>Compute the ECMEN indicator by calculating the percentage of households whose economic capacity is equal or greater than the MEB threshold</a:t>
          </a:r>
        </a:p>
      </dsp:txBody>
      <dsp:txXfrm>
        <a:off x="2134939" y="3224821"/>
        <a:ext cx="7088499" cy="849268"/>
      </dsp:txXfrm>
    </dsp:sp>
    <dsp:sp modelId="{21B88724-0455-49BE-93B0-C423EB9339D5}">
      <dsp:nvSpPr>
        <dsp:cNvPr id="0" name=""/>
        <dsp:cNvSpPr/>
      </dsp:nvSpPr>
      <dsp:spPr>
        <a:xfrm>
          <a:off x="7847696" y="690936"/>
          <a:ext cx="586373" cy="58637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b="1" kern="1200">
            <a:latin typeface="Open Sans" panose="020B0606030504020204" pitchFamily="34" charset="0"/>
            <a:ea typeface="Open Sans" panose="020B0606030504020204" pitchFamily="34" charset="0"/>
            <a:cs typeface="Open Sans" panose="020B0606030504020204" pitchFamily="34" charset="0"/>
          </a:endParaRPr>
        </a:p>
      </dsp:txBody>
      <dsp:txXfrm>
        <a:off x="7979630" y="690936"/>
        <a:ext cx="322505" cy="441246"/>
      </dsp:txXfrm>
    </dsp:sp>
    <dsp:sp modelId="{60754C1E-B0C0-4A89-805A-5C21DC20E6DF}">
      <dsp:nvSpPr>
        <dsp:cNvPr id="0" name=""/>
        <dsp:cNvSpPr/>
      </dsp:nvSpPr>
      <dsp:spPr>
        <a:xfrm>
          <a:off x="8554049" y="1757069"/>
          <a:ext cx="586373" cy="58637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b="1" kern="1200">
            <a:latin typeface="Open Sans" panose="020B0606030504020204" pitchFamily="34" charset="0"/>
            <a:ea typeface="Open Sans" panose="020B0606030504020204" pitchFamily="34" charset="0"/>
            <a:cs typeface="Open Sans" panose="020B0606030504020204" pitchFamily="34" charset="0"/>
          </a:endParaRPr>
        </a:p>
      </dsp:txBody>
      <dsp:txXfrm>
        <a:off x="8685983" y="1757069"/>
        <a:ext cx="322505" cy="441246"/>
      </dsp:txXfrm>
    </dsp:sp>
    <dsp:sp modelId="{58B2EF76-44DF-499F-8285-7DDA3A348863}">
      <dsp:nvSpPr>
        <dsp:cNvPr id="0" name=""/>
        <dsp:cNvSpPr/>
      </dsp:nvSpPr>
      <dsp:spPr>
        <a:xfrm>
          <a:off x="9249860" y="2823202"/>
          <a:ext cx="586373" cy="58637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b="1" kern="1200">
            <a:latin typeface="Open Sans" panose="020B0606030504020204" pitchFamily="34" charset="0"/>
            <a:ea typeface="Open Sans" panose="020B0606030504020204" pitchFamily="34" charset="0"/>
            <a:cs typeface="Open Sans" panose="020B0606030504020204" pitchFamily="34" charset="0"/>
          </a:endParaRPr>
        </a:p>
      </dsp:txBody>
      <dsp:txXfrm>
        <a:off x="9381794" y="2823202"/>
        <a:ext cx="322505" cy="4412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9448D-132A-46E4-A9A0-1D1C40176905}">
      <dsp:nvSpPr>
        <dsp:cNvPr id="0" name=""/>
        <dsp:cNvSpPr/>
      </dsp:nvSpPr>
      <dsp:spPr>
        <a:xfrm>
          <a:off x="3133224" y="835457"/>
          <a:ext cx="642398" cy="91440"/>
        </a:xfrm>
        <a:custGeom>
          <a:avLst/>
          <a:gdLst/>
          <a:ahLst/>
          <a:cxnLst/>
          <a:rect l="0" t="0" r="0" b="0"/>
          <a:pathLst>
            <a:path>
              <a:moveTo>
                <a:pt x="0" y="45720"/>
              </a:moveTo>
              <a:lnTo>
                <a:pt x="64239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437598" y="877808"/>
        <a:ext cx="33649" cy="6736"/>
      </dsp:txXfrm>
    </dsp:sp>
    <dsp:sp modelId="{61C5166D-6DCA-4E01-8AFD-B52CB6B24E18}">
      <dsp:nvSpPr>
        <dsp:cNvPr id="0" name=""/>
        <dsp:cNvSpPr/>
      </dsp:nvSpPr>
      <dsp:spPr>
        <a:xfrm>
          <a:off x="208944" y="3353"/>
          <a:ext cx="2926079" cy="17556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GB" sz="1200" kern="1200" dirty="0"/>
            <a:t>FOOD: calculate monthly food expenditures by adding</a:t>
          </a:r>
        </a:p>
        <a:p>
          <a:pPr marL="114300" lvl="1" indent="-114300" algn="l" defTabSz="533400">
            <a:lnSpc>
              <a:spcPct val="90000"/>
            </a:lnSpc>
            <a:spcBef>
              <a:spcPct val="0"/>
            </a:spcBef>
            <a:spcAft>
              <a:spcPct val="15000"/>
            </a:spcAft>
            <a:buChar char="•"/>
          </a:pPr>
          <a:r>
            <a:rPr lang="en-GB" sz="1200" kern="1200" dirty="0"/>
            <a:t>The value of food expenditures made in cash or credit</a:t>
          </a:r>
        </a:p>
        <a:p>
          <a:pPr marL="114300" lvl="1" indent="-114300" algn="l" defTabSz="533400">
            <a:lnSpc>
              <a:spcPct val="90000"/>
            </a:lnSpc>
            <a:spcBef>
              <a:spcPct val="0"/>
            </a:spcBef>
            <a:spcAft>
              <a:spcPct val="15000"/>
            </a:spcAft>
            <a:buChar char="•"/>
          </a:pPr>
          <a:r>
            <a:rPr lang="en-GB" sz="1200" kern="1200" dirty="0"/>
            <a:t>The value of food items consumed from own production</a:t>
          </a:r>
        </a:p>
        <a:p>
          <a:pPr marL="114300" lvl="1" indent="-114300" algn="l" defTabSz="533400">
            <a:lnSpc>
              <a:spcPct val="90000"/>
            </a:lnSpc>
            <a:spcBef>
              <a:spcPct val="0"/>
            </a:spcBef>
            <a:spcAft>
              <a:spcPct val="15000"/>
            </a:spcAft>
            <a:buNone/>
          </a:pPr>
          <a:r>
            <a:rPr lang="en-GB" sz="1200" kern="1200" dirty="0">
              <a:solidFill>
                <a:srgbClr val="36B5C5"/>
              </a:solidFill>
              <a:latin typeface="Calibri" panose="020F0502020204030204"/>
              <a:ea typeface="+mn-ea"/>
              <a:cs typeface="+mn-cs"/>
            </a:rPr>
            <a:t>If recall period is seven days, transform into monthly values</a:t>
          </a:r>
        </a:p>
      </dsp:txBody>
      <dsp:txXfrm>
        <a:off x="208944" y="3353"/>
        <a:ext cx="2926079" cy="1755647"/>
      </dsp:txXfrm>
    </dsp:sp>
    <dsp:sp modelId="{ED94DE34-1662-4E52-BCB1-3295E6FE38AA}">
      <dsp:nvSpPr>
        <dsp:cNvPr id="0" name=""/>
        <dsp:cNvSpPr/>
      </dsp:nvSpPr>
      <dsp:spPr>
        <a:xfrm>
          <a:off x="6732301" y="835457"/>
          <a:ext cx="642398" cy="91440"/>
        </a:xfrm>
        <a:custGeom>
          <a:avLst/>
          <a:gdLst/>
          <a:ahLst/>
          <a:cxnLst/>
          <a:rect l="0" t="0" r="0" b="0"/>
          <a:pathLst>
            <a:path>
              <a:moveTo>
                <a:pt x="0" y="45720"/>
              </a:moveTo>
              <a:lnTo>
                <a:pt x="64239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7036675" y="877808"/>
        <a:ext cx="33649" cy="6736"/>
      </dsp:txXfrm>
    </dsp:sp>
    <dsp:sp modelId="{905EE072-43FF-4D48-9C49-706B4B366A62}">
      <dsp:nvSpPr>
        <dsp:cNvPr id="0" name=""/>
        <dsp:cNvSpPr/>
      </dsp:nvSpPr>
      <dsp:spPr>
        <a:xfrm>
          <a:off x="3808022" y="3353"/>
          <a:ext cx="2926079" cy="17556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Font typeface="+mj-lt"/>
            <a:buNone/>
          </a:pPr>
          <a:r>
            <a:rPr lang="en-GB" sz="1200" kern="1200" dirty="0"/>
            <a:t>NON-FOOD: calculate monthly non-food expenditures by adding the value of non-food expenditures made in cash or credit. </a:t>
          </a:r>
        </a:p>
        <a:p>
          <a:pPr marL="0" lvl="0" indent="0" algn="ctr" defTabSz="533400">
            <a:lnSpc>
              <a:spcPct val="90000"/>
            </a:lnSpc>
            <a:spcBef>
              <a:spcPct val="0"/>
            </a:spcBef>
            <a:spcAft>
              <a:spcPct val="35000"/>
            </a:spcAft>
            <a:buFont typeface="+mj-lt"/>
            <a:buNone/>
          </a:pPr>
          <a:r>
            <a:rPr lang="en-GB" sz="1200" kern="1200" dirty="0"/>
            <a:t>Transform expenditures with a di­fferent recall period (e.g. six months) into monthly values before summing up</a:t>
          </a:r>
        </a:p>
      </dsp:txBody>
      <dsp:txXfrm>
        <a:off x="3808022" y="3353"/>
        <a:ext cx="2926079" cy="1755647"/>
      </dsp:txXfrm>
    </dsp:sp>
    <dsp:sp modelId="{05520288-1EF1-4BC7-B037-E942F37DCA72}">
      <dsp:nvSpPr>
        <dsp:cNvPr id="0" name=""/>
        <dsp:cNvSpPr/>
      </dsp:nvSpPr>
      <dsp:spPr>
        <a:xfrm>
          <a:off x="1671984" y="1757200"/>
          <a:ext cx="7198155" cy="642398"/>
        </a:xfrm>
        <a:custGeom>
          <a:avLst/>
          <a:gdLst/>
          <a:ahLst/>
          <a:cxnLst/>
          <a:rect l="0" t="0" r="0" b="0"/>
          <a:pathLst>
            <a:path>
              <a:moveTo>
                <a:pt x="7198155" y="0"/>
              </a:moveTo>
              <a:lnTo>
                <a:pt x="7198155" y="338299"/>
              </a:lnTo>
              <a:lnTo>
                <a:pt x="0" y="338299"/>
              </a:lnTo>
              <a:lnTo>
                <a:pt x="0" y="64239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090323" y="2075031"/>
        <a:ext cx="361477" cy="6736"/>
      </dsp:txXfrm>
    </dsp:sp>
    <dsp:sp modelId="{41D7EE47-72B8-4661-B6F9-9DC26F045EBA}">
      <dsp:nvSpPr>
        <dsp:cNvPr id="0" name=""/>
        <dsp:cNvSpPr/>
      </dsp:nvSpPr>
      <dsp:spPr>
        <a:xfrm>
          <a:off x="7407099" y="3353"/>
          <a:ext cx="2926079" cy="17556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Aggregate expenditures to household economic capacity: sum up monthly food and non-food expenditures as calculated in the previous two steps</a:t>
          </a:r>
        </a:p>
      </dsp:txBody>
      <dsp:txXfrm>
        <a:off x="7407099" y="3353"/>
        <a:ext cx="2926079" cy="1755647"/>
      </dsp:txXfrm>
    </dsp:sp>
    <dsp:sp modelId="{F4C2C644-3480-4B88-9472-B4B0FC19CA9A}">
      <dsp:nvSpPr>
        <dsp:cNvPr id="0" name=""/>
        <dsp:cNvSpPr/>
      </dsp:nvSpPr>
      <dsp:spPr>
        <a:xfrm>
          <a:off x="3133224" y="3264102"/>
          <a:ext cx="642398" cy="91440"/>
        </a:xfrm>
        <a:custGeom>
          <a:avLst/>
          <a:gdLst/>
          <a:ahLst/>
          <a:cxnLst/>
          <a:rect l="0" t="0" r="0" b="0"/>
          <a:pathLst>
            <a:path>
              <a:moveTo>
                <a:pt x="0" y="45720"/>
              </a:moveTo>
              <a:lnTo>
                <a:pt x="64239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437598" y="3306454"/>
        <a:ext cx="33649" cy="6736"/>
      </dsp:txXfrm>
    </dsp:sp>
    <dsp:sp modelId="{E3E6161A-EDBA-4341-A7FE-AE6C44200E3C}">
      <dsp:nvSpPr>
        <dsp:cNvPr id="0" name=""/>
        <dsp:cNvSpPr/>
      </dsp:nvSpPr>
      <dsp:spPr>
        <a:xfrm>
          <a:off x="208944" y="2431999"/>
          <a:ext cx="2926079" cy="17556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en-GB" sz="1200" kern="1200" dirty="0"/>
            <a:t>Deduct the monthly value of cash assistance received from the humanitarian sector:</a:t>
          </a:r>
        </a:p>
        <a:p>
          <a:pPr marL="114300" lvl="1" indent="-114300" algn="l" defTabSz="533400">
            <a:lnSpc>
              <a:spcPct val="90000"/>
            </a:lnSpc>
            <a:spcBef>
              <a:spcPct val="0"/>
            </a:spcBef>
            <a:spcAft>
              <a:spcPct val="15000"/>
            </a:spcAft>
            <a:buFont typeface="Symbol" panose="05050102010706020507" pitchFamily="18" charset="2"/>
            <a:buChar char=""/>
          </a:pPr>
          <a:r>
            <a:rPr lang="en-GB" sz="1200" kern="1200" dirty="0"/>
            <a:t>If </a:t>
          </a:r>
          <a:r>
            <a:rPr lang="en-GB" sz="1200" kern="1200" dirty="0">
              <a:solidFill>
                <a:srgbClr val="36B5C5"/>
              </a:solidFill>
              <a:latin typeface="Calibri" panose="020F0502020204030204"/>
              <a:ea typeface="+mn-ea"/>
              <a:cs typeface="+mn-cs"/>
            </a:rPr>
            <a:t>reported</a:t>
          </a:r>
          <a:r>
            <a:rPr lang="en-GB" sz="1200" kern="1200" dirty="0"/>
            <a:t> with a di­fferent recall period (e.g. three months), transform into monthly values</a:t>
          </a:r>
        </a:p>
        <a:p>
          <a:pPr marL="114300" lvl="1" indent="-114300" algn="l" defTabSz="533400">
            <a:lnSpc>
              <a:spcPct val="90000"/>
            </a:lnSpc>
            <a:spcBef>
              <a:spcPct val="0"/>
            </a:spcBef>
            <a:spcAft>
              <a:spcPct val="15000"/>
            </a:spcAft>
            <a:buFont typeface="Symbol" panose="05050102010706020507" pitchFamily="18" charset="2"/>
            <a:buChar char=""/>
          </a:pPr>
          <a:r>
            <a:rPr lang="en-GB" sz="1200" kern="1200" dirty="0"/>
            <a:t>Before deducting, multiply by the estimated share of cash assistance that households spend for regular consumption</a:t>
          </a:r>
        </a:p>
      </dsp:txBody>
      <dsp:txXfrm>
        <a:off x="208944" y="2431999"/>
        <a:ext cx="2926079" cy="1755647"/>
      </dsp:txXfrm>
    </dsp:sp>
    <dsp:sp modelId="{8D4C5C76-7BD7-4B2A-9392-C847B5EDB230}">
      <dsp:nvSpPr>
        <dsp:cNvPr id="0" name=""/>
        <dsp:cNvSpPr/>
      </dsp:nvSpPr>
      <dsp:spPr>
        <a:xfrm>
          <a:off x="3808022" y="2431999"/>
          <a:ext cx="2926079" cy="17556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Calculate monthly per capita household economic capacity by dividing total expenditures by household size</a:t>
          </a:r>
        </a:p>
      </dsp:txBody>
      <dsp:txXfrm>
        <a:off x="3808022" y="2431999"/>
        <a:ext cx="2926079" cy="17556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0" y="0"/>
          <a:ext cx="8434069" cy="902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kern="1200">
              <a:latin typeface="Open Sans" panose="020B0606030504020204" pitchFamily="34" charset="0"/>
              <a:ea typeface="Open Sans" panose="020B0606030504020204" pitchFamily="34" charset="0"/>
              <a:cs typeface="Open Sans" panose="020B0606030504020204" pitchFamily="34" charset="0"/>
            </a:rPr>
            <a:t>Identify the relevant MEB </a:t>
          </a:r>
        </a:p>
      </dsp:txBody>
      <dsp:txXfrm>
        <a:off x="26422" y="26422"/>
        <a:ext cx="7384391" cy="849268"/>
      </dsp:txXfrm>
    </dsp:sp>
    <dsp:sp modelId="{DB19A3C3-98AB-4402-A07C-31EB68576A33}">
      <dsp:nvSpPr>
        <dsp:cNvPr id="0" name=""/>
        <dsp:cNvSpPr/>
      </dsp:nvSpPr>
      <dsp:spPr>
        <a:xfrm>
          <a:off x="706353" y="1066133"/>
          <a:ext cx="8434069" cy="902112"/>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kern="1200">
              <a:latin typeface="Open Sans" panose="020B0606030504020204" pitchFamily="34" charset="0"/>
              <a:ea typeface="Open Sans" panose="020B0606030504020204" pitchFamily="34" charset="0"/>
              <a:cs typeface="Open Sans" panose="020B0606030504020204" pitchFamily="34" charset="0"/>
            </a:rPr>
            <a:t>Aggregate consumption expenditures to establish household economic capacity </a:t>
          </a:r>
        </a:p>
      </dsp:txBody>
      <dsp:txXfrm>
        <a:off x="732775" y="1092555"/>
        <a:ext cx="7088499" cy="849268"/>
      </dsp:txXfrm>
    </dsp:sp>
    <dsp:sp modelId="{9C9857BC-B371-4937-9087-928B95C1A53E}">
      <dsp:nvSpPr>
        <dsp:cNvPr id="0" name=""/>
        <dsp:cNvSpPr/>
      </dsp:nvSpPr>
      <dsp:spPr>
        <a:xfrm>
          <a:off x="1402164" y="2132266"/>
          <a:ext cx="8434069" cy="902112"/>
        </a:xfrm>
        <a:prstGeom prst="roundRect">
          <a:avLst>
            <a:gd name="adj" fmla="val 10000"/>
          </a:avLst>
        </a:prstGeom>
        <a:solidFill>
          <a:schemeClr val="accent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a:latin typeface="Open Sans" panose="020B0606030504020204" pitchFamily="34" charset="0"/>
              <a:ea typeface="Open Sans" panose="020B0606030504020204" pitchFamily="34" charset="0"/>
              <a:cs typeface="Open Sans" panose="020B0606030504020204" pitchFamily="34" charset="0"/>
            </a:rPr>
            <a:t>Compare the economic capacity of each household against the MEB to establish whether a household is above this threshold. </a:t>
          </a:r>
        </a:p>
      </dsp:txBody>
      <dsp:txXfrm>
        <a:off x="1428586" y="2158688"/>
        <a:ext cx="7099041" cy="849268"/>
      </dsp:txXfrm>
    </dsp:sp>
    <dsp:sp modelId="{534671F7-E921-47C7-AFC2-15E57E34AADF}">
      <dsp:nvSpPr>
        <dsp:cNvPr id="0" name=""/>
        <dsp:cNvSpPr/>
      </dsp:nvSpPr>
      <dsp:spPr>
        <a:xfrm>
          <a:off x="2108517" y="3198399"/>
          <a:ext cx="8434069" cy="902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kern="1200">
              <a:latin typeface="Open Sans" panose="020B0606030504020204" pitchFamily="34" charset="0"/>
              <a:ea typeface="Open Sans" panose="020B0606030504020204" pitchFamily="34" charset="0"/>
              <a:cs typeface="Open Sans" panose="020B0606030504020204" pitchFamily="34" charset="0"/>
            </a:rPr>
            <a:t>Compute the ECMEN indicator by calculating the percentage of households whose economic capacity is equal or greater than the MEB threshold</a:t>
          </a:r>
        </a:p>
      </dsp:txBody>
      <dsp:txXfrm>
        <a:off x="2134939" y="3224821"/>
        <a:ext cx="7088499" cy="849268"/>
      </dsp:txXfrm>
    </dsp:sp>
    <dsp:sp modelId="{21B88724-0455-49BE-93B0-C423EB9339D5}">
      <dsp:nvSpPr>
        <dsp:cNvPr id="0" name=""/>
        <dsp:cNvSpPr/>
      </dsp:nvSpPr>
      <dsp:spPr>
        <a:xfrm>
          <a:off x="7847696" y="690936"/>
          <a:ext cx="586373" cy="58637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b="1" kern="1200">
            <a:latin typeface="Open Sans" panose="020B0606030504020204" pitchFamily="34" charset="0"/>
            <a:ea typeface="Open Sans" panose="020B0606030504020204" pitchFamily="34" charset="0"/>
            <a:cs typeface="Open Sans" panose="020B0606030504020204" pitchFamily="34" charset="0"/>
          </a:endParaRPr>
        </a:p>
      </dsp:txBody>
      <dsp:txXfrm>
        <a:off x="7979630" y="690936"/>
        <a:ext cx="322505" cy="441246"/>
      </dsp:txXfrm>
    </dsp:sp>
    <dsp:sp modelId="{60754C1E-B0C0-4A89-805A-5C21DC20E6DF}">
      <dsp:nvSpPr>
        <dsp:cNvPr id="0" name=""/>
        <dsp:cNvSpPr/>
      </dsp:nvSpPr>
      <dsp:spPr>
        <a:xfrm>
          <a:off x="8554049" y="1757069"/>
          <a:ext cx="586373" cy="58637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b="1" kern="1200">
            <a:latin typeface="Open Sans" panose="020B0606030504020204" pitchFamily="34" charset="0"/>
            <a:ea typeface="Open Sans" panose="020B0606030504020204" pitchFamily="34" charset="0"/>
            <a:cs typeface="Open Sans" panose="020B0606030504020204" pitchFamily="34" charset="0"/>
          </a:endParaRPr>
        </a:p>
      </dsp:txBody>
      <dsp:txXfrm>
        <a:off x="8685983" y="1757069"/>
        <a:ext cx="322505" cy="441246"/>
      </dsp:txXfrm>
    </dsp:sp>
    <dsp:sp modelId="{58B2EF76-44DF-499F-8285-7DDA3A348863}">
      <dsp:nvSpPr>
        <dsp:cNvPr id="0" name=""/>
        <dsp:cNvSpPr/>
      </dsp:nvSpPr>
      <dsp:spPr>
        <a:xfrm>
          <a:off x="9249860" y="2823202"/>
          <a:ext cx="586373" cy="58637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b="1" kern="1200">
            <a:latin typeface="Open Sans" panose="020B0606030504020204" pitchFamily="34" charset="0"/>
            <a:ea typeface="Open Sans" panose="020B0606030504020204" pitchFamily="34" charset="0"/>
            <a:cs typeface="Open Sans" panose="020B0606030504020204" pitchFamily="34" charset="0"/>
          </a:endParaRPr>
        </a:p>
      </dsp:txBody>
      <dsp:txXfrm>
        <a:off x="9381794" y="2823202"/>
        <a:ext cx="322505" cy="4412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0" y="0"/>
          <a:ext cx="8434069" cy="902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kern="1200">
              <a:latin typeface="Open Sans" panose="020B0606030504020204" pitchFamily="34" charset="0"/>
              <a:ea typeface="Open Sans" panose="020B0606030504020204" pitchFamily="34" charset="0"/>
              <a:cs typeface="Open Sans" panose="020B0606030504020204" pitchFamily="34" charset="0"/>
            </a:rPr>
            <a:t>Identify the relevant MEB </a:t>
          </a:r>
        </a:p>
      </dsp:txBody>
      <dsp:txXfrm>
        <a:off x="26422" y="26422"/>
        <a:ext cx="7384391" cy="849268"/>
      </dsp:txXfrm>
    </dsp:sp>
    <dsp:sp modelId="{DB19A3C3-98AB-4402-A07C-31EB68576A33}">
      <dsp:nvSpPr>
        <dsp:cNvPr id="0" name=""/>
        <dsp:cNvSpPr/>
      </dsp:nvSpPr>
      <dsp:spPr>
        <a:xfrm>
          <a:off x="706353" y="1066133"/>
          <a:ext cx="8434069" cy="902112"/>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kern="1200">
              <a:latin typeface="Open Sans" panose="020B0606030504020204" pitchFamily="34" charset="0"/>
              <a:ea typeface="Open Sans" panose="020B0606030504020204" pitchFamily="34" charset="0"/>
              <a:cs typeface="Open Sans" panose="020B0606030504020204" pitchFamily="34" charset="0"/>
            </a:rPr>
            <a:t>Aggregate consumption expenditures to establish household economic capacity </a:t>
          </a:r>
        </a:p>
      </dsp:txBody>
      <dsp:txXfrm>
        <a:off x="732775" y="1092555"/>
        <a:ext cx="7088499" cy="849268"/>
      </dsp:txXfrm>
    </dsp:sp>
    <dsp:sp modelId="{9C9857BC-B371-4937-9087-928B95C1A53E}">
      <dsp:nvSpPr>
        <dsp:cNvPr id="0" name=""/>
        <dsp:cNvSpPr/>
      </dsp:nvSpPr>
      <dsp:spPr>
        <a:xfrm>
          <a:off x="1402164" y="2132266"/>
          <a:ext cx="8434069" cy="902112"/>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kern="1200">
              <a:latin typeface="Open Sans" panose="020B0606030504020204" pitchFamily="34" charset="0"/>
              <a:ea typeface="Open Sans" panose="020B0606030504020204" pitchFamily="34" charset="0"/>
              <a:cs typeface="Open Sans" panose="020B0606030504020204" pitchFamily="34" charset="0"/>
            </a:rPr>
            <a:t>Compare the economic capacity of each household against the MEB to establish whether a household is above this threshold. </a:t>
          </a:r>
        </a:p>
      </dsp:txBody>
      <dsp:txXfrm>
        <a:off x="1428586" y="2158688"/>
        <a:ext cx="7099041" cy="849268"/>
      </dsp:txXfrm>
    </dsp:sp>
    <dsp:sp modelId="{534671F7-E921-47C7-AFC2-15E57E34AADF}">
      <dsp:nvSpPr>
        <dsp:cNvPr id="0" name=""/>
        <dsp:cNvSpPr/>
      </dsp:nvSpPr>
      <dsp:spPr>
        <a:xfrm>
          <a:off x="2108517" y="3198399"/>
          <a:ext cx="8434069" cy="902112"/>
        </a:xfrm>
        <a:prstGeom prst="roundRect">
          <a:avLst>
            <a:gd name="adj" fmla="val 10000"/>
          </a:avLst>
        </a:prstGeom>
        <a:solidFill>
          <a:schemeClr val="accent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a:latin typeface="Open Sans" panose="020B0606030504020204" pitchFamily="34" charset="0"/>
              <a:ea typeface="Open Sans" panose="020B0606030504020204" pitchFamily="34" charset="0"/>
              <a:cs typeface="Open Sans" panose="020B0606030504020204" pitchFamily="34" charset="0"/>
            </a:rPr>
            <a:t>Compute the ECMEN indicator by calculating the percentage of households whose economic capacity is equal or greater than the MEB threshold</a:t>
          </a:r>
        </a:p>
      </dsp:txBody>
      <dsp:txXfrm>
        <a:off x="2134939" y="3224821"/>
        <a:ext cx="7088499" cy="849268"/>
      </dsp:txXfrm>
    </dsp:sp>
    <dsp:sp modelId="{21B88724-0455-49BE-93B0-C423EB9339D5}">
      <dsp:nvSpPr>
        <dsp:cNvPr id="0" name=""/>
        <dsp:cNvSpPr/>
      </dsp:nvSpPr>
      <dsp:spPr>
        <a:xfrm>
          <a:off x="7847696" y="690936"/>
          <a:ext cx="586373" cy="58637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b="1" kern="1200">
            <a:latin typeface="Open Sans" panose="020B0606030504020204" pitchFamily="34" charset="0"/>
            <a:ea typeface="Open Sans" panose="020B0606030504020204" pitchFamily="34" charset="0"/>
            <a:cs typeface="Open Sans" panose="020B0606030504020204" pitchFamily="34" charset="0"/>
          </a:endParaRPr>
        </a:p>
      </dsp:txBody>
      <dsp:txXfrm>
        <a:off x="7979630" y="690936"/>
        <a:ext cx="322505" cy="441246"/>
      </dsp:txXfrm>
    </dsp:sp>
    <dsp:sp modelId="{60754C1E-B0C0-4A89-805A-5C21DC20E6DF}">
      <dsp:nvSpPr>
        <dsp:cNvPr id="0" name=""/>
        <dsp:cNvSpPr/>
      </dsp:nvSpPr>
      <dsp:spPr>
        <a:xfrm>
          <a:off x="8554049" y="1757069"/>
          <a:ext cx="586373" cy="58637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b="1" kern="1200">
            <a:latin typeface="Open Sans" panose="020B0606030504020204" pitchFamily="34" charset="0"/>
            <a:ea typeface="Open Sans" panose="020B0606030504020204" pitchFamily="34" charset="0"/>
            <a:cs typeface="Open Sans" panose="020B0606030504020204" pitchFamily="34" charset="0"/>
          </a:endParaRPr>
        </a:p>
      </dsp:txBody>
      <dsp:txXfrm>
        <a:off x="8685983" y="1757069"/>
        <a:ext cx="322505" cy="441246"/>
      </dsp:txXfrm>
    </dsp:sp>
    <dsp:sp modelId="{58B2EF76-44DF-499F-8285-7DDA3A348863}">
      <dsp:nvSpPr>
        <dsp:cNvPr id="0" name=""/>
        <dsp:cNvSpPr/>
      </dsp:nvSpPr>
      <dsp:spPr>
        <a:xfrm>
          <a:off x="9249860" y="2823202"/>
          <a:ext cx="586373" cy="58637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b="1" kern="1200">
            <a:latin typeface="Open Sans" panose="020B0606030504020204" pitchFamily="34" charset="0"/>
            <a:ea typeface="Open Sans" panose="020B0606030504020204" pitchFamily="34" charset="0"/>
            <a:cs typeface="Open Sans" panose="020B0606030504020204" pitchFamily="34" charset="0"/>
          </a:endParaRPr>
        </a:p>
      </dsp:txBody>
      <dsp:txXfrm>
        <a:off x="9381794" y="2823202"/>
        <a:ext cx="322505" cy="44124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07/05/2026</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07/05/2026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_ftnref1"/><Relationship Id="rId7" Type="http://schemas.openxmlformats.org/officeDocument/2006/relationships/hyperlink" Target="#_ftnref5"/><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_ftnref4"/><Relationship Id="rId5" Type="http://schemas.openxmlformats.org/officeDocument/2006/relationships/hyperlink" Target="#_ftnref3"/><Relationship Id="rId4" Type="http://schemas.openxmlformats.org/officeDocument/2006/relationships/hyperlink" Target="#_ftnref2"/></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4193920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15</a:t>
            </a:fld>
            <a:endParaRPr lang="es-419"/>
          </a:p>
        </p:txBody>
      </p:sp>
    </p:spTree>
    <p:extLst>
      <p:ext uri="{BB962C8B-B14F-4D97-AF65-F5344CB8AC3E}">
        <p14:creationId xmlns:p14="http://schemas.microsoft.com/office/powerpoint/2010/main" val="4248216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only asked about the value of purchases, households who access consumption through different channels (own production, assistance/gifts) would appear systematically more vulnerable than households relying on purchases, even when that is not the case. Imagine a farming household that self-produces most of its food. If we only ask about purchases, it would appear as unable to access any food.</a:t>
            </a:r>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3263827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3"/>
              </a:rPr>
              <a:t>[</a:t>
            </a: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3"/>
              </a:rPr>
              <a:t>1]</a:t>
            </a:r>
            <a:r>
              <a:rPr kumimoji="0" lang="en-GB" altLang="fr-FR" sz="16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sz="1200" b="0" i="0" u="none" strike="noStrike" kern="1200"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examples below should be replaced with items commonly consumed in the survey area(s)</a:t>
            </a:r>
            <a:endParaRPr kumimoji="0" lang="en-GB" altLang="fr-FR" sz="1200" b="0" i="0" u="none" strike="noStrike" kern="1200"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4"/>
              </a:rPr>
              <a:t>[2]</a:t>
            </a: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Includes also value vouchers</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5"/>
              </a:rPr>
              <a:t>[3]</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This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caterogy</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includes the following sources:  In-kind assistance from international and local NGOs, UN Agencies, government; gifts from family and friends;  borrowing from family and friends; begging</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6"/>
              </a:rPr>
              <a:t>[4]</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The use of the words “gathered, hunted, or fished” depends on each specific food group</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7"/>
              </a:rPr>
              <a:t>[5]</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The standard recall period for the food expenditure module is 7 days, with the alternative to choose a 30 days (_1M) recall period. This alternative is recommended if the objective of the module is monitoring programmes distributing value voucher if a) value vouchers should or are normally redeemed at once; b) the survey is purposedly fielded after redemption of the vouchers</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dirty="0"/>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4088951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19</a:t>
            </a:fld>
            <a:endParaRPr lang="es-419"/>
          </a:p>
        </p:txBody>
      </p:sp>
    </p:spTree>
    <p:extLst>
      <p:ext uri="{BB962C8B-B14F-4D97-AF65-F5344CB8AC3E}">
        <p14:creationId xmlns:p14="http://schemas.microsoft.com/office/powerpoint/2010/main" val="3741579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20</a:t>
            </a:fld>
            <a:endParaRPr lang="es-419"/>
          </a:p>
        </p:txBody>
      </p:sp>
    </p:spTree>
    <p:extLst>
      <p:ext uri="{BB962C8B-B14F-4D97-AF65-F5344CB8AC3E}">
        <p14:creationId xmlns:p14="http://schemas.microsoft.com/office/powerpoint/2010/main" val="2978178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21</a:t>
            </a:fld>
            <a:endParaRPr lang="es-419"/>
          </a:p>
        </p:txBody>
      </p:sp>
    </p:spTree>
    <p:extLst>
      <p:ext uri="{BB962C8B-B14F-4D97-AF65-F5344CB8AC3E}">
        <p14:creationId xmlns:p14="http://schemas.microsoft.com/office/powerpoint/2010/main" val="2097819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22</a:t>
            </a:fld>
            <a:endParaRPr lang="es-419"/>
          </a:p>
        </p:txBody>
      </p:sp>
    </p:spTree>
    <p:extLst>
      <p:ext uri="{BB962C8B-B14F-4D97-AF65-F5344CB8AC3E}">
        <p14:creationId xmlns:p14="http://schemas.microsoft.com/office/powerpoint/2010/main" val="1810889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fr-FR" sz="1200" b="0" i="0" u="none" strike="noStrike" cap="none" normalizeH="0" baseline="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examples below should be replaced with items commonly consumed in the survey area(s). </a:t>
            </a:r>
            <a:endParaRPr kumimoji="0" lang="fr-FR" altLang="fr-FR" sz="1200" b="0" i="0" u="none" strike="noStrike" cap="none" normalizeH="0" baseline="0" bmk="">
              <a:ln>
                <a:noFill/>
              </a:ln>
              <a:solidFill>
                <a:schemeClr val="tx1"/>
              </a:solidFill>
              <a:effectLst/>
            </a:endParaRPr>
          </a:p>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23</a:t>
            </a:fld>
            <a:endParaRPr lang="es-419"/>
          </a:p>
        </p:txBody>
      </p:sp>
    </p:spTree>
    <p:extLst>
      <p:ext uri="{BB962C8B-B14F-4D97-AF65-F5344CB8AC3E}">
        <p14:creationId xmlns:p14="http://schemas.microsoft.com/office/powerpoint/2010/main" val="3374006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1850379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fr-FR"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examples of goods and services should be replaced with items commonly consumed in the survey area(s).</a:t>
            </a:r>
            <a:endParaRPr kumimoji="0" lang="en-GB" altLang="fr-FR" sz="3600" b="0" i="0" u="none" strike="noStrike" cap="none" normalizeH="0" baseline="0">
              <a:ln>
                <a:noFill/>
              </a:ln>
              <a:solidFill>
                <a:schemeClr val="tx1"/>
              </a:solidFill>
              <a:effectLst/>
              <a:latin typeface="Arial" panose="020B0604020202020204" pitchFamily="34" charset="0"/>
            </a:endParaRPr>
          </a:p>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26</a:t>
            </a:fld>
            <a:endParaRPr lang="es-419"/>
          </a:p>
        </p:txBody>
      </p:sp>
    </p:spTree>
    <p:extLst>
      <p:ext uri="{BB962C8B-B14F-4D97-AF65-F5344CB8AC3E}">
        <p14:creationId xmlns:p14="http://schemas.microsoft.com/office/powerpoint/2010/main" val="79978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examples below should be replaced with items commonly consumed in the survey area(s).</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expenditure module can be complemented by questions on agricultural land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HHExpNFAgriLandRent</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agricultural workforce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HHExpNFAgriWorkf</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farming inputs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HHExpNFFarmInp</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and livestock inputs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HHExpNFLvstInp</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or other items used as intermediate goods for income generating activities</a:t>
            </a:r>
            <a:endParaRPr lang="es-419" dirty="0"/>
          </a:p>
        </p:txBody>
      </p:sp>
      <p:sp>
        <p:nvSpPr>
          <p:cNvPr id="4" name="Slide Number Placeholder 3"/>
          <p:cNvSpPr>
            <a:spLocks noGrp="1"/>
          </p:cNvSpPr>
          <p:nvPr>
            <p:ph type="sldNum" sz="quarter" idx="5"/>
          </p:nvPr>
        </p:nvSpPr>
        <p:spPr/>
        <p:txBody>
          <a:bodyPr/>
          <a:lstStyle/>
          <a:p>
            <a:fld id="{814E9E76-ED3D-4702-B471-04C4385C4A0A}" type="slidenum">
              <a:rPr lang="es-419" smtClean="0"/>
              <a:t>27</a:t>
            </a:fld>
            <a:endParaRPr lang="es-419"/>
          </a:p>
        </p:txBody>
      </p:sp>
    </p:spTree>
    <p:extLst>
      <p:ext uri="{BB962C8B-B14F-4D97-AF65-F5344CB8AC3E}">
        <p14:creationId xmlns:p14="http://schemas.microsoft.com/office/powerpoint/2010/main" val="355615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28</a:t>
            </a:fld>
            <a:endParaRPr lang="es-419"/>
          </a:p>
        </p:txBody>
      </p:sp>
    </p:spTree>
    <p:extLst>
      <p:ext uri="{BB962C8B-B14F-4D97-AF65-F5344CB8AC3E}">
        <p14:creationId xmlns:p14="http://schemas.microsoft.com/office/powerpoint/2010/main" val="574187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29</a:t>
            </a:fld>
            <a:endParaRPr lang="es-419"/>
          </a:p>
        </p:txBody>
      </p:sp>
    </p:spTree>
    <p:extLst>
      <p:ext uri="{BB962C8B-B14F-4D97-AF65-F5344CB8AC3E}">
        <p14:creationId xmlns:p14="http://schemas.microsoft.com/office/powerpoint/2010/main" val="3421519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30</a:t>
            </a:fld>
            <a:endParaRPr lang="es-419"/>
          </a:p>
        </p:txBody>
      </p:sp>
    </p:spTree>
    <p:extLst>
      <p:ext uri="{BB962C8B-B14F-4D97-AF65-F5344CB8AC3E}">
        <p14:creationId xmlns:p14="http://schemas.microsoft.com/office/powerpoint/2010/main" val="3818547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31</a:t>
            </a:fld>
            <a:endParaRPr lang="es-419"/>
          </a:p>
        </p:txBody>
      </p:sp>
    </p:spTree>
    <p:extLst>
      <p:ext uri="{BB962C8B-B14F-4D97-AF65-F5344CB8AC3E}">
        <p14:creationId xmlns:p14="http://schemas.microsoft.com/office/powerpoint/2010/main" val="4254640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32</a:t>
            </a:fld>
            <a:endParaRPr lang="es-419"/>
          </a:p>
        </p:txBody>
      </p:sp>
    </p:spTree>
    <p:extLst>
      <p:ext uri="{BB962C8B-B14F-4D97-AF65-F5344CB8AC3E}">
        <p14:creationId xmlns:p14="http://schemas.microsoft.com/office/powerpoint/2010/main" val="1154050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33</a:t>
            </a:fld>
            <a:endParaRPr lang="es-419"/>
          </a:p>
        </p:txBody>
      </p:sp>
    </p:spTree>
    <p:extLst>
      <p:ext uri="{BB962C8B-B14F-4D97-AF65-F5344CB8AC3E}">
        <p14:creationId xmlns:p14="http://schemas.microsoft.com/office/powerpoint/2010/main" val="2069452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35</a:t>
            </a:fld>
            <a:endParaRPr lang="es-419"/>
          </a:p>
        </p:txBody>
      </p:sp>
    </p:spTree>
    <p:extLst>
      <p:ext uri="{BB962C8B-B14F-4D97-AF65-F5344CB8AC3E}">
        <p14:creationId xmlns:p14="http://schemas.microsoft.com/office/powerpoint/2010/main" val="2997447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36</a:t>
            </a:fld>
            <a:endParaRPr lang="es-419"/>
          </a:p>
        </p:txBody>
      </p:sp>
    </p:spTree>
    <p:extLst>
      <p:ext uri="{BB962C8B-B14F-4D97-AF65-F5344CB8AC3E}">
        <p14:creationId xmlns:p14="http://schemas.microsoft.com/office/powerpoint/2010/main" val="1783899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153742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2621106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44</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45</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the food expenditure sub-module, there are two options: a 7-day or 30-day recall period.</a:t>
            </a:r>
          </a:p>
          <a:p>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46</a:t>
            </a:fld>
            <a:endParaRPr lang="it-IT"/>
          </a:p>
        </p:txBody>
      </p:sp>
    </p:spTree>
    <p:extLst>
      <p:ext uri="{BB962C8B-B14F-4D97-AF65-F5344CB8AC3E}">
        <p14:creationId xmlns:p14="http://schemas.microsoft.com/office/powerpoint/2010/main" val="2667043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47</a:t>
            </a:fld>
            <a:endParaRPr lang="it-IT"/>
          </a:p>
        </p:txBody>
      </p:sp>
    </p:spTree>
    <p:extLst>
      <p:ext uri="{BB962C8B-B14F-4D97-AF65-F5344CB8AC3E}">
        <p14:creationId xmlns:p14="http://schemas.microsoft.com/office/powerpoint/2010/main" val="3231690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48</a:t>
            </a:fld>
            <a:endParaRPr lang="it-IT"/>
          </a:p>
        </p:txBody>
      </p:sp>
    </p:spTree>
    <p:extLst>
      <p:ext uri="{BB962C8B-B14F-4D97-AF65-F5344CB8AC3E}">
        <p14:creationId xmlns:p14="http://schemas.microsoft.com/office/powerpoint/2010/main" val="2613737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53</a:t>
            </a:fld>
            <a:endParaRPr lang="it-IT"/>
          </a:p>
        </p:txBody>
      </p:sp>
    </p:spTree>
    <p:extLst>
      <p:ext uri="{BB962C8B-B14F-4D97-AF65-F5344CB8AC3E}">
        <p14:creationId xmlns:p14="http://schemas.microsoft.com/office/powerpoint/2010/main" val="3973841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59</a:t>
            </a:fld>
            <a:endParaRPr lang="it-IT"/>
          </a:p>
        </p:txBody>
      </p:sp>
    </p:spTree>
    <p:extLst>
      <p:ext uri="{BB962C8B-B14F-4D97-AF65-F5344CB8AC3E}">
        <p14:creationId xmlns:p14="http://schemas.microsoft.com/office/powerpoint/2010/main" val="1508742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60</a:t>
            </a:fld>
            <a:endParaRPr lang="it-IT"/>
          </a:p>
        </p:txBody>
      </p:sp>
    </p:spTree>
    <p:extLst>
      <p:ext uri="{BB962C8B-B14F-4D97-AF65-F5344CB8AC3E}">
        <p14:creationId xmlns:p14="http://schemas.microsoft.com/office/powerpoint/2010/main" val="1463763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61</a:t>
            </a:fld>
            <a:endParaRPr lang="it-IT"/>
          </a:p>
        </p:txBody>
      </p:sp>
    </p:spTree>
    <p:extLst>
      <p:ext uri="{BB962C8B-B14F-4D97-AF65-F5344CB8AC3E}">
        <p14:creationId xmlns:p14="http://schemas.microsoft.com/office/powerpoint/2010/main" val="418565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62</a:t>
            </a:fld>
            <a:endParaRPr lang="it-IT"/>
          </a:p>
        </p:txBody>
      </p:sp>
    </p:spTree>
    <p:extLst>
      <p:ext uri="{BB962C8B-B14F-4D97-AF65-F5344CB8AC3E}">
        <p14:creationId xmlns:p14="http://schemas.microsoft.com/office/powerpoint/2010/main" val="348493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1139693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63</a:t>
            </a:fld>
            <a:endParaRPr lang="it-IT"/>
          </a:p>
        </p:txBody>
      </p:sp>
    </p:spTree>
    <p:extLst>
      <p:ext uri="{BB962C8B-B14F-4D97-AF65-F5344CB8AC3E}">
        <p14:creationId xmlns:p14="http://schemas.microsoft.com/office/powerpoint/2010/main" val="3936815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5"/>
          </p:nvPr>
        </p:nvSpPr>
        <p:spPr/>
        <p:txBody>
          <a:bodyPr/>
          <a:lstStyle/>
          <a:p>
            <a:fld id="{C227884D-8063-894A-9B96-2E8B250142EB}" type="slidenum">
              <a:rPr lang="it-IT" smtClean="0"/>
              <a:t>64</a:t>
            </a:fld>
            <a:endParaRPr lang="it-IT"/>
          </a:p>
        </p:txBody>
      </p:sp>
    </p:spTree>
    <p:extLst>
      <p:ext uri="{BB962C8B-B14F-4D97-AF65-F5344CB8AC3E}">
        <p14:creationId xmlns:p14="http://schemas.microsoft.com/office/powerpoint/2010/main" val="599685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65</a:t>
            </a:fld>
            <a:endParaRPr lang="it-IT"/>
          </a:p>
        </p:txBody>
      </p:sp>
    </p:spTree>
    <p:extLst>
      <p:ext uri="{BB962C8B-B14F-4D97-AF65-F5344CB8AC3E}">
        <p14:creationId xmlns:p14="http://schemas.microsoft.com/office/powerpoint/2010/main" val="1341957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3199CD-3E1B-4AE6-990F-76F925F5EA9F}" type="slidenum">
              <a:rPr lang="es-419" smtClean="0"/>
              <a:t>66</a:t>
            </a:fld>
            <a:endParaRPr lang="es-419"/>
          </a:p>
        </p:txBody>
      </p:sp>
    </p:spTree>
    <p:extLst>
      <p:ext uri="{BB962C8B-B14F-4D97-AF65-F5344CB8AC3E}">
        <p14:creationId xmlns:p14="http://schemas.microsoft.com/office/powerpoint/2010/main" val="27459542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67</a:t>
            </a:fld>
            <a:endParaRPr lang="it-IT"/>
          </a:p>
        </p:txBody>
      </p:sp>
    </p:spTree>
    <p:extLst>
      <p:ext uri="{BB962C8B-B14F-4D97-AF65-F5344CB8AC3E}">
        <p14:creationId xmlns:p14="http://schemas.microsoft.com/office/powerpoint/2010/main" val="24906733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68</a:t>
            </a:fld>
            <a:endParaRPr lang="en-US"/>
          </a:p>
        </p:txBody>
      </p:sp>
    </p:spTree>
    <p:extLst>
      <p:ext uri="{BB962C8B-B14F-4D97-AF65-F5344CB8AC3E}">
        <p14:creationId xmlns:p14="http://schemas.microsoft.com/office/powerpoint/2010/main" val="28159487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69</a:t>
            </a:fld>
            <a:endParaRPr lang="it-IT"/>
          </a:p>
        </p:txBody>
      </p:sp>
    </p:spTree>
    <p:extLst>
      <p:ext uri="{BB962C8B-B14F-4D97-AF65-F5344CB8AC3E}">
        <p14:creationId xmlns:p14="http://schemas.microsoft.com/office/powerpoint/2010/main" val="30772302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70</a:t>
            </a:fld>
            <a:endParaRPr lang="it-IT"/>
          </a:p>
        </p:txBody>
      </p:sp>
    </p:spTree>
    <p:extLst>
      <p:ext uri="{BB962C8B-B14F-4D97-AF65-F5344CB8AC3E}">
        <p14:creationId xmlns:p14="http://schemas.microsoft.com/office/powerpoint/2010/main" val="2874599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2796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424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2392908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73</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75</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76</a:t>
            </a:fld>
            <a:endParaRPr lang="it-IT"/>
          </a:p>
        </p:txBody>
      </p:sp>
    </p:spTree>
    <p:extLst>
      <p:ext uri="{BB962C8B-B14F-4D97-AF65-F5344CB8AC3E}">
        <p14:creationId xmlns:p14="http://schemas.microsoft.com/office/powerpoint/2010/main" val="41384422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78</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ECMEN is used for assessing the economic vulnerability of a population, WFP needs to take into account the assistance that it provides (both in cash and in-kind). If households are able to satisfy their essential needs because of WFP’s and partners’ assistance, the households should still be considered economically vulnerable and should continue to be targeted by WFP’s programmes. This why the assistance is excluded in the version used for assessments. </a:t>
            </a:r>
          </a:p>
          <a:p>
            <a:r>
              <a:rPr lang="en-GB" dirty="0"/>
              <a:t>However, when the ECMEN is used for monitoring, it is important to understand whether the population can meet its essential needs with the assistance provided. This tells if the assistance provided is being effective and whether it is enough. This is why, in the version of ECMEN used for monitoring, assistance is included</a:t>
            </a:r>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3559439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2948108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30717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2508938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userDrawn="1"/>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313574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Autore e data</a:t>
            </a:r>
          </a:p>
        </p:txBody>
      </p:sp>
      <p:sp>
        <p:nvSpPr>
          <p:cNvPr id="12" name="Titolo presentazion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Titolo presentazione</a:t>
            </a:r>
          </a:p>
        </p:txBody>
      </p:sp>
      <p:sp>
        <p:nvSpPr>
          <p:cNvPr id="13" name="Corpo livello uno…"/>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2875109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 id="2147483675" r:id="rId6"/>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surveydesigner.vam.wfp.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wfp.org/publications/essential-needs-guidelines-july-2018"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surveydesigner.vam.wfp.org/"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surveydesigner.vam.wfp.org/design/surve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resources.vam.wfp.org/planning/guidelines/data-quality-guidance"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s://docs.wfp.org/api/documents/WFP-0000145644/download/"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26" Type="http://schemas.openxmlformats.org/officeDocument/2006/relationships/image" Target="../media/image37.sv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notesSlide" Target="../notesSlides/notesSlide48.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24" Type="http://schemas.openxmlformats.org/officeDocument/2006/relationships/image" Target="../media/image35.sv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s>
</file>

<file path=ppt/slides/_rels/slide7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5.svg"/><Relationship Id="rId26" Type="http://schemas.openxmlformats.org/officeDocument/2006/relationships/image" Target="../media/image41.svg"/><Relationship Id="rId3" Type="http://schemas.openxmlformats.org/officeDocument/2006/relationships/image" Target="../media/image16.png"/><Relationship Id="rId21" Type="http://schemas.openxmlformats.org/officeDocument/2006/relationships/image" Target="../media/image24.png"/><Relationship Id="rId7" Type="http://schemas.openxmlformats.org/officeDocument/2006/relationships/image" Target="../media/image20.png"/><Relationship Id="rId12" Type="http://schemas.openxmlformats.org/officeDocument/2006/relationships/image" Target="../media/image23.svg"/><Relationship Id="rId17" Type="http://schemas.openxmlformats.org/officeDocument/2006/relationships/image" Target="../media/image34.png"/><Relationship Id="rId25" Type="http://schemas.openxmlformats.org/officeDocument/2006/relationships/image" Target="../media/image40.png"/><Relationship Id="rId2" Type="http://schemas.openxmlformats.org/officeDocument/2006/relationships/notesSlide" Target="../notesSlides/notesSlide49.xml"/><Relationship Id="rId16" Type="http://schemas.openxmlformats.org/officeDocument/2006/relationships/image" Target="../media/image31.svg"/><Relationship Id="rId20" Type="http://schemas.openxmlformats.org/officeDocument/2006/relationships/image" Target="../media/image37.sv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2.png"/><Relationship Id="rId24" Type="http://schemas.openxmlformats.org/officeDocument/2006/relationships/image" Target="../media/image39.svg"/><Relationship Id="rId5" Type="http://schemas.openxmlformats.org/officeDocument/2006/relationships/image" Target="../media/image18.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15.svg"/><Relationship Id="rId19" Type="http://schemas.openxmlformats.org/officeDocument/2006/relationships/image" Target="../media/image36.png"/><Relationship Id="rId4" Type="http://schemas.openxmlformats.org/officeDocument/2006/relationships/image" Target="../media/image17.svg"/><Relationship Id="rId9" Type="http://schemas.openxmlformats.org/officeDocument/2006/relationships/image" Target="../media/image14.png"/><Relationship Id="rId14" Type="http://schemas.openxmlformats.org/officeDocument/2006/relationships/image" Target="../media/image27.svg"/><Relationship Id="rId22" Type="http://schemas.openxmlformats.org/officeDocument/2006/relationships/image" Target="../media/image25.svg"/></Relationships>
</file>

<file path=ppt/slides/_rels/slide73.xml.rels><?xml version="1.0" encoding="UTF-8" standalone="yes"?>
<Relationships xmlns="http://schemas.openxmlformats.org/package/2006/relationships"><Relationship Id="rId3" Type="http://schemas.openxmlformats.org/officeDocument/2006/relationships/hyperlink" Target="https://github.com/WFP-VAM/RAMResourcesScripts/tree/main/Indicators/Economic-Capacity-to-Meet-Essential-Need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s://vamresources.manuals.wfp.org/docs/economic-capacity-to-meet-essential-needs-ecmen"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latin typeface="Open Sans" panose="020B0606030504020204" pitchFamily="34" charset="0"/>
                <a:ea typeface="Open Sans" panose="020B0606030504020204" pitchFamily="34" charset="0"/>
                <a:cs typeface="Open Sans" panose="020B0606030504020204" pitchFamily="34" charset="0"/>
              </a:rPr>
              <a:t>2024 April</a:t>
            </a:r>
          </a:p>
        </p:txBody>
      </p:sp>
      <p:pic>
        <p:nvPicPr>
          <p:cNvPr id="5" name="Picture 4" descr="A picture containing ground, person, outdoor, vegetable&#10;&#10;Description automatically generated">
            <a:extLst>
              <a:ext uri="{FF2B5EF4-FFF2-40B4-BE49-F238E27FC236}">
                <a16:creationId xmlns:a16="http://schemas.microsoft.com/office/drawing/2014/main" id="{55A2EB20-E9CF-4208-8327-3428ABC5420E}"/>
              </a:ext>
            </a:extLst>
          </p:cNvPr>
          <p:cNvPicPr>
            <a:picLocks noChangeAspect="1"/>
          </p:cNvPicPr>
          <p:nvPr/>
        </p:nvPicPr>
        <p:blipFill rotWithShape="1">
          <a:blip r:embed="rId3"/>
          <a:srcRect t="13190" b="6666"/>
          <a:stretch/>
        </p:blipFill>
        <p:spPr>
          <a:xfrm>
            <a:off x="0" y="-501445"/>
            <a:ext cx="12192000" cy="5496232"/>
          </a:xfrm>
          <a:prstGeom prst="rect">
            <a:avLst/>
          </a:prstGeom>
        </p:spPr>
      </p:pic>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2" name="Titolo 1">
            <a:extLst>
              <a:ext uri="{FF2B5EF4-FFF2-40B4-BE49-F238E27FC236}">
                <a16:creationId xmlns:a16="http://schemas.microsoft.com/office/drawing/2014/main" id="{80BEDBF2-1C9A-1360-51A4-C6FA930FEA99}"/>
              </a:ext>
            </a:extLst>
          </p:cNvPr>
          <p:cNvSpPr txBox="1">
            <a:spLocks/>
          </p:cNvSpPr>
          <p:nvPr/>
        </p:nvSpPr>
        <p:spPr>
          <a:xfrm>
            <a:off x="659230" y="5127641"/>
            <a:ext cx="9821002" cy="10150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GB" sz="28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Economic Capacity to Meet Essential Needs (ECMEN)</a:t>
            </a:r>
            <a:br>
              <a:rPr lang="en-GB" sz="28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GB" sz="2400" b="0">
                <a:solidFill>
                  <a:schemeClr val="tx1"/>
                </a:solidFill>
                <a:latin typeface="Open Sans" panose="020B0606030504020204" pitchFamily="34" charset="0"/>
                <a:ea typeface="Open Sans" panose="020B0606030504020204" pitchFamily="34" charset="0"/>
                <a:cs typeface="Open Sans" panose="020B0606030504020204" pitchFamily="34" charset="0"/>
              </a:rPr>
              <a:t>Needs Assessments &amp; Targeting Unit</a:t>
            </a: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en-US" sz="3600" b="0" kern="1400" spc="230" dirty="0">
                <a:solidFill>
                  <a:schemeClr val="tx1"/>
                </a:solidFill>
                <a:latin typeface="Open Sans ExtraBold" panose="020B0906030804020204" pitchFamily="34" charset="0"/>
              </a:rPr>
              <a:t>Which sources of data are needed?</a:t>
            </a:r>
          </a:p>
        </p:txBody>
      </p:sp>
      <p:sp>
        <p:nvSpPr>
          <p:cNvPr id="3" name="Content Placeholder 2">
            <a:extLst>
              <a:ext uri="{FF2B5EF4-FFF2-40B4-BE49-F238E27FC236}">
                <a16:creationId xmlns:a16="http://schemas.microsoft.com/office/drawing/2014/main" id="{4B2A59D2-C8FE-4D54-8176-BF26D688E29E}"/>
              </a:ext>
            </a:extLst>
          </p:cNvPr>
          <p:cNvSpPr>
            <a:spLocks noGrp="1"/>
          </p:cNvSpPr>
          <p:nvPr>
            <p:ph idx="1"/>
          </p:nvPr>
        </p:nvSpPr>
        <p:spPr>
          <a:xfrm>
            <a:off x="824938" y="1919940"/>
            <a:ext cx="10542124" cy="4100053"/>
          </a:xfrm>
        </p:spPr>
        <p:txBody>
          <a:bodyPr vert="horz" lIns="91440" tIns="45720" rIns="91440" bIns="45720" rtlCol="0" anchor="t">
            <a:normAutofit/>
          </a:bodyPr>
          <a:lstStyle/>
          <a:p>
            <a:r>
              <a:rPr lang="en-US" b="1" dirty="0">
                <a:latin typeface="Open Sans"/>
                <a:ea typeface="Open Sans"/>
                <a:cs typeface="Open Sans"/>
              </a:rPr>
              <a:t>Household economic capacity</a:t>
            </a:r>
            <a:r>
              <a:rPr lang="en-US" noProof="0" dirty="0">
                <a:latin typeface="Open Sans"/>
                <a:ea typeface="Open Sans"/>
                <a:cs typeface="Open Sans"/>
              </a:rPr>
              <a:t>: you will </a:t>
            </a:r>
            <a:r>
              <a:rPr lang="en-US" u="sng" noProof="0" dirty="0">
                <a:latin typeface="Open Sans"/>
                <a:ea typeface="Open Sans"/>
                <a:cs typeface="Open Sans"/>
              </a:rPr>
              <a:t>always</a:t>
            </a:r>
            <a:r>
              <a:rPr lang="en-US" noProof="0" dirty="0">
                <a:latin typeface="Open Sans"/>
                <a:ea typeface="Open Sans"/>
                <a:cs typeface="Open Sans"/>
              </a:rPr>
              <a:t> need a household survey with an </a:t>
            </a:r>
            <a:r>
              <a:rPr lang="en-US" b="1" noProof="0" dirty="0">
                <a:latin typeface="Open Sans"/>
                <a:ea typeface="Open Sans"/>
                <a:cs typeface="Open Sans"/>
              </a:rPr>
              <a:t>expenditure module</a:t>
            </a:r>
          </a:p>
          <a:p>
            <a:pPr marL="0" indent="0">
              <a:buNone/>
            </a:pPr>
            <a:endParaRPr lang="en-US" dirty="0"/>
          </a:p>
          <a:p>
            <a:r>
              <a:rPr lang="en-US" b="1" dirty="0">
                <a:latin typeface="Open Sans"/>
                <a:ea typeface="Open Sans"/>
                <a:cs typeface="Open Sans"/>
              </a:rPr>
              <a:t>MEB</a:t>
            </a:r>
            <a:r>
              <a:rPr lang="en-US" noProof="0" dirty="0">
                <a:latin typeface="Open Sans"/>
                <a:ea typeface="Open Sans"/>
                <a:cs typeface="Open Sans"/>
              </a:rPr>
              <a:t>: Although possible to estimate ad-hoc MEB using same expenditure data, it is usually preferable using an already-existing MEB. In this case:</a:t>
            </a:r>
          </a:p>
          <a:p>
            <a:pPr lvl="1">
              <a:buFont typeface="Courier New" panose="02070309020205020404" pitchFamily="49" charset="0"/>
              <a:buChar char="o"/>
            </a:pPr>
            <a:r>
              <a:rPr lang="en-US" sz="2000" dirty="0"/>
              <a:t>Check if still relevant</a:t>
            </a:r>
          </a:p>
          <a:p>
            <a:pPr lvl="1">
              <a:buFont typeface="Courier New" panose="02070309020205020404" pitchFamily="49" charset="0"/>
              <a:buChar char="o"/>
            </a:pPr>
            <a:r>
              <a:rPr lang="en-US" sz="2000" noProof="0" dirty="0"/>
              <a:t>Update it to current prices</a:t>
            </a:r>
          </a:p>
          <a:p>
            <a:pPr lvl="1">
              <a:buFont typeface="Courier New" panose="02070309020205020404" pitchFamily="49" charset="0"/>
              <a:buChar char="o"/>
            </a:pPr>
            <a:r>
              <a:rPr lang="en-US" sz="2000" dirty="0"/>
              <a:t>Check compatibility with expenditure module</a:t>
            </a:r>
            <a:endParaRPr lang="en-US" sz="2000" noProof="0" dirty="0"/>
          </a:p>
        </p:txBody>
      </p:sp>
      <p:sp>
        <p:nvSpPr>
          <p:cNvPr id="4" name="TextBox 1">
            <a:extLst>
              <a:ext uri="{FF2B5EF4-FFF2-40B4-BE49-F238E27FC236}">
                <a16:creationId xmlns:a16="http://schemas.microsoft.com/office/drawing/2014/main" id="{D4A5458F-FF98-D394-420C-847E27589385}"/>
              </a:ext>
            </a:extLst>
          </p:cNvPr>
          <p:cNvSpPr txBox="1"/>
          <p:nvPr/>
        </p:nvSpPr>
        <p:spPr>
          <a:xfrm>
            <a:off x="9593199" y="5659730"/>
            <a:ext cx="1795236"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Survey Designer</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65957F2E-26A5-3F7D-166E-6A282A199F94}"/>
              </a:ext>
            </a:extLst>
          </p:cNvPr>
          <p:cNvCxnSpPr>
            <a:cxnSpLocks/>
          </p:cNvCxnSpPr>
          <p:nvPr/>
        </p:nvCxnSpPr>
        <p:spPr>
          <a:xfrm>
            <a:off x="7909046" y="5877848"/>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3">
            <a:extLst>
              <a:ext uri="{FF2B5EF4-FFF2-40B4-BE49-F238E27FC236}">
                <a16:creationId xmlns:a16="http://schemas.microsoft.com/office/drawing/2014/main" id="{8A6A4766-5043-58FC-FA2D-49EEF6CC6633}"/>
              </a:ext>
            </a:extLst>
          </p:cNvPr>
          <p:cNvSpPr txBox="1"/>
          <p:nvPr/>
        </p:nvSpPr>
        <p:spPr>
          <a:xfrm>
            <a:off x="3026229" y="5659730"/>
            <a:ext cx="4882817"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latest version of the expenditure module</a:t>
            </a:r>
          </a:p>
        </p:txBody>
      </p:sp>
      <p:sp>
        <p:nvSpPr>
          <p:cNvPr id="7" name="TextBox 1">
            <a:extLst>
              <a:ext uri="{FF2B5EF4-FFF2-40B4-BE49-F238E27FC236}">
                <a16:creationId xmlns:a16="http://schemas.microsoft.com/office/drawing/2014/main" id="{8F234991-C28C-69A0-52BA-5A0E760C2291}"/>
              </a:ext>
            </a:extLst>
          </p:cNvPr>
          <p:cNvSpPr txBox="1"/>
          <p:nvPr/>
        </p:nvSpPr>
        <p:spPr>
          <a:xfrm>
            <a:off x="9593199" y="6095967"/>
            <a:ext cx="1795236"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ENA page</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Arrow Connector 7">
            <a:extLst>
              <a:ext uri="{FF2B5EF4-FFF2-40B4-BE49-F238E27FC236}">
                <a16:creationId xmlns:a16="http://schemas.microsoft.com/office/drawing/2014/main" id="{323C58D7-DEB7-F690-842C-98D1A44DA3BC}"/>
              </a:ext>
            </a:extLst>
          </p:cNvPr>
          <p:cNvCxnSpPr>
            <a:cxnSpLocks/>
          </p:cNvCxnSpPr>
          <p:nvPr/>
        </p:nvCxnSpPr>
        <p:spPr>
          <a:xfrm>
            <a:off x="7909046" y="6314085"/>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3">
            <a:extLst>
              <a:ext uri="{FF2B5EF4-FFF2-40B4-BE49-F238E27FC236}">
                <a16:creationId xmlns:a16="http://schemas.microsoft.com/office/drawing/2014/main" id="{BD3219D4-79D9-82C1-A728-718920F10D02}"/>
              </a:ext>
            </a:extLst>
          </p:cNvPr>
          <p:cNvSpPr txBox="1"/>
          <p:nvPr/>
        </p:nvSpPr>
        <p:spPr>
          <a:xfrm>
            <a:off x="4593771" y="6095967"/>
            <a:ext cx="3315275"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latest guidance on MEB</a:t>
            </a:r>
          </a:p>
        </p:txBody>
      </p:sp>
    </p:spTree>
    <p:extLst>
      <p:ext uri="{BB962C8B-B14F-4D97-AF65-F5344CB8AC3E}">
        <p14:creationId xmlns:p14="http://schemas.microsoft.com/office/powerpoint/2010/main" val="292626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en-US" sz="3600" b="0" kern="1400" spc="230" dirty="0">
                <a:solidFill>
                  <a:schemeClr val="tx1"/>
                </a:solidFill>
                <a:latin typeface="Open Sans ExtraBold" panose="020B0906030804020204" pitchFamily="34" charset="0"/>
              </a:rPr>
              <a:t>Which sources of data are needed? (WFP modules)</a:t>
            </a:r>
          </a:p>
        </p:txBody>
      </p:sp>
      <p:graphicFrame>
        <p:nvGraphicFramePr>
          <p:cNvPr id="4" name="Content Placeholder 3">
            <a:extLst>
              <a:ext uri="{FF2B5EF4-FFF2-40B4-BE49-F238E27FC236}">
                <a16:creationId xmlns:a16="http://schemas.microsoft.com/office/drawing/2014/main" id="{B347DFEB-9BE8-9B48-D805-EE43FEBA4A24}"/>
              </a:ext>
            </a:extLst>
          </p:cNvPr>
          <p:cNvGraphicFramePr>
            <a:graphicFrameLocks noGrp="1"/>
          </p:cNvGraphicFramePr>
          <p:nvPr>
            <p:ph idx="1"/>
            <p:extLst>
              <p:ext uri="{D42A27DB-BD31-4B8C-83A1-F6EECF244321}">
                <p14:modId xmlns:p14="http://schemas.microsoft.com/office/powerpoint/2010/main" val="2750712736"/>
              </p:ext>
            </p:extLst>
          </p:nvPr>
        </p:nvGraphicFramePr>
        <p:xfrm>
          <a:off x="846138" y="1919288"/>
          <a:ext cx="10542587" cy="3724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1">
            <a:extLst>
              <a:ext uri="{FF2B5EF4-FFF2-40B4-BE49-F238E27FC236}">
                <a16:creationId xmlns:a16="http://schemas.microsoft.com/office/drawing/2014/main" id="{32D5BDD3-4BAE-6B9A-EBDC-A2DB99ADE3AD}"/>
              </a:ext>
            </a:extLst>
          </p:cNvPr>
          <p:cNvSpPr txBox="1"/>
          <p:nvPr/>
        </p:nvSpPr>
        <p:spPr>
          <a:xfrm>
            <a:off x="9593199" y="6193130"/>
            <a:ext cx="1795236"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Survey Designer</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C7E61B86-EC5C-E1EA-3DC6-7556F37E9D55}"/>
              </a:ext>
            </a:extLst>
          </p:cNvPr>
          <p:cNvCxnSpPr>
            <a:cxnSpLocks/>
          </p:cNvCxnSpPr>
          <p:nvPr/>
        </p:nvCxnSpPr>
        <p:spPr>
          <a:xfrm>
            <a:off x="7909046" y="6411248"/>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3">
            <a:extLst>
              <a:ext uri="{FF2B5EF4-FFF2-40B4-BE49-F238E27FC236}">
                <a16:creationId xmlns:a16="http://schemas.microsoft.com/office/drawing/2014/main" id="{782AF409-CE26-3A6E-4280-D3611378160D}"/>
              </a:ext>
            </a:extLst>
          </p:cNvPr>
          <p:cNvSpPr txBox="1"/>
          <p:nvPr/>
        </p:nvSpPr>
        <p:spPr>
          <a:xfrm>
            <a:off x="2881433" y="6193130"/>
            <a:ext cx="5027613"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latest standard modules in </a:t>
            </a:r>
            <a:r>
              <a:rPr lang="en-US" sz="16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XLSform</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on </a:t>
            </a:r>
          </a:p>
        </p:txBody>
      </p:sp>
    </p:spTree>
    <p:extLst>
      <p:ext uri="{BB962C8B-B14F-4D97-AF65-F5344CB8AC3E}">
        <p14:creationId xmlns:p14="http://schemas.microsoft.com/office/powerpoint/2010/main" val="154963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385659"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The EXPENDITURE MODULE</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r>
              <a:rPr lang="en-US" spc="60" dirty="0"/>
              <a:t>This section presents the structure, logic and main elements of the standard expenditure module.</a:t>
            </a:r>
          </a:p>
          <a:p>
            <a:pPr marL="0" indent="0">
              <a:lnSpc>
                <a:spcPts val="2700"/>
              </a:lnSpc>
              <a:buNone/>
            </a:pPr>
            <a:r>
              <a:rPr lang="en-US" spc="60" dirty="0"/>
              <a:t>If your expenditure module is different from the standard version, for example because recall periods are different or because food and non-food categories/items are customized to the context, please make sure to adapt these slides.</a:t>
            </a:r>
          </a:p>
          <a:p>
            <a:pPr marL="0" indent="0">
              <a:lnSpc>
                <a:spcPts val="2700"/>
              </a:lnSpc>
              <a:buNone/>
            </a:pPr>
            <a:endParaRPr lang="en-US"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ECMEN: training instructions 2</a:t>
            </a:r>
          </a:p>
        </p:txBody>
      </p:sp>
    </p:spTree>
    <p:extLst>
      <p:ext uri="{BB962C8B-B14F-4D97-AF65-F5344CB8AC3E}">
        <p14:creationId xmlns:p14="http://schemas.microsoft.com/office/powerpoint/2010/main" val="150981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0762-C4CC-4748-9971-F3840BF53EF3}"/>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Overview of the expenditure module</a:t>
            </a:r>
            <a:endParaRPr lang="es-419" sz="3600" b="0" kern="1400" spc="230" dirty="0">
              <a:solidFill>
                <a:schemeClr val="tx1"/>
              </a:solidFill>
              <a:latin typeface="Open Sans ExtraBold" panose="020B0906030804020204" pitchFamily="34" charset="0"/>
            </a:endParaRPr>
          </a:p>
        </p:txBody>
      </p:sp>
      <p:graphicFrame>
        <p:nvGraphicFramePr>
          <p:cNvPr id="4" name="Table 4">
            <a:extLst>
              <a:ext uri="{FF2B5EF4-FFF2-40B4-BE49-F238E27FC236}">
                <a16:creationId xmlns:a16="http://schemas.microsoft.com/office/drawing/2014/main" id="{7EC941B4-FD91-4E9E-8516-3517DC163BF8}"/>
              </a:ext>
            </a:extLst>
          </p:cNvPr>
          <p:cNvGraphicFramePr>
            <a:graphicFrameLocks noGrp="1"/>
          </p:cNvGraphicFramePr>
          <p:nvPr>
            <p:ph idx="1"/>
            <p:extLst>
              <p:ext uri="{D42A27DB-BD31-4B8C-83A1-F6EECF244321}">
                <p14:modId xmlns:p14="http://schemas.microsoft.com/office/powerpoint/2010/main" val="1732807112"/>
              </p:ext>
            </p:extLst>
          </p:nvPr>
        </p:nvGraphicFramePr>
        <p:xfrm>
          <a:off x="991113" y="1362976"/>
          <a:ext cx="9960666" cy="4211914"/>
        </p:xfrm>
        <a:graphic>
          <a:graphicData uri="http://schemas.openxmlformats.org/drawingml/2006/table">
            <a:tbl>
              <a:tblPr firstRow="1" bandRow="1">
                <a:tableStyleId>{5C22544A-7EE6-4342-B048-85BDC9FD1C3A}</a:tableStyleId>
              </a:tblPr>
              <a:tblGrid>
                <a:gridCol w="1173013">
                  <a:extLst>
                    <a:ext uri="{9D8B030D-6E8A-4147-A177-3AD203B41FA5}">
                      <a16:colId xmlns:a16="http://schemas.microsoft.com/office/drawing/2014/main" val="529199142"/>
                    </a:ext>
                  </a:extLst>
                </a:gridCol>
                <a:gridCol w="2155432">
                  <a:extLst>
                    <a:ext uri="{9D8B030D-6E8A-4147-A177-3AD203B41FA5}">
                      <a16:colId xmlns:a16="http://schemas.microsoft.com/office/drawing/2014/main" val="3884141017"/>
                    </a:ext>
                  </a:extLst>
                </a:gridCol>
                <a:gridCol w="3179518">
                  <a:extLst>
                    <a:ext uri="{9D8B030D-6E8A-4147-A177-3AD203B41FA5}">
                      <a16:colId xmlns:a16="http://schemas.microsoft.com/office/drawing/2014/main" val="491799903"/>
                    </a:ext>
                  </a:extLst>
                </a:gridCol>
                <a:gridCol w="3452703">
                  <a:extLst>
                    <a:ext uri="{9D8B030D-6E8A-4147-A177-3AD203B41FA5}">
                      <a16:colId xmlns:a16="http://schemas.microsoft.com/office/drawing/2014/main" val="2811956828"/>
                    </a:ext>
                  </a:extLst>
                </a:gridCol>
              </a:tblGrid>
              <a:tr h="567922">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Group</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Recall period</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Sources of consumption</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Preferred respondent/informant</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253469499"/>
                  </a:ext>
                </a:extLst>
              </a:tr>
              <a:tr h="1403466">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Food</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Previous 7 days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342900" lvl="0" indent="-342900">
                        <a:lnSpc>
                          <a:spcPct val="107000"/>
                        </a:lnSpc>
                        <a:buFont typeface="Symbol" panose="05050102010706020507" pitchFamily="18" charset="2"/>
                        <a:buChar char=""/>
                      </a:pPr>
                      <a:r>
                        <a:rPr lang="en-GB" sz="1600">
                          <a:effectLst/>
                          <a:latin typeface="Open Sans" panose="020B0606030504020204" pitchFamily="34" charset="0"/>
                          <a:ea typeface="Open Sans" panose="020B0606030504020204" pitchFamily="34" charset="0"/>
                          <a:cs typeface="Open Sans" panose="020B0606030504020204" pitchFamily="34" charset="0"/>
                        </a:rPr>
                        <a:t>Purchases (cash &amp; credit)</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buFont typeface="Symbol" panose="05050102010706020507" pitchFamily="18" charset="2"/>
                        <a:buChar char=""/>
                      </a:pPr>
                      <a:r>
                        <a:rPr lang="en-GB" sz="1600">
                          <a:effectLst/>
                          <a:latin typeface="Open Sans" panose="020B0606030504020204" pitchFamily="34" charset="0"/>
                          <a:ea typeface="Open Sans" panose="020B0606030504020204" pitchFamily="34" charset="0"/>
                          <a:cs typeface="Open Sans" panose="020B0606030504020204" pitchFamily="34" charset="0"/>
                        </a:rPr>
                        <a:t>In-kind assistance and gifts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Font typeface="Symbol" panose="05050102010706020507" pitchFamily="18" charset="2"/>
                        <a:buChar char=""/>
                      </a:pPr>
                      <a:r>
                        <a:rPr lang="en-GB" sz="1600" b="0">
                          <a:effectLst/>
                          <a:latin typeface="Open Sans" panose="020B0606030504020204" pitchFamily="34" charset="0"/>
                          <a:ea typeface="Open Sans" panose="020B0606030504020204" pitchFamily="34" charset="0"/>
                          <a:cs typeface="Open Sans" panose="020B0606030504020204" pitchFamily="34" charset="0"/>
                        </a:rPr>
                        <a:t>Own-production</a:t>
                      </a:r>
                      <a:endParaRPr lang="es-419" sz="1600" b="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228600">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HH member normally in charge of preparing and purchasing food</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46100416"/>
                  </a:ext>
                </a:extLst>
              </a:tr>
              <a:tr h="1120263">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Non-Food</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Previous 30 days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600">
                          <a:effectLst/>
                          <a:latin typeface="Open Sans" panose="020B0606030504020204" pitchFamily="34" charset="0"/>
                          <a:ea typeface="Open Sans" panose="020B0606030504020204" pitchFamily="34" charset="0"/>
                          <a:cs typeface="Open Sans" panose="020B0606030504020204" pitchFamily="34" charset="0"/>
                        </a:rPr>
                        <a:t>Purchases (cash &amp; credit)</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Font typeface="Symbol" panose="05050102010706020507" pitchFamily="18" charset="2"/>
                        <a:buChar char=""/>
                      </a:pPr>
                      <a:r>
                        <a:rPr lang="en-GB" sz="1600">
                          <a:effectLst/>
                          <a:latin typeface="Open Sans" panose="020B0606030504020204" pitchFamily="34" charset="0"/>
                          <a:ea typeface="Open Sans" panose="020B0606030504020204" pitchFamily="34" charset="0"/>
                          <a:cs typeface="Open Sans" panose="020B0606030504020204" pitchFamily="34" charset="0"/>
                        </a:rPr>
                        <a:t>In-kind assistance and gifts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228600">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HH head, or HH member more familiar with non-food expenditures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659836276"/>
                  </a:ext>
                </a:extLst>
              </a:tr>
              <a:tr h="1120263">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Non-food</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Previous 6 months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600">
                          <a:effectLst/>
                          <a:latin typeface="Open Sans" panose="020B0606030504020204" pitchFamily="34" charset="0"/>
                          <a:ea typeface="Open Sans" panose="020B0606030504020204" pitchFamily="34" charset="0"/>
                          <a:cs typeface="Open Sans" panose="020B0606030504020204" pitchFamily="34" charset="0"/>
                        </a:rPr>
                        <a:t>Purchases (cash &amp; credit)</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Font typeface="Symbol" panose="05050102010706020507" pitchFamily="18" charset="2"/>
                        <a:buChar char=""/>
                      </a:pPr>
                      <a:r>
                        <a:rPr lang="en-GB" sz="1600">
                          <a:effectLst/>
                          <a:latin typeface="Open Sans" panose="020B0606030504020204" pitchFamily="34" charset="0"/>
                          <a:ea typeface="Open Sans" panose="020B0606030504020204" pitchFamily="34" charset="0"/>
                          <a:cs typeface="Open Sans" panose="020B0606030504020204" pitchFamily="34" charset="0"/>
                        </a:rPr>
                        <a:t>In-kind assistance and gifts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228600">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HH head, or HH member more familiar with non-food expenditures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148261328"/>
                  </a:ext>
                </a:extLst>
              </a:tr>
            </a:tbl>
          </a:graphicData>
        </a:graphic>
      </p:graphicFrame>
    </p:spTree>
    <p:extLst>
      <p:ext uri="{BB962C8B-B14F-4D97-AF65-F5344CB8AC3E}">
        <p14:creationId xmlns:p14="http://schemas.microsoft.com/office/powerpoint/2010/main" val="179488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9C8B-1CA7-44DD-95CE-71D19628CCCF}"/>
              </a:ext>
            </a:extLst>
          </p:cNvPr>
          <p:cNvSpPr>
            <a:spLocks noGrp="1"/>
          </p:cNvSpPr>
          <p:nvPr>
            <p:ph type="title"/>
          </p:nvPr>
        </p:nvSpPr>
        <p:spPr>
          <a:xfrm>
            <a:off x="846311" y="664870"/>
            <a:ext cx="10542124" cy="715356"/>
          </a:xfrm>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An important clarification</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19B72B6D-FE1D-4106-85C0-F6F48EA13ABB}"/>
              </a:ext>
            </a:extLst>
          </p:cNvPr>
          <p:cNvSpPr>
            <a:spLocks noGrp="1"/>
          </p:cNvSpPr>
          <p:nvPr>
            <p:ph idx="1"/>
          </p:nvPr>
        </p:nvSpPr>
        <p:spPr>
          <a:xfrm>
            <a:off x="824938" y="1540379"/>
            <a:ext cx="10542124" cy="4100053"/>
          </a:xfrm>
        </p:spPr>
        <p:txBody>
          <a:bodyPr>
            <a:normAutofit/>
          </a:bodyPr>
          <a:lstStyle/>
          <a:p>
            <a:r>
              <a:rPr lang="en-GB" dirty="0"/>
              <a:t>Even though, for simplicity, we call it the “expenditure module,” we are actually asking about two things:</a:t>
            </a:r>
          </a:p>
          <a:p>
            <a:pPr lvl="1">
              <a:buFont typeface="Courier New" panose="02070309020205020404" pitchFamily="49" charset="0"/>
              <a:buChar char="o"/>
            </a:pPr>
            <a:r>
              <a:rPr lang="en-GB" dirty="0"/>
              <a:t>For purchased items (cash and credit), we ask what the HH </a:t>
            </a:r>
            <a:r>
              <a:rPr lang="en-GB" b="1" dirty="0"/>
              <a:t>purchased</a:t>
            </a:r>
            <a:r>
              <a:rPr lang="en-GB" dirty="0"/>
              <a:t> and how much it </a:t>
            </a:r>
            <a:r>
              <a:rPr lang="en-GB" b="1" dirty="0"/>
              <a:t>spent</a:t>
            </a:r>
            <a:r>
              <a:rPr lang="en-GB" dirty="0"/>
              <a:t> on these purchases.</a:t>
            </a:r>
          </a:p>
          <a:p>
            <a:pPr lvl="1">
              <a:buFont typeface="Courier New" panose="02070309020205020404" pitchFamily="49" charset="0"/>
              <a:buChar char="o"/>
            </a:pPr>
            <a:r>
              <a:rPr lang="en-GB" dirty="0"/>
              <a:t>For non-purchased items (own production or in-kind assistance and gifts), we ask what the HH </a:t>
            </a:r>
            <a:r>
              <a:rPr lang="en-GB" b="1" u="sng" dirty="0"/>
              <a:t>consumed </a:t>
            </a:r>
            <a:r>
              <a:rPr lang="en-GB" u="sng" dirty="0"/>
              <a:t>and how much its value would be if purchased</a:t>
            </a:r>
            <a:r>
              <a:rPr lang="en-GB" dirty="0"/>
              <a:t>.</a:t>
            </a:r>
          </a:p>
          <a:p>
            <a:r>
              <a:rPr lang="en-GB" dirty="0"/>
              <a:t>This is because our objective </a:t>
            </a:r>
            <a:r>
              <a:rPr lang="en-GB" b="1" dirty="0"/>
              <a:t>is quantifying the monetary value of what households consume </a:t>
            </a:r>
            <a:r>
              <a:rPr lang="en-GB" dirty="0"/>
              <a:t>to understand their vulnerability.</a:t>
            </a:r>
          </a:p>
          <a:p>
            <a:r>
              <a:rPr lang="en-GB" dirty="0"/>
              <a:t>For purchased items, we ask about what households spent (and not the value of what they consumed) only because that is much easier to recall. But ultimately, that serves as a proxy of the value of what households consume.</a:t>
            </a:r>
          </a:p>
          <a:p>
            <a:endParaRPr lang="en-GB" b="1" dirty="0"/>
          </a:p>
        </p:txBody>
      </p:sp>
    </p:spTree>
    <p:extLst>
      <p:ext uri="{BB962C8B-B14F-4D97-AF65-F5344CB8AC3E}">
        <p14:creationId xmlns:p14="http://schemas.microsoft.com/office/powerpoint/2010/main" val="2915921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9123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ct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en-GB" sz="4600" b="0" dirty="0">
                <a:solidFill>
                  <a:srgbClr val="FFFFFE"/>
                </a:solidFill>
                <a:latin typeface="Open Sans ExtraBold" panose="020B0906030804020204" pitchFamily="34" charset="0"/>
                <a:ea typeface="Open Sans Extrabold"/>
                <a:cs typeface="Open Sans Extrabold"/>
              </a:rPr>
              <a:t>Discussion question: </a:t>
            </a:r>
          </a:p>
          <a:p>
            <a:pPr marL="0" indent="0" algn="ctr">
              <a:buNone/>
            </a:pPr>
            <a:r>
              <a:rPr lang="en-GB" sz="3600" dirty="0">
                <a:solidFill>
                  <a:srgbClr val="FFFFFE"/>
                </a:solidFill>
              </a:rPr>
              <a:t>What would happen if we only asked about purchases?</a:t>
            </a:r>
          </a:p>
          <a:p>
            <a:pP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Badge Question Mark with solid fill">
            <a:extLst>
              <a:ext uri="{FF2B5EF4-FFF2-40B4-BE49-F238E27FC236}">
                <a16:creationId xmlns:a16="http://schemas.microsoft.com/office/drawing/2014/main" id="{933F6D21-FBFA-43EF-A0C0-3463B1B11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5901" y="1979186"/>
            <a:ext cx="780198" cy="780198"/>
          </a:xfrm>
          <a:prstGeom prst="rect">
            <a:avLst/>
          </a:prstGeom>
        </p:spPr>
      </p:pic>
      <p:sp>
        <p:nvSpPr>
          <p:cNvPr id="5" name="TextBox 4">
            <a:extLst>
              <a:ext uri="{FF2B5EF4-FFF2-40B4-BE49-F238E27FC236}">
                <a16:creationId xmlns:a16="http://schemas.microsoft.com/office/drawing/2014/main" id="{CE9F7C10-D2AF-EEBE-C51D-035BF6056D02}"/>
              </a:ext>
            </a:extLst>
          </p:cNvPr>
          <p:cNvSpPr txBox="1"/>
          <p:nvPr/>
        </p:nvSpPr>
        <p:spPr>
          <a:xfrm>
            <a:off x="2874209" y="5128669"/>
            <a:ext cx="6443581" cy="707886"/>
          </a:xfrm>
          <a:prstGeom prst="rect">
            <a:avLst/>
          </a:prstGeom>
          <a:noFill/>
        </p:spPr>
        <p:txBody>
          <a:bodyPr wrap="square">
            <a:spAutoFit/>
          </a:bodyPr>
          <a:lstStyle/>
          <a:p>
            <a:pPr algn="ctr"/>
            <a:r>
              <a:rPr lang="en-GB" sz="2000" b="1">
                <a:solidFill>
                  <a:srgbClr val="FFFFFE"/>
                </a:solidFill>
                <a:latin typeface="Open Sans" panose="020B0606030504020204" pitchFamily="34" charset="0"/>
                <a:ea typeface="Open Sans" panose="020B0606030504020204" pitchFamily="34" charset="0"/>
                <a:cs typeface="Open Sans" panose="020B0606030504020204" pitchFamily="34" charset="0"/>
              </a:rPr>
              <a:t>For example, think about households that rely on their own production,  or aid and donations. </a:t>
            </a:r>
          </a:p>
        </p:txBody>
      </p:sp>
    </p:spTree>
    <p:extLst>
      <p:ext uri="{BB962C8B-B14F-4D97-AF65-F5344CB8AC3E}">
        <p14:creationId xmlns:p14="http://schemas.microsoft.com/office/powerpoint/2010/main" val="2232640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01304B5-C6A4-BE0F-ACD2-D34DE3FDDB60}"/>
              </a:ext>
            </a:extLst>
          </p:cNvPr>
          <p:cNvSpPr txBox="1">
            <a:spLocks/>
          </p:cNvSpPr>
          <p:nvPr/>
        </p:nvSpPr>
        <p:spPr>
          <a:xfrm>
            <a:off x="642605" y="2231809"/>
            <a:ext cx="9472066" cy="33249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Expenditure module</a:t>
            </a: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marL="742950" indent="-742950">
              <a:lnSpc>
                <a:spcPts val="3920"/>
              </a:lnSpc>
              <a:buAutoNum type="arabicPeriod"/>
            </a:pPr>
            <a:r>
              <a:rPr lang="it-IT" sz="2400" b="0" kern="1400" spc="230" dirty="0">
                <a:solidFill>
                  <a:schemeClr val="accent2"/>
                </a:solidFill>
                <a:latin typeface="Open Sans ExtraBold" panose="020B0906030804020204" pitchFamily="34" charset="0"/>
                <a:ea typeface="Open Sans Extrabold" panose="020B0606030504020204" pitchFamily="34" charset="0"/>
                <a:cs typeface="Open Sans Extrabold" panose="020B0606030504020204" pitchFamily="34" charset="0"/>
              </a:rPr>
              <a:t>Food expenditures – 7 days (or 30 days)</a:t>
            </a:r>
          </a:p>
          <a:p>
            <a:pPr marL="742950" indent="-742950">
              <a:lnSpc>
                <a:spcPts val="3920"/>
              </a:lnSpc>
              <a:buAutoNum type="arabicPeriod"/>
            </a:pPr>
            <a:r>
              <a:rPr lang="it-IT" sz="2400"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Non-food expenditures</a:t>
            </a:r>
          </a:p>
          <a:p>
            <a:pPr marL="1200150" lvl="1" indent="-742950">
              <a:lnSpc>
                <a:spcPts val="3920"/>
              </a:lnSpc>
              <a:buFont typeface="Wingdings" panose="05000000000000000000" pitchFamily="2" charset="2"/>
              <a:buChar char="§"/>
            </a:pPr>
            <a:r>
              <a:rPr lang="it-IT" sz="2000" kern="1400" spc="230" dirty="0">
                <a:solidFill>
                  <a:srgbClr val="FFFFFF"/>
                </a:solidFill>
                <a:latin typeface="Open Sans ExtraBold" panose="020B0906030804020204" pitchFamily="34" charset="0"/>
                <a:ea typeface="Open Sans Extrabold" panose="020B0606030504020204" pitchFamily="34" charset="0"/>
                <a:cs typeface="Open Sans Extrabold" panose="020B0606030504020204" pitchFamily="34" charset="0"/>
              </a:rPr>
              <a:t>30 days</a:t>
            </a:r>
          </a:p>
          <a:p>
            <a:pPr marL="1200150" lvl="1" indent="-742950">
              <a:lnSpc>
                <a:spcPts val="3920"/>
              </a:lnSpc>
              <a:buFont typeface="Wingdings" panose="05000000000000000000" pitchFamily="2" charset="2"/>
              <a:buChar char="§"/>
            </a:pPr>
            <a:r>
              <a:rPr lang="it-IT" sz="2000" kern="1400" spc="230" dirty="0">
                <a:solidFill>
                  <a:srgbClr val="FFFFFF"/>
                </a:solidFill>
                <a:latin typeface="Open Sans ExtraBold" panose="020B0906030804020204" pitchFamily="34" charset="0"/>
                <a:ea typeface="Open Sans Extrabold" panose="020B0606030504020204" pitchFamily="34" charset="0"/>
                <a:cs typeface="Open Sans Extrabold" panose="020B0606030504020204" pitchFamily="34" charset="0"/>
              </a:rPr>
              <a:t>6 months</a:t>
            </a:r>
          </a:p>
          <a:p>
            <a:pPr>
              <a:lnSpc>
                <a:spcPts val="3920"/>
              </a:lnSpc>
            </a:pPr>
            <a:endParaRPr lang="en-GB" sz="2800"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7152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Food submodule: overview</a:t>
            </a:r>
            <a:endParaRPr lang="es-419" sz="3600" b="0" kern="1400" spc="230" dirty="0">
              <a:solidFill>
                <a:schemeClr val="tx1"/>
              </a:solidFill>
              <a:latin typeface="Open Sans ExtraBold" panose="020B0906030804020204" pitchFamily="34" charset="0"/>
            </a:endParaRPr>
          </a:p>
        </p:txBody>
      </p:sp>
      <p:graphicFrame>
        <p:nvGraphicFramePr>
          <p:cNvPr id="3" name="Table 2">
            <a:extLst>
              <a:ext uri="{FF2B5EF4-FFF2-40B4-BE49-F238E27FC236}">
                <a16:creationId xmlns:a16="http://schemas.microsoft.com/office/drawing/2014/main" id="{2B505E5A-91D9-D27B-2207-7CD9ADF11C02}"/>
              </a:ext>
            </a:extLst>
          </p:cNvPr>
          <p:cNvGraphicFramePr>
            <a:graphicFrameLocks noGrp="1"/>
          </p:cNvGraphicFramePr>
          <p:nvPr>
            <p:extLst>
              <p:ext uri="{D42A27DB-BD31-4B8C-83A1-F6EECF244321}">
                <p14:modId xmlns:p14="http://schemas.microsoft.com/office/powerpoint/2010/main" val="1728320117"/>
              </p:ext>
            </p:extLst>
          </p:nvPr>
        </p:nvGraphicFramePr>
        <p:xfrm>
          <a:off x="504721" y="1240870"/>
          <a:ext cx="11527257" cy="5423409"/>
        </p:xfrm>
        <a:graphic>
          <a:graphicData uri="http://schemas.openxmlformats.org/drawingml/2006/table">
            <a:tbl>
              <a:tblPr firstRow="1" firstCol="1" bandRow="1">
                <a:tableStyleId>{5C22544A-7EE6-4342-B048-85BDC9FD1C3A}</a:tableStyleId>
              </a:tblPr>
              <a:tblGrid>
                <a:gridCol w="181079">
                  <a:extLst>
                    <a:ext uri="{9D8B030D-6E8A-4147-A177-3AD203B41FA5}">
                      <a16:colId xmlns:a16="http://schemas.microsoft.com/office/drawing/2014/main" val="542715717"/>
                    </a:ext>
                  </a:extLst>
                </a:gridCol>
                <a:gridCol w="1259374">
                  <a:extLst>
                    <a:ext uri="{9D8B030D-6E8A-4147-A177-3AD203B41FA5}">
                      <a16:colId xmlns:a16="http://schemas.microsoft.com/office/drawing/2014/main" val="3770647706"/>
                    </a:ext>
                  </a:extLst>
                </a:gridCol>
                <a:gridCol w="1472141">
                  <a:extLst>
                    <a:ext uri="{9D8B030D-6E8A-4147-A177-3AD203B41FA5}">
                      <a16:colId xmlns:a16="http://schemas.microsoft.com/office/drawing/2014/main" val="3481362451"/>
                    </a:ext>
                  </a:extLst>
                </a:gridCol>
                <a:gridCol w="1259047">
                  <a:extLst>
                    <a:ext uri="{9D8B030D-6E8A-4147-A177-3AD203B41FA5}">
                      <a16:colId xmlns:a16="http://schemas.microsoft.com/office/drawing/2014/main" val="1309759323"/>
                    </a:ext>
                  </a:extLst>
                </a:gridCol>
                <a:gridCol w="1225936">
                  <a:extLst>
                    <a:ext uri="{9D8B030D-6E8A-4147-A177-3AD203B41FA5}">
                      <a16:colId xmlns:a16="http://schemas.microsoft.com/office/drawing/2014/main" val="1918487562"/>
                    </a:ext>
                  </a:extLst>
                </a:gridCol>
                <a:gridCol w="1225936">
                  <a:extLst>
                    <a:ext uri="{9D8B030D-6E8A-4147-A177-3AD203B41FA5}">
                      <a16:colId xmlns:a16="http://schemas.microsoft.com/office/drawing/2014/main" val="397687848"/>
                    </a:ext>
                  </a:extLst>
                </a:gridCol>
                <a:gridCol w="1225936">
                  <a:extLst>
                    <a:ext uri="{9D8B030D-6E8A-4147-A177-3AD203B41FA5}">
                      <a16:colId xmlns:a16="http://schemas.microsoft.com/office/drawing/2014/main" val="3680548766"/>
                    </a:ext>
                  </a:extLst>
                </a:gridCol>
                <a:gridCol w="1225936">
                  <a:extLst>
                    <a:ext uri="{9D8B030D-6E8A-4147-A177-3AD203B41FA5}">
                      <a16:colId xmlns:a16="http://schemas.microsoft.com/office/drawing/2014/main" val="4062958430"/>
                    </a:ext>
                  </a:extLst>
                </a:gridCol>
                <a:gridCol w="1225936">
                  <a:extLst>
                    <a:ext uri="{9D8B030D-6E8A-4147-A177-3AD203B41FA5}">
                      <a16:colId xmlns:a16="http://schemas.microsoft.com/office/drawing/2014/main" val="1113320211"/>
                    </a:ext>
                  </a:extLst>
                </a:gridCol>
                <a:gridCol w="1225936">
                  <a:extLst>
                    <a:ext uri="{9D8B030D-6E8A-4147-A177-3AD203B41FA5}">
                      <a16:colId xmlns:a16="http://schemas.microsoft.com/office/drawing/2014/main" val="3191895760"/>
                    </a:ext>
                  </a:extLst>
                </a:gridCol>
              </a:tblGrid>
              <a:tr h="1258227">
                <a:tc>
                  <a:txBody>
                    <a:bodyPr/>
                    <a:lstStyle/>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Item name</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dirty="0">
                          <a:solidFill>
                            <a:srgbClr val="0C0C00"/>
                          </a:solidFill>
                          <a:effectLst/>
                        </a:rPr>
                        <a:t>Example</a:t>
                      </a:r>
                      <a:r>
                        <a:rPr lang="en-GB" sz="1400" b="0" baseline="30000" dirty="0">
                          <a:solidFill>
                            <a:srgbClr val="0C0C00"/>
                          </a:solidFill>
                          <a:effectLst/>
                        </a:rPr>
                        <a:t>1</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Note: Before asking yes/no questions related to a certain item name, the enumerator should read: </a:t>
                      </a:r>
                      <a:r>
                        <a:rPr lang="en-GB" sz="1400" b="0" i="1" dirty="0">
                          <a:solidFill>
                            <a:srgbClr val="0C0C00"/>
                          </a:solidFill>
                          <a:effectLst/>
                        </a:rPr>
                        <a:t>now I will ask you about your consumption and expenditures of [item name]. This includes items such as…[Example]</a:t>
                      </a:r>
                      <a:endParaRPr lang="fr-FR" sz="1400" b="0" i="1"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Variable Name</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dirty="0">
                          <a:solidFill>
                            <a:srgbClr val="0C0C00"/>
                          </a:solidFill>
                          <a:effectLst/>
                        </a:rPr>
                        <a:t>Did your household </a:t>
                      </a:r>
                      <a:r>
                        <a:rPr lang="en-GB" sz="1400" b="0" u="sng" dirty="0">
                          <a:solidFill>
                            <a:srgbClr val="0C0C00"/>
                          </a:solidFill>
                          <a:effectLst/>
                        </a:rPr>
                        <a:t>purchase </a:t>
                      </a:r>
                      <a:r>
                        <a:rPr lang="en-GB" sz="1400" b="0" dirty="0">
                          <a:solidFill>
                            <a:srgbClr val="0C0C00"/>
                          </a:solidFill>
                          <a:effectLst/>
                        </a:rPr>
                        <a:t>any [item] </a:t>
                      </a:r>
                      <a:r>
                        <a:rPr lang="en-GB" sz="1400" b="0" u="sng" dirty="0">
                          <a:solidFill>
                            <a:srgbClr val="0C0C00"/>
                          </a:solidFill>
                          <a:effectLst/>
                        </a:rPr>
                        <a:t>for household consumption</a:t>
                      </a:r>
                      <a:r>
                        <a:rPr lang="en-GB" sz="1400" b="0" dirty="0">
                          <a:solidFill>
                            <a:srgbClr val="0C0C00"/>
                          </a:solidFill>
                          <a:effectLst/>
                        </a:rPr>
                        <a:t> in the last 7 days, using cash</a:t>
                      </a:r>
                      <a:r>
                        <a:rPr lang="en-GB" sz="1400" b="0" baseline="30000" dirty="0">
                          <a:solidFill>
                            <a:srgbClr val="0C0C00"/>
                          </a:solidFill>
                          <a:effectLst/>
                        </a:rPr>
                        <a:t>2</a:t>
                      </a:r>
                      <a:r>
                        <a:rPr lang="en-GB" sz="1400" b="0" dirty="0">
                          <a:solidFill>
                            <a:srgbClr val="0C0C00"/>
                          </a:solidFill>
                          <a:effectLst/>
                        </a:rPr>
                        <a:t> or on credit?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1=Yes -&gt;</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0=No -&gt; next question (_</a:t>
                      </a:r>
                      <a:r>
                        <a:rPr lang="en-GB" sz="1400" b="0" dirty="0" err="1">
                          <a:solidFill>
                            <a:srgbClr val="0C0C00"/>
                          </a:solidFill>
                          <a:effectLst/>
                        </a:rPr>
                        <a:t>GiftAidYN</a:t>
                      </a:r>
                      <a:r>
                        <a:rPr lang="en-GB" sz="1400" b="0" dirty="0">
                          <a:solidFill>
                            <a:srgbClr val="0C0C00"/>
                          </a:solidFill>
                          <a:effectLst/>
                        </a:rPr>
                        <a:t>)</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Considering both purchases made </a:t>
                      </a:r>
                      <a:r>
                        <a:rPr lang="en-GB" sz="1400" b="0" u="sng">
                          <a:solidFill>
                            <a:srgbClr val="0C0C00"/>
                          </a:solidFill>
                          <a:effectLst/>
                        </a:rPr>
                        <a:t>in cash and on credit</a:t>
                      </a:r>
                      <a:r>
                        <a:rPr lang="en-GB" sz="1400" b="0">
                          <a:solidFill>
                            <a:srgbClr val="0C0C00"/>
                          </a:solidFill>
                          <a:effectLst/>
                        </a:rPr>
                        <a:t>, how much did your household spend on [item] in the last 7 days?</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(curr.)</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dirty="0">
                          <a:solidFill>
                            <a:srgbClr val="0C0C00"/>
                          </a:solidFill>
                          <a:effectLst/>
                        </a:rPr>
                        <a:t>In the last 7 days, did your household </a:t>
                      </a:r>
                      <a:r>
                        <a:rPr lang="en-GB" sz="1400" b="0" u="sng" dirty="0">
                          <a:solidFill>
                            <a:srgbClr val="0C0C00"/>
                          </a:solidFill>
                          <a:effectLst/>
                        </a:rPr>
                        <a:t>consume</a:t>
                      </a:r>
                      <a:r>
                        <a:rPr lang="en-GB" sz="1400" b="0" dirty="0">
                          <a:solidFill>
                            <a:srgbClr val="0C0C00"/>
                          </a:solidFill>
                          <a:effectLst/>
                        </a:rPr>
                        <a:t> any [item] that came </a:t>
                      </a:r>
                      <a:r>
                        <a:rPr lang="en-GB" sz="1400" b="0" u="sng" dirty="0">
                          <a:solidFill>
                            <a:srgbClr val="0C0C00"/>
                          </a:solidFill>
                          <a:effectLst/>
                        </a:rPr>
                        <a:t>from in-kind gifts or in-kind assistance</a:t>
                      </a:r>
                      <a:r>
                        <a:rPr lang="en-GB" sz="1400" b="0" u="sng" baseline="30000" dirty="0">
                          <a:solidFill>
                            <a:srgbClr val="0C0C00"/>
                          </a:solidFill>
                          <a:effectLst/>
                        </a:rPr>
                        <a:t>3</a:t>
                      </a:r>
                      <a:r>
                        <a:rPr lang="en-GB" sz="1400" b="0" u="sng" dirty="0">
                          <a:solidFill>
                            <a:srgbClr val="0C0C00"/>
                          </a:solidFill>
                          <a:effectLst/>
                        </a:rPr>
                        <a:t>?</a:t>
                      </a:r>
                      <a:endParaRPr lang="fr-FR" sz="1400" b="0" dirty="0">
                        <a:solidFill>
                          <a:srgbClr val="0C0C00"/>
                        </a:solidFill>
                        <a:effectLst/>
                      </a:endParaRPr>
                    </a:p>
                    <a:p>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1=Yes -&gt;</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0=No -&gt; next question (_</a:t>
                      </a:r>
                      <a:r>
                        <a:rPr lang="en-GB" sz="1400" b="0" dirty="0" err="1">
                          <a:solidFill>
                            <a:srgbClr val="0C0C00"/>
                          </a:solidFill>
                          <a:effectLst/>
                        </a:rPr>
                        <a:t>OwnYN</a:t>
                      </a:r>
                      <a:r>
                        <a:rPr lang="en-GB" sz="1400" b="0" dirty="0">
                          <a:solidFill>
                            <a:srgbClr val="0C0C00"/>
                          </a:solidFill>
                          <a:effectLst/>
                        </a:rPr>
                        <a:t>)</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dirty="0">
                          <a:solidFill>
                            <a:srgbClr val="0C0C00"/>
                          </a:solidFill>
                          <a:effectLst/>
                        </a:rPr>
                        <a:t>What would be </a:t>
                      </a:r>
                      <a:r>
                        <a:rPr lang="en-GB" sz="1400" b="0" u="sng" dirty="0">
                          <a:solidFill>
                            <a:srgbClr val="0C0C00"/>
                          </a:solidFill>
                          <a:effectLst/>
                        </a:rPr>
                        <a:t>the value</a:t>
                      </a:r>
                      <a:r>
                        <a:rPr lang="en-GB" sz="1400" b="0" dirty="0">
                          <a:solidFill>
                            <a:srgbClr val="0C0C00"/>
                          </a:solidFill>
                          <a:effectLst/>
                        </a:rPr>
                        <a:t> of the consumed</a:t>
                      </a:r>
                      <a:r>
                        <a:rPr lang="en-GB" sz="1400" b="0" u="sng" dirty="0">
                          <a:solidFill>
                            <a:srgbClr val="0C0C00"/>
                          </a:solidFill>
                          <a:effectLst/>
                        </a:rPr>
                        <a:t> </a:t>
                      </a:r>
                      <a:r>
                        <a:rPr lang="en-GB" sz="1400" b="0" dirty="0">
                          <a:solidFill>
                            <a:srgbClr val="0C0C00"/>
                          </a:solidFill>
                          <a:effectLst/>
                        </a:rPr>
                        <a:t>[item] that came </a:t>
                      </a:r>
                      <a:r>
                        <a:rPr lang="en-GB" sz="1400" b="0" u="sng" dirty="0">
                          <a:solidFill>
                            <a:srgbClr val="0C0C00"/>
                          </a:solidFill>
                          <a:effectLst/>
                        </a:rPr>
                        <a:t>from in-kind gifts or assistance </a:t>
                      </a:r>
                      <a:r>
                        <a:rPr lang="en-GB" sz="1400" b="0" dirty="0">
                          <a:solidFill>
                            <a:srgbClr val="0C0C00"/>
                          </a:solidFill>
                          <a:effectLst/>
                        </a:rPr>
                        <a:t>if you were to buy that at the market?</a:t>
                      </a:r>
                      <a:endParaRPr lang="fr-FR" sz="1400" b="0" dirty="0">
                        <a:solidFill>
                          <a:srgbClr val="0C0C00"/>
                        </a:solidFill>
                        <a:effectLst/>
                      </a:endParaRPr>
                    </a:p>
                    <a:p>
                      <a:r>
                        <a:rPr lang="en-GB" sz="1400" b="0" dirty="0">
                          <a:solidFill>
                            <a:srgbClr val="0C0C00"/>
                          </a:solidFill>
                          <a:effectLst/>
                        </a:rPr>
                        <a:t> </a:t>
                      </a:r>
                      <a:endParaRPr lang="fr-FR" sz="1400" b="0" dirty="0">
                        <a:solidFill>
                          <a:srgbClr val="0C0C00"/>
                        </a:solidFill>
                        <a:effectLst/>
                      </a:endParaRPr>
                    </a:p>
                    <a:p>
                      <a:r>
                        <a:rPr lang="en-GB" sz="1400" b="0" dirty="0">
                          <a:solidFill>
                            <a:srgbClr val="0C0C00"/>
                          </a:solidFill>
                          <a:effectLst/>
                        </a:rPr>
                        <a:t>(</a:t>
                      </a:r>
                      <a:r>
                        <a:rPr lang="en-GB" sz="1400" b="0" dirty="0" err="1">
                          <a:solidFill>
                            <a:srgbClr val="0C0C00"/>
                          </a:solidFill>
                          <a:effectLst/>
                        </a:rPr>
                        <a:t>curr</a:t>
                      </a:r>
                      <a:r>
                        <a:rPr lang="en-GB" sz="1400" b="0" dirty="0">
                          <a:solidFill>
                            <a:srgbClr val="0C0C00"/>
                          </a:solidFill>
                          <a:effectLst/>
                        </a:rPr>
                        <a:t>.)</a:t>
                      </a:r>
                      <a:endParaRPr lang="fr-FR" sz="14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dirty="0">
                          <a:solidFill>
                            <a:srgbClr val="0C0C00"/>
                          </a:solidFill>
                          <a:effectLst/>
                        </a:rPr>
                        <a:t>In the last 7 days</a:t>
                      </a:r>
                      <a:r>
                        <a:rPr lang="en-US" sz="1400" b="0" dirty="0">
                          <a:solidFill>
                            <a:srgbClr val="0C0C00"/>
                          </a:solidFill>
                          <a:effectLst/>
                        </a:rPr>
                        <a:t>,</a:t>
                      </a:r>
                      <a:r>
                        <a:rPr lang="en-GB" sz="1400" b="0" dirty="0">
                          <a:solidFill>
                            <a:srgbClr val="0C0C00"/>
                          </a:solidFill>
                          <a:effectLst/>
                        </a:rPr>
                        <a:t> did your household </a:t>
                      </a:r>
                      <a:r>
                        <a:rPr lang="en-GB" sz="1400" b="0" u="sng" dirty="0">
                          <a:solidFill>
                            <a:srgbClr val="0C0C00"/>
                          </a:solidFill>
                          <a:effectLst/>
                        </a:rPr>
                        <a:t>consume</a:t>
                      </a:r>
                      <a:r>
                        <a:rPr lang="en-GB" sz="1400" b="0" dirty="0">
                          <a:solidFill>
                            <a:srgbClr val="0C0C00"/>
                          </a:solidFill>
                          <a:effectLst/>
                        </a:rPr>
                        <a:t> any [item] that </a:t>
                      </a:r>
                      <a:r>
                        <a:rPr lang="en-GB" sz="1400" b="0" u="sng" dirty="0">
                          <a:solidFill>
                            <a:srgbClr val="0C0C00"/>
                          </a:solidFill>
                          <a:effectLst/>
                        </a:rPr>
                        <a:t>you produced, gathered/hunted/fished</a:t>
                      </a:r>
                      <a:r>
                        <a:rPr lang="en-GB" sz="1400" b="0" u="sng" baseline="30000" dirty="0">
                          <a:solidFill>
                            <a:srgbClr val="0C0C00"/>
                          </a:solidFill>
                          <a:effectLst/>
                        </a:rPr>
                        <a:t>4</a:t>
                      </a:r>
                      <a:r>
                        <a:rPr lang="en-GB" sz="1400" b="0" u="sng" dirty="0">
                          <a:solidFill>
                            <a:srgbClr val="0C0C00"/>
                          </a:solidFill>
                          <a:effectLst/>
                        </a:rPr>
                        <a:t>, or received in exchange of </a:t>
                      </a:r>
                      <a:r>
                        <a:rPr lang="en-GB" sz="1400" b="0" u="sng" dirty="0" err="1">
                          <a:solidFill>
                            <a:srgbClr val="0C0C00"/>
                          </a:solidFill>
                          <a:effectLst/>
                        </a:rPr>
                        <a:t>labor</a:t>
                      </a:r>
                      <a:r>
                        <a:rPr lang="en-GB" sz="1400" b="0" dirty="0">
                          <a:solidFill>
                            <a:srgbClr val="0C0C00"/>
                          </a:solidFill>
                          <a:effectLst/>
                        </a:rPr>
                        <a:t>?</a:t>
                      </a:r>
                      <a:endParaRPr lang="fr-FR" sz="1400" b="0" dirty="0">
                        <a:solidFill>
                          <a:srgbClr val="0C0C00"/>
                        </a:solidFill>
                        <a:effectLst/>
                      </a:endParaRPr>
                    </a:p>
                    <a:p>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1=Yes -&gt;</a:t>
                      </a:r>
                      <a:endParaRPr lang="fr-FR" sz="1400" b="0" dirty="0">
                        <a:solidFill>
                          <a:srgbClr val="0C0C00"/>
                        </a:solidFill>
                        <a:effectLst/>
                      </a:endParaRPr>
                    </a:p>
                    <a:p>
                      <a:r>
                        <a:rPr lang="en-GB" sz="1400" b="0" dirty="0">
                          <a:solidFill>
                            <a:srgbClr val="0C0C00"/>
                          </a:solidFill>
                          <a:effectLst/>
                        </a:rPr>
                        <a:t>0=No -&gt; next item</a:t>
                      </a:r>
                      <a:endParaRPr lang="fr-FR" sz="1400" b="0" dirty="0">
                        <a:solidFill>
                          <a:srgbClr val="0C0C00"/>
                        </a:solidFill>
                        <a:effectLst/>
                      </a:endParaRPr>
                    </a:p>
                    <a:p>
                      <a:r>
                        <a:rPr lang="en-US" sz="1400" b="0" dirty="0">
                          <a:solidFill>
                            <a:srgbClr val="0C0C00"/>
                          </a:solidFill>
                          <a:effectLst/>
                        </a:rPr>
                        <a:t> </a:t>
                      </a:r>
                      <a:endParaRPr lang="fr-FR" sz="14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a:solidFill>
                            <a:srgbClr val="0C0C00"/>
                          </a:solidFill>
                          <a:effectLst/>
                        </a:rPr>
                        <a:t>What would be </a:t>
                      </a:r>
                      <a:r>
                        <a:rPr lang="en-GB" sz="1400" b="0" u="sng">
                          <a:solidFill>
                            <a:srgbClr val="0C0C00"/>
                          </a:solidFill>
                          <a:effectLst/>
                        </a:rPr>
                        <a:t>the value</a:t>
                      </a:r>
                      <a:r>
                        <a:rPr lang="en-GB" sz="1400" b="0">
                          <a:solidFill>
                            <a:srgbClr val="0C0C00"/>
                          </a:solidFill>
                          <a:effectLst/>
                        </a:rPr>
                        <a:t> of the consumed</a:t>
                      </a:r>
                      <a:r>
                        <a:rPr lang="en-GB" sz="1400" b="0" u="sng">
                          <a:solidFill>
                            <a:srgbClr val="0C0C00"/>
                          </a:solidFill>
                          <a:effectLst/>
                        </a:rPr>
                        <a:t> </a:t>
                      </a:r>
                      <a:r>
                        <a:rPr lang="en-GB" sz="1400" b="0">
                          <a:solidFill>
                            <a:srgbClr val="0C0C00"/>
                          </a:solidFill>
                          <a:effectLst/>
                        </a:rPr>
                        <a:t>[item] that you </a:t>
                      </a:r>
                      <a:r>
                        <a:rPr lang="en-GB" sz="1400" b="0" u="sng">
                          <a:solidFill>
                            <a:srgbClr val="0C0C00"/>
                          </a:solidFill>
                          <a:effectLst/>
                        </a:rPr>
                        <a:t>produced, gathered/hunted/fished, or received in exchange of </a:t>
                      </a:r>
                      <a:r>
                        <a:rPr lang="en-GB" sz="1400" b="0" u="sng" err="1">
                          <a:solidFill>
                            <a:srgbClr val="0C0C00"/>
                          </a:solidFill>
                          <a:effectLst/>
                        </a:rPr>
                        <a:t>labor</a:t>
                      </a:r>
                      <a:r>
                        <a:rPr lang="en-GB" sz="1400" b="0">
                          <a:solidFill>
                            <a:srgbClr val="0C0C00"/>
                          </a:solidFill>
                          <a:effectLst/>
                        </a:rPr>
                        <a:t> if you were to buy that at the market?</a:t>
                      </a:r>
                      <a:endParaRPr lang="fr-FR" sz="1400" b="0">
                        <a:solidFill>
                          <a:srgbClr val="0C0C00"/>
                        </a:solidFill>
                        <a:effectLst/>
                      </a:endParaRPr>
                    </a:p>
                    <a:p>
                      <a:r>
                        <a:rPr lang="en-GB" sz="1400" b="0">
                          <a:solidFill>
                            <a:srgbClr val="0C0C00"/>
                          </a:solidFill>
                          <a:effectLst/>
                        </a:rPr>
                        <a:t> </a:t>
                      </a:r>
                      <a:endParaRPr lang="fr-FR" sz="1400" b="0">
                        <a:solidFill>
                          <a:srgbClr val="0C0C00"/>
                        </a:solidFill>
                        <a:effectLst/>
                      </a:endParaRPr>
                    </a:p>
                    <a:p>
                      <a:r>
                        <a:rPr lang="en-US" sz="1400" b="0">
                          <a:solidFill>
                            <a:srgbClr val="0C0C00"/>
                          </a:solidFill>
                          <a:effectLst/>
                        </a:rPr>
                        <a:t>(</a:t>
                      </a:r>
                      <a:r>
                        <a:rPr lang="en-US" sz="1400" b="0" err="1">
                          <a:solidFill>
                            <a:srgbClr val="0C0C00"/>
                          </a:solidFill>
                          <a:effectLst/>
                        </a:rPr>
                        <a:t>curr</a:t>
                      </a:r>
                      <a:r>
                        <a:rPr lang="en-US" sz="1400" b="0">
                          <a:solidFill>
                            <a:srgbClr val="0C0C00"/>
                          </a:solidFill>
                          <a:effectLst/>
                        </a:rPr>
                        <a:t>.)</a:t>
                      </a:r>
                      <a:endParaRPr lang="fr-FR" sz="1400" b="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3899206407"/>
                  </a:ext>
                </a:extLst>
              </a:tr>
              <a:tr h="152346">
                <a:tc>
                  <a:txBody>
                    <a:bodyPr/>
                    <a:lstStyle/>
                    <a:p>
                      <a:pPr>
                        <a:lnSpc>
                          <a:spcPct val="107000"/>
                        </a:lnSpc>
                        <a:spcAft>
                          <a:spcPts val="800"/>
                        </a:spcAft>
                      </a:pPr>
                      <a:r>
                        <a:rPr lang="en-GB" sz="1400" b="0">
                          <a:solidFill>
                            <a:srgbClr val="FFFFFE"/>
                          </a:solidFill>
                          <a:effectLst/>
                        </a:rPr>
                        <a:t> </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just">
                        <a:lnSpc>
                          <a:spcPct val="107000"/>
                        </a:lnSpc>
                        <a:spcAft>
                          <a:spcPts val="800"/>
                        </a:spcAft>
                      </a:pPr>
                      <a:r>
                        <a:rPr lang="en-GB" sz="1400" b="0" dirty="0">
                          <a:solidFill>
                            <a:srgbClr val="FFFFFE"/>
                          </a:solidFill>
                          <a:effectLst/>
                        </a:rPr>
                        <a:t>Food groups (7 days</a:t>
                      </a:r>
                      <a:r>
                        <a:rPr lang="en-GB" sz="1400" b="0" baseline="30000" dirty="0">
                          <a:solidFill>
                            <a:srgbClr val="FFFFFE"/>
                          </a:solidFill>
                          <a:effectLst/>
                        </a:rPr>
                        <a:t>5</a:t>
                      </a:r>
                      <a:r>
                        <a:rPr lang="en-GB" sz="1400" b="0" dirty="0">
                          <a:solidFill>
                            <a:srgbClr val="FFFFFE"/>
                          </a:solidFill>
                          <a:effectLst/>
                        </a:rPr>
                        <a:t>)</a:t>
                      </a:r>
                      <a:endParaRPr lang="fr-FR" sz="1400" b="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b">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 </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_7D</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_CashCredYN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_CashCred</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_GiftAidYN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_GiftAid</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_OwnYN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_Own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3871490720"/>
                  </a:ext>
                </a:extLst>
              </a:tr>
              <a:tr h="386002">
                <a:tc>
                  <a:txBody>
                    <a:bodyPr/>
                    <a:lstStyle/>
                    <a:p>
                      <a:pPr>
                        <a:lnSpc>
                          <a:spcPct val="107000"/>
                        </a:lnSpc>
                        <a:spcAft>
                          <a:spcPts val="800"/>
                        </a:spcAft>
                      </a:pPr>
                      <a:r>
                        <a:rPr lang="en-GB" sz="1400" b="0">
                          <a:solidFill>
                            <a:srgbClr val="0C0C00"/>
                          </a:solidFill>
                          <a:effectLst/>
                        </a:rPr>
                        <a:t>1 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b="0" dirty="0">
                          <a:solidFill>
                            <a:srgbClr val="0C0C00"/>
                          </a:solidFill>
                          <a:effectLst/>
                        </a:rPr>
                        <a:t>Cereals </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b="0">
                          <a:solidFill>
                            <a:srgbClr val="0C0C00"/>
                          </a:solidFill>
                          <a:effectLst/>
                        </a:rPr>
                        <a:t>maize, rice, sorghum, wheat, etc. in the form of raw cereals, flour, bread, pasta and similar products</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b="0">
                          <a:solidFill>
                            <a:srgbClr val="0C0C00"/>
                          </a:solidFill>
                          <a:effectLst/>
                        </a:rPr>
                        <a:t>HHExpFCer</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dirty="0">
                          <a:solidFill>
                            <a:srgbClr val="0C0C00"/>
                          </a:solidFill>
                          <a:effectLst/>
                        </a:rPr>
                        <a:t>|__|</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120380897"/>
                  </a:ext>
                </a:extLst>
              </a:tr>
            </a:tbl>
          </a:graphicData>
        </a:graphic>
      </p:graphicFrame>
      <p:sp>
        <p:nvSpPr>
          <p:cNvPr id="4" name="Rectangle 1">
            <a:extLst>
              <a:ext uri="{FF2B5EF4-FFF2-40B4-BE49-F238E27FC236}">
                <a16:creationId xmlns:a16="http://schemas.microsoft.com/office/drawing/2014/main" id="{111A210B-B3C5-67AE-86F5-B57AE9B8D5F8}"/>
              </a:ext>
            </a:extLst>
          </p:cNvPr>
          <p:cNvSpPr>
            <a:spLocks noChangeArrowheads="1"/>
          </p:cNvSpPr>
          <p:nvPr/>
        </p:nvSpPr>
        <p:spPr bwMode="auto">
          <a:xfrm>
            <a:off x="3976688" y="1733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5684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Food submodule: flow</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pPr marL="514350" indent="-514350">
              <a:buFont typeface="+mj-lt"/>
              <a:buAutoNum type="arabicPeriod"/>
            </a:pPr>
            <a:r>
              <a:rPr lang="en-GB" sz="2000" dirty="0"/>
              <a:t>Before starting: ensure that the sub-module is being administered to (or at least it is informed by) the </a:t>
            </a:r>
            <a:r>
              <a:rPr lang="en-GB" dirty="0"/>
              <a:t>HH</a:t>
            </a:r>
            <a:r>
              <a:rPr lang="en-GB" sz="2000" dirty="0"/>
              <a:t> member who is most knowledgeable about food consumption in the household</a:t>
            </a:r>
          </a:p>
          <a:p>
            <a:pPr marL="514350" indent="-514350">
              <a:buFont typeface="+mj-lt"/>
              <a:buAutoNum type="arabicPeriod"/>
            </a:pPr>
            <a:r>
              <a:rPr lang="en-GB" sz="2000" dirty="0"/>
              <a:t>Before asking questions about a food group: read the list of examples of food items that belong to that group (e.g. clarify that “cereals” include maize, rice, pasta…) </a:t>
            </a:r>
            <a:r>
              <a:rPr lang="en-GB" sz="2000" dirty="0">
                <a:sym typeface="Wingdings" panose="05000000000000000000" pitchFamily="2" charset="2"/>
              </a:rPr>
              <a:t> important to refresh the memory of respondent</a:t>
            </a:r>
            <a:r>
              <a:rPr lang="en-GB" dirty="0">
                <a:sym typeface="Wingdings" panose="05000000000000000000" pitchFamily="2" charset="2"/>
              </a:rPr>
              <a:t>, </a:t>
            </a:r>
            <a:r>
              <a:rPr lang="en-GB" i="1" u="sng" dirty="0">
                <a:sym typeface="Wingdings" panose="05000000000000000000" pitchFamily="2" charset="2"/>
              </a:rPr>
              <a:t>especially since the food groups here are different to that of the Food Consumption Score! </a:t>
            </a:r>
            <a:endParaRPr lang="en-GB" sz="2000" i="1" u="sng" dirty="0">
              <a:sym typeface="Wingdings" panose="05000000000000000000" pitchFamily="2" charset="2"/>
            </a:endParaRPr>
          </a:p>
          <a:p>
            <a:pPr marL="514350" indent="-514350">
              <a:buFont typeface="+mj-lt"/>
              <a:buAutoNum type="arabicPeriod"/>
            </a:pPr>
            <a:r>
              <a:rPr lang="en-GB" sz="2000" dirty="0">
                <a:sym typeface="Wingdings" panose="05000000000000000000" pitchFamily="2" charset="2"/>
              </a:rPr>
              <a:t>For each food group, you ask three yes/no questions. ‘Yes’ answers lead to follow-up questions about the value of the consumed goods and services. </a:t>
            </a:r>
          </a:p>
          <a:p>
            <a:endParaRPr lang="en-GB" dirty="0">
              <a:sym typeface="Wingdings" panose="05000000000000000000" pitchFamily="2" charset="2"/>
            </a:endParaRPr>
          </a:p>
          <a:p>
            <a:endParaRPr lang="en-GB" dirty="0"/>
          </a:p>
          <a:p>
            <a:endParaRPr lang="es-419" dirty="0"/>
          </a:p>
        </p:txBody>
      </p:sp>
    </p:spTree>
    <p:extLst>
      <p:ext uri="{BB962C8B-B14F-4D97-AF65-F5344CB8AC3E}">
        <p14:creationId xmlns:p14="http://schemas.microsoft.com/office/powerpoint/2010/main" val="227760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nSpc>
                <a:spcPts val="2700"/>
              </a:lnSpc>
              <a:buNone/>
            </a:pPr>
            <a:r>
              <a:rPr lang="en-US" sz="2400" spc="60"/>
              <a:t>The audience of this PowerPoint can range from enumerators to RAM and </a:t>
            </a:r>
            <a:r>
              <a:rPr lang="en-US" sz="2400" spc="60" err="1"/>
              <a:t>Programme</a:t>
            </a:r>
            <a:r>
              <a:rPr lang="en-US" sz="2400" spc="60"/>
              <a:t> staff in various offices. It can also be used for the training of partners or service providers. </a:t>
            </a:r>
          </a:p>
          <a:p>
            <a:pPr marL="0" indent="0">
              <a:lnSpc>
                <a:spcPts val="2700"/>
              </a:lnSpc>
              <a:buNone/>
            </a:pPr>
            <a:endParaRPr lang="en-US" sz="2400" spc="60"/>
          </a:p>
          <a:p>
            <a:pPr marL="0" indent="0">
              <a:lnSpc>
                <a:spcPts val="2700"/>
              </a:lnSpc>
              <a:buNone/>
            </a:pPr>
            <a:r>
              <a:rPr lang="en-US" sz="2400" spc="60">
                <a:latin typeface="Open Sans"/>
                <a:ea typeface="Open Sans"/>
                <a:cs typeface="Open Sans"/>
              </a:rPr>
              <a:t>Slide sections have been inserted to assist in the selection of relevant material based on the audience. </a:t>
            </a:r>
            <a:endParaRPr lang="en-US"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dirty="0">
                <a:solidFill>
                  <a:schemeClr val="tx1"/>
                </a:solidFill>
                <a:latin typeface="Open Sans ExtraBold" panose="020B0906030804020204" pitchFamily="34" charset="0"/>
              </a:rPr>
              <a:t>AUDIENCE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Food submodule: cash and credit</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2994080565"/>
              </p:ext>
            </p:extLst>
          </p:nvPr>
        </p:nvGraphicFramePr>
        <p:xfrm>
          <a:off x="846311" y="1346769"/>
          <a:ext cx="10212554" cy="4353647"/>
        </p:xfrm>
        <a:graphic>
          <a:graphicData uri="http://schemas.openxmlformats.org/drawingml/2006/table">
            <a:tbl>
              <a:tblPr firstRow="1" bandRow="1">
                <a:tableStyleId>{5C22544A-7EE6-4342-B048-85BDC9FD1C3A}</a:tableStyleId>
              </a:tblPr>
              <a:tblGrid>
                <a:gridCol w="2379196">
                  <a:extLst>
                    <a:ext uri="{9D8B030D-6E8A-4147-A177-3AD203B41FA5}">
                      <a16:colId xmlns:a16="http://schemas.microsoft.com/office/drawing/2014/main" val="1922137545"/>
                    </a:ext>
                  </a:extLst>
                </a:gridCol>
                <a:gridCol w="7833358">
                  <a:extLst>
                    <a:ext uri="{9D8B030D-6E8A-4147-A177-3AD203B41FA5}">
                      <a16:colId xmlns:a16="http://schemas.microsoft.com/office/drawing/2014/main" val="1669966504"/>
                    </a:ext>
                  </a:extLst>
                </a:gridCol>
              </a:tblGrid>
              <a:tr h="455640">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2214776">
                <a:tc>
                  <a:txBody>
                    <a:bodyPr/>
                    <a:lstStyle/>
                    <a:p>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Did your household </a:t>
                      </a:r>
                      <a:r>
                        <a:rPr lang="en-GB" sz="1400" b="1" u="sng"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purchase</a:t>
                      </a:r>
                      <a:r>
                        <a:rPr lang="en-GB" sz="1400" u="sng"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any […] </a:t>
                      </a:r>
                      <a:r>
                        <a:rPr lang="en-GB" sz="1400" b="1" u="sng"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for household consumption</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in the </a:t>
                      </a:r>
                      <a:r>
                        <a:rPr lang="en-GB" sz="1400" b="1"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last 7 days, </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using cash or on credit?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if something has been </a:t>
                      </a:r>
                      <a:r>
                        <a:rPr lang="en-GB" sz="1400" b="1"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purchased, </a:t>
                      </a:r>
                      <a:r>
                        <a:rPr lang="en-GB" sz="1400" b="1" u="sng" kern="120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independently from whether it was actually consumed.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For household consumption</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it means that we do not consider purchases made for giving gifts or for feeding animals (i.e., fodder).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Cash</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includes also value vouchers; the source of cash does not matter (e.g. no different treatment of purchases made with cash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Credit</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when the household purchases something now but repays it later</a:t>
                      </a:r>
                      <a:endParaRPr lang="es-419"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683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Considering both purchases made </a:t>
                      </a:r>
                      <a:r>
                        <a:rPr lang="en-GB" sz="1400" b="1" u="sng"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 cash and on credit</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how much did your household spend on [item] in the </a:t>
                      </a:r>
                      <a:r>
                        <a:rPr lang="en-GB" sz="1400" b="1"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last 7 days</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what was </a:t>
                      </a:r>
                      <a:r>
                        <a:rPr lang="en-GB"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actually spent</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on the purchase, </a:t>
                      </a:r>
                      <a:r>
                        <a:rPr lang="en-GB" sz="1400" b="1" i="0"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independently from the quantity consumed</a:t>
                      </a:r>
                      <a:r>
                        <a:rPr lang="en-GB" sz="1400" i="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For purchases made on credit, report the money that the household will need to pay back in the future </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do not report zero!</a:t>
                      </a:r>
                      <a:endPar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1621131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b="0" kern="1400" spc="230" dirty="0">
                <a:solidFill>
                  <a:schemeClr val="tx1"/>
                </a:solidFill>
                <a:latin typeface="Open Sans ExtraBold" panose="020B0906030804020204" pitchFamily="34" charset="0"/>
              </a:rPr>
              <a:t>Food submodule: in-kind assistance and gifts</a:t>
            </a:r>
            <a:endParaRPr lang="es-419"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246220530"/>
              </p:ext>
            </p:extLst>
          </p:nvPr>
        </p:nvGraphicFramePr>
        <p:xfrm>
          <a:off x="935420" y="1438899"/>
          <a:ext cx="9722069" cy="4177511"/>
        </p:xfrm>
        <a:graphic>
          <a:graphicData uri="http://schemas.openxmlformats.org/drawingml/2006/table">
            <a:tbl>
              <a:tblPr firstRow="1" bandRow="1">
                <a:tableStyleId>{5C22544A-7EE6-4342-B048-85BDC9FD1C3A}</a:tableStyleId>
              </a:tblPr>
              <a:tblGrid>
                <a:gridCol w="2264930">
                  <a:extLst>
                    <a:ext uri="{9D8B030D-6E8A-4147-A177-3AD203B41FA5}">
                      <a16:colId xmlns:a16="http://schemas.microsoft.com/office/drawing/2014/main" val="1922137545"/>
                    </a:ext>
                  </a:extLst>
                </a:gridCol>
                <a:gridCol w="7457139">
                  <a:extLst>
                    <a:ext uri="{9D8B030D-6E8A-4147-A177-3AD203B41FA5}">
                      <a16:colId xmlns:a16="http://schemas.microsoft.com/office/drawing/2014/main" val="1669966504"/>
                    </a:ext>
                  </a:extLst>
                </a:gridCol>
              </a:tblGrid>
              <a:tr h="375998">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2022600">
                <a:tc>
                  <a:txBody>
                    <a:bodyPr/>
                    <a:lstStyle/>
                    <a:p>
                      <a:r>
                        <a:rPr lang="en-GB" sz="1400">
                          <a:effectLst/>
                          <a:latin typeface="Open Sans" panose="020B0606030504020204" pitchFamily="34" charset="0"/>
                          <a:ea typeface="Open Sans" panose="020B0606030504020204" pitchFamily="34" charset="0"/>
                          <a:cs typeface="Open Sans" panose="020B0606030504020204" pitchFamily="34" charset="0"/>
                        </a:rPr>
                        <a:t>In the </a:t>
                      </a:r>
                      <a:r>
                        <a:rPr lang="en-GB" sz="1400" b="1">
                          <a:effectLst/>
                          <a:latin typeface="Open Sans" panose="020B0606030504020204" pitchFamily="34" charset="0"/>
                          <a:ea typeface="Open Sans" panose="020B0606030504020204" pitchFamily="34" charset="0"/>
                          <a:cs typeface="Open Sans" panose="020B0606030504020204" pitchFamily="34" charset="0"/>
                        </a:rPr>
                        <a:t>last 7 days</a:t>
                      </a:r>
                      <a:r>
                        <a:rPr lang="en-GB" sz="1400">
                          <a:effectLst/>
                          <a:latin typeface="Open Sans" panose="020B0606030504020204" pitchFamily="34" charset="0"/>
                          <a:ea typeface="Open Sans" panose="020B0606030504020204" pitchFamily="34" charset="0"/>
                          <a:cs typeface="Open Sans" panose="020B0606030504020204" pitchFamily="34" charset="0"/>
                        </a:rPr>
                        <a:t>, did your household </a:t>
                      </a:r>
                      <a:r>
                        <a:rPr lang="en-GB" sz="1400" b="1" u="sng">
                          <a:effectLst/>
                          <a:latin typeface="Open Sans" panose="020B0606030504020204" pitchFamily="34" charset="0"/>
                          <a:ea typeface="Open Sans" panose="020B0606030504020204" pitchFamily="34" charset="0"/>
                          <a:cs typeface="Open Sans" panose="020B0606030504020204" pitchFamily="34" charset="0"/>
                        </a:rPr>
                        <a:t>consume</a:t>
                      </a:r>
                      <a:r>
                        <a:rPr lang="en-GB" sz="1400">
                          <a:effectLst/>
                          <a:latin typeface="Open Sans" panose="020B0606030504020204" pitchFamily="34" charset="0"/>
                          <a:ea typeface="Open Sans" panose="020B0606030504020204" pitchFamily="34" charset="0"/>
                          <a:cs typeface="Open Sans" panose="020B0606030504020204" pitchFamily="34" charset="0"/>
                        </a:rPr>
                        <a:t> any </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r>
                        <a:rPr lang="en-GB" sz="1400" b="1">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that came</a:t>
                      </a:r>
                      <a:r>
                        <a:rPr lang="en-GB" sz="1400" b="1">
                          <a:effectLst/>
                          <a:latin typeface="Open Sans" panose="020B0606030504020204" pitchFamily="34" charset="0"/>
                          <a:ea typeface="Open Sans" panose="020B0606030504020204" pitchFamily="34" charset="0"/>
                          <a:cs typeface="Open Sans" panose="020B0606030504020204" pitchFamily="34" charset="0"/>
                        </a:rPr>
                        <a:t> </a:t>
                      </a:r>
                      <a:r>
                        <a:rPr lang="en-GB" sz="1400" b="1" u="sng">
                          <a:effectLst/>
                          <a:latin typeface="Open Sans" panose="020B0606030504020204" pitchFamily="34" charset="0"/>
                          <a:ea typeface="Open Sans" panose="020B0606030504020204" pitchFamily="34" charset="0"/>
                          <a:cs typeface="Open Sans" panose="020B0606030504020204" pitchFamily="34" charset="0"/>
                        </a:rPr>
                        <a:t>from in-kind gifts or in-kind assistance?</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if household </a:t>
                      </a:r>
                      <a:r>
                        <a:rPr lang="en-GB" sz="1400" b="1"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consumed</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something from in-kind assistance of in-kind gifts, </a:t>
                      </a:r>
                      <a:r>
                        <a:rPr lang="en-GB" sz="1400" b="1" u="sng" kern="120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not if the household received it</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In-kind assistance and gifts include</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assistance from NGOs, UN agencies, government; religious authorities; gifts and borrowing from family and friends; food received through begging.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Remember that we only care about </a:t>
                      </a:r>
                      <a:r>
                        <a:rPr lang="en-GB" sz="1400" i="0"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in-kind assistance and in-kind gifts</a:t>
                      </a:r>
                      <a:r>
                        <a:rPr lang="en-GB" sz="1400" i="0" u="none"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not if the HH consumed something from cash received as assistance/gifts.</a:t>
                      </a:r>
                      <a:endParaRPr lang="en-GB" sz="1400" i="0"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778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Open Sans" panose="020B0606030504020204" pitchFamily="34" charset="0"/>
                          <a:ea typeface="Open Sans" panose="020B0606030504020204" pitchFamily="34" charset="0"/>
                          <a:cs typeface="Open Sans" panose="020B0606030504020204" pitchFamily="34" charset="0"/>
                        </a:rPr>
                        <a:t>What would be </a:t>
                      </a:r>
                      <a:r>
                        <a:rPr lang="en-GB" sz="1400" b="1" u="sng">
                          <a:effectLst/>
                          <a:latin typeface="Open Sans" panose="020B0606030504020204" pitchFamily="34" charset="0"/>
                          <a:ea typeface="Open Sans" panose="020B0606030504020204" pitchFamily="34" charset="0"/>
                          <a:cs typeface="Open Sans" panose="020B0606030504020204" pitchFamily="34" charset="0"/>
                        </a:rPr>
                        <a:t>the value</a:t>
                      </a:r>
                      <a:r>
                        <a:rPr lang="en-GB" sz="1400">
                          <a:effectLst/>
                          <a:latin typeface="Open Sans" panose="020B0606030504020204" pitchFamily="34" charset="0"/>
                          <a:ea typeface="Open Sans" panose="020B0606030504020204" pitchFamily="34" charset="0"/>
                          <a:cs typeface="Open Sans" panose="020B0606030504020204" pitchFamily="34" charset="0"/>
                        </a:rPr>
                        <a:t> of the consumed</a:t>
                      </a:r>
                      <a:r>
                        <a:rPr lang="en-GB" sz="1400" b="1" u="sng">
                          <a:effectLst/>
                          <a:latin typeface="Open Sans" panose="020B0606030504020204" pitchFamily="34" charset="0"/>
                          <a:ea typeface="Open Sans" panose="020B0606030504020204" pitchFamily="34" charset="0"/>
                          <a:cs typeface="Open Sans" panose="020B0606030504020204" pitchFamily="34" charset="0"/>
                        </a:rPr>
                        <a:t> </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that came</a:t>
                      </a:r>
                      <a:r>
                        <a:rPr lang="en-GB" sz="1400" b="1">
                          <a:effectLst/>
                          <a:latin typeface="Open Sans" panose="020B0606030504020204" pitchFamily="34" charset="0"/>
                          <a:ea typeface="Open Sans" panose="020B0606030504020204" pitchFamily="34" charset="0"/>
                          <a:cs typeface="Open Sans" panose="020B0606030504020204" pitchFamily="34" charset="0"/>
                        </a:rPr>
                        <a:t> </a:t>
                      </a:r>
                      <a:r>
                        <a:rPr lang="en-GB" sz="1400" b="1" u="sng">
                          <a:effectLst/>
                          <a:latin typeface="Open Sans" panose="020B0606030504020204" pitchFamily="34" charset="0"/>
                          <a:ea typeface="Open Sans" panose="020B0606030504020204" pitchFamily="34" charset="0"/>
                          <a:cs typeface="Open Sans" panose="020B0606030504020204" pitchFamily="34" charset="0"/>
                        </a:rPr>
                        <a:t>from in-kind gifts or assistance</a:t>
                      </a:r>
                      <a:r>
                        <a:rPr lang="en-GB" sz="1400" u="sng">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if you were to buy that at the market?</a:t>
                      </a:r>
                      <a:endPar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respondent needs to </a:t>
                      </a: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provide an estimate of what it would cost to purchase what they consumed if they needed to buy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If a specific item does not exist in the local market, </a:t>
                      </a: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estimate based on value of comparable items.</a:t>
                      </a:r>
                    </a:p>
                    <a:p>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3784731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Food submodule: own production</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2135122922"/>
              </p:ext>
            </p:extLst>
          </p:nvPr>
        </p:nvGraphicFramePr>
        <p:xfrm>
          <a:off x="803564" y="1233180"/>
          <a:ext cx="10715774" cy="4378000"/>
        </p:xfrm>
        <a:graphic>
          <a:graphicData uri="http://schemas.openxmlformats.org/drawingml/2006/table">
            <a:tbl>
              <a:tblPr firstRow="1" bandRow="1">
                <a:tableStyleId>{5C22544A-7EE6-4342-B048-85BDC9FD1C3A}</a:tableStyleId>
              </a:tblPr>
              <a:tblGrid>
                <a:gridCol w="3223381">
                  <a:extLst>
                    <a:ext uri="{9D8B030D-6E8A-4147-A177-3AD203B41FA5}">
                      <a16:colId xmlns:a16="http://schemas.microsoft.com/office/drawing/2014/main" val="1922137545"/>
                    </a:ext>
                  </a:extLst>
                </a:gridCol>
                <a:gridCol w="7492393">
                  <a:extLst>
                    <a:ext uri="{9D8B030D-6E8A-4147-A177-3AD203B41FA5}">
                      <a16:colId xmlns:a16="http://schemas.microsoft.com/office/drawing/2014/main" val="1669966504"/>
                    </a:ext>
                  </a:extLst>
                </a:gridCol>
              </a:tblGrid>
              <a:tr h="466918">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2125668">
                <a:tc>
                  <a:txBody>
                    <a:bodyPr/>
                    <a:lstStyle/>
                    <a:p>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 the </a:t>
                      </a: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last 7 days,</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did your household </a:t>
                      </a:r>
                      <a:r>
                        <a:rPr lang="en-GB" sz="1400" b="1"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consume</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any </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that </a:t>
                      </a:r>
                      <a:r>
                        <a:rPr lang="en-GB" sz="1400" b="1"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you produced, gathered/hunted/fished, or received in exchange of </a:t>
                      </a:r>
                      <a:r>
                        <a:rPr lang="en-GB" sz="1400" b="1" u="sng" kern="120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labor</a:t>
                      </a: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endPar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if household </a:t>
                      </a:r>
                      <a:r>
                        <a:rPr lang="en-GB" sz="1400" b="1"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consumed</a:t>
                      </a: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something from own production, </a:t>
                      </a:r>
                      <a:r>
                        <a:rPr lang="en-GB" sz="1400" b="1" u="sng" kern="120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not if the household produced it or harvested it</a:t>
                      </a:r>
                      <a:r>
                        <a:rPr lang="en-GB" sz="1400" b="1" kern="120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Own production: includes food produced in household farm or garden, gathered and hunted  from open fields, forests, rivers, lake, sea etc; but also food received in exchange of </a:t>
                      </a:r>
                      <a:r>
                        <a:rPr lang="en-GB" sz="1400" kern="120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labor</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(e.g. as part of remuneration from agricultural wage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The use of the words “gathered, hunted, or fished” depends on the food group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It does not matter </a:t>
                      </a:r>
                      <a:r>
                        <a:rPr lang="en-GB" sz="1400" i="0"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when</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the food was produced, it only matters when it was consumed. For example, if in the last 7 days household consumed some food out of stocks from previous production, that needs to be counted.</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785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Open Sans" panose="020B0606030504020204" pitchFamily="34" charset="0"/>
                          <a:ea typeface="Open Sans" panose="020B0606030504020204" pitchFamily="34" charset="0"/>
                          <a:cs typeface="Open Sans" panose="020B0606030504020204" pitchFamily="34" charset="0"/>
                        </a:rPr>
                        <a:t>What would be </a:t>
                      </a:r>
                      <a:r>
                        <a:rPr lang="en-GB" sz="1400" b="1" u="sng">
                          <a:effectLst/>
                          <a:latin typeface="Open Sans" panose="020B0606030504020204" pitchFamily="34" charset="0"/>
                          <a:ea typeface="Open Sans" panose="020B0606030504020204" pitchFamily="34" charset="0"/>
                          <a:cs typeface="Open Sans" panose="020B0606030504020204" pitchFamily="34" charset="0"/>
                        </a:rPr>
                        <a:t>the value</a:t>
                      </a:r>
                      <a:r>
                        <a:rPr lang="en-GB" sz="1400">
                          <a:effectLst/>
                          <a:latin typeface="Open Sans" panose="020B0606030504020204" pitchFamily="34" charset="0"/>
                          <a:ea typeface="Open Sans" panose="020B0606030504020204" pitchFamily="34" charset="0"/>
                          <a:cs typeface="Open Sans" panose="020B0606030504020204" pitchFamily="34" charset="0"/>
                        </a:rPr>
                        <a:t> of the consumed</a:t>
                      </a:r>
                      <a:r>
                        <a:rPr lang="en-GB" sz="1400" b="1" u="sng">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[item]</a:t>
                      </a:r>
                      <a:r>
                        <a:rPr lang="en-GB" sz="1400" b="1">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that you </a:t>
                      </a:r>
                      <a:r>
                        <a:rPr lang="en-GB" sz="1400" b="1" u="sng">
                          <a:effectLst/>
                          <a:latin typeface="Open Sans" panose="020B0606030504020204" pitchFamily="34" charset="0"/>
                          <a:ea typeface="Open Sans" panose="020B0606030504020204" pitchFamily="34" charset="0"/>
                          <a:cs typeface="Open Sans" panose="020B0606030504020204" pitchFamily="34" charset="0"/>
                        </a:rPr>
                        <a:t>produced, gathered/hunted/fished, or received in exchange of </a:t>
                      </a:r>
                      <a:r>
                        <a:rPr lang="en-GB" sz="1400" b="1" u="sng" err="1">
                          <a:effectLst/>
                          <a:latin typeface="Open Sans" panose="020B0606030504020204" pitchFamily="34" charset="0"/>
                          <a:ea typeface="Open Sans" panose="020B0606030504020204" pitchFamily="34" charset="0"/>
                          <a:cs typeface="Open Sans" panose="020B0606030504020204" pitchFamily="34" charset="0"/>
                        </a:rPr>
                        <a:t>labor</a:t>
                      </a:r>
                      <a:r>
                        <a:rPr lang="en-GB" sz="1400">
                          <a:effectLst/>
                          <a:latin typeface="Open Sans" panose="020B0606030504020204" pitchFamily="34" charset="0"/>
                          <a:ea typeface="Open Sans" panose="020B0606030504020204" pitchFamily="34" charset="0"/>
                          <a:cs typeface="Open Sans" panose="020B0606030504020204" pitchFamily="34" charset="0"/>
                        </a:rPr>
                        <a:t> if you were to buy that at the market?</a:t>
                      </a:r>
                      <a:endPar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respondent needs to provide an estimate of what it would cost to purchase what they consumed </a:t>
                      </a:r>
                      <a:r>
                        <a:rPr lang="en-GB" sz="1400"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if they needed to buy it </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do not report the value they would get if they needed to sell!</a:t>
                      </a:r>
                      <a:endPar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2636606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Food submodule: consumption groups</a:t>
            </a:r>
            <a:endParaRPr lang="es-419" sz="3600" b="0" kern="1400" spc="230" dirty="0">
              <a:solidFill>
                <a:schemeClr val="tx1"/>
              </a:solidFill>
              <a:latin typeface="Open Sans ExtraBold" panose="020B0906030804020204" pitchFamily="34"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extLst>
              <p:ext uri="{D42A27DB-BD31-4B8C-83A1-F6EECF244321}">
                <p14:modId xmlns:p14="http://schemas.microsoft.com/office/powerpoint/2010/main" val="2296197675"/>
              </p:ext>
            </p:extLst>
          </p:nvPr>
        </p:nvGraphicFramePr>
        <p:xfrm>
          <a:off x="803564" y="1510991"/>
          <a:ext cx="5292435" cy="4178302"/>
        </p:xfrm>
        <a:graphic>
          <a:graphicData uri="http://schemas.openxmlformats.org/drawingml/2006/table">
            <a:tbl>
              <a:tblPr firstRow="1" bandRow="1">
                <a:tableStyleId>{5C22544A-7EE6-4342-B048-85BDC9FD1C3A}</a:tableStyleId>
              </a:tblPr>
              <a:tblGrid>
                <a:gridCol w="1833648">
                  <a:extLst>
                    <a:ext uri="{9D8B030D-6E8A-4147-A177-3AD203B41FA5}">
                      <a16:colId xmlns:a16="http://schemas.microsoft.com/office/drawing/2014/main" val="763633207"/>
                    </a:ext>
                  </a:extLst>
                </a:gridCol>
                <a:gridCol w="3458787">
                  <a:extLst>
                    <a:ext uri="{9D8B030D-6E8A-4147-A177-3AD203B41FA5}">
                      <a16:colId xmlns:a16="http://schemas.microsoft.com/office/drawing/2014/main" val="2505313927"/>
                    </a:ext>
                  </a:extLst>
                </a:gridCol>
              </a:tblGrid>
              <a:tr h="394817">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Food group</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821003">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Cereals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Maize, rice, sorghum, wheat, etc. in the form of raw cereals, flour, bread, pasta and similar products</a:t>
                      </a:r>
                    </a:p>
                  </a:txBody>
                  <a:tcPr marL="68580" marR="68580" marT="0" marB="0"/>
                </a:tc>
                <a:extLst>
                  <a:ext uri="{0D108BD9-81ED-4DB2-BD59-A6C34878D82A}">
                    <a16:rowId xmlns:a16="http://schemas.microsoft.com/office/drawing/2014/main" val="929458944"/>
                  </a:ext>
                </a:extLst>
              </a:tr>
              <a:tr h="543212">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Tubers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Potatoes, sweet potatoes, cassava, plantains, yams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89150821"/>
                  </a:ext>
                </a:extLst>
              </a:tr>
              <a:tr h="543212">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Pulses, nuts and seeds</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Beans, peas, lentils, nuts in shell or shelled</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97924422"/>
                  </a:ext>
                </a:extLst>
              </a:tr>
              <a:tr h="543212">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Vegetables</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Dark green leafy vegetables, orange vegetables, other vegetables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64965273"/>
                  </a:ext>
                </a:extLst>
              </a:tr>
              <a:tr h="394817">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Fruits</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Fresh, frozen, and dried fruit</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39653069"/>
                  </a:ext>
                </a:extLst>
              </a:tr>
              <a:tr h="543212">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Meat</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Fresh, chilled, frozen meat and poultry; dried and salted meat</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70297755"/>
                  </a:ext>
                </a:extLst>
              </a:tr>
              <a:tr h="394817">
                <a:tc>
                  <a:txBody>
                    <a:bodyPr/>
                    <a:lstStyle/>
                    <a:p>
                      <a:pPr>
                        <a:lnSpc>
                          <a:spcPct val="107000"/>
                        </a:lnSpc>
                        <a:spcAft>
                          <a:spcPts val="800"/>
                        </a:spcAft>
                      </a:pPr>
                      <a:r>
                        <a:rPr lang="es-419" sz="1400" b="1">
                          <a:effectLst/>
                          <a:latin typeface="Open Sans" panose="020B0606030504020204" pitchFamily="34" charset="0"/>
                          <a:ea typeface="Open Sans" panose="020B0606030504020204" pitchFamily="34" charset="0"/>
                          <a:cs typeface="Open Sans" panose="020B0606030504020204" pitchFamily="34" charset="0"/>
                        </a:rPr>
                        <a:t>Fish</a:t>
                      </a: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Fresh and frozen fish and other seafood</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279447785"/>
                  </a:ext>
                </a:extLst>
              </a:tr>
            </a:tbl>
          </a:graphicData>
        </a:graphic>
      </p:graphicFrame>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extLst>
              <p:ext uri="{D42A27DB-BD31-4B8C-83A1-F6EECF244321}">
                <p14:modId xmlns:p14="http://schemas.microsoft.com/office/powerpoint/2010/main" val="2963909888"/>
              </p:ext>
            </p:extLst>
          </p:nvPr>
        </p:nvGraphicFramePr>
        <p:xfrm>
          <a:off x="6278302" y="1510992"/>
          <a:ext cx="5257800" cy="4252915"/>
        </p:xfrm>
        <a:graphic>
          <a:graphicData uri="http://schemas.openxmlformats.org/drawingml/2006/table">
            <a:tbl>
              <a:tblPr firstRow="1" bandRow="1">
                <a:tableStyleId>{5C22544A-7EE6-4342-B048-85BDC9FD1C3A}</a:tableStyleId>
              </a:tblPr>
              <a:tblGrid>
                <a:gridCol w="1862808">
                  <a:extLst>
                    <a:ext uri="{9D8B030D-6E8A-4147-A177-3AD203B41FA5}">
                      <a16:colId xmlns:a16="http://schemas.microsoft.com/office/drawing/2014/main" val="2456680879"/>
                    </a:ext>
                  </a:extLst>
                </a:gridCol>
                <a:gridCol w="3394992">
                  <a:extLst>
                    <a:ext uri="{9D8B030D-6E8A-4147-A177-3AD203B41FA5}">
                      <a16:colId xmlns:a16="http://schemas.microsoft.com/office/drawing/2014/main" val="2071999887"/>
                    </a:ext>
                  </a:extLst>
                </a:gridCol>
              </a:tblGrid>
              <a:tr h="370840">
                <a:tc>
                  <a:txBody>
                    <a:bodyPr/>
                    <a:lstStyle/>
                    <a:p>
                      <a:r>
                        <a:rPr lang="en-GB" sz="1400" b="1">
                          <a:latin typeface="Open Sans" panose="020B0606030504020204" pitchFamily="34" charset="0"/>
                          <a:ea typeface="Open Sans" panose="020B0606030504020204" pitchFamily="34" charset="0"/>
                          <a:cs typeface="Open Sans" panose="020B0606030504020204" pitchFamily="34" charset="0"/>
                        </a:rPr>
                        <a:t>Food group</a:t>
                      </a:r>
                      <a:endParaRPr lang="es-419" sz="1400" b="1">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7705467"/>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Oil/Fat/Butter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Vegetable oil, butter, margarine</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32680819"/>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Milk/Dairy products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Milk, cheese, yogurt, powdered milk</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086210925"/>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Eggs</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Eggs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05616343"/>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Sugar, candy and desserts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Raw sugar, honey, jams, chocolate, ice cream and similar products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23862488"/>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Condiment</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Salt, spices, bouillon cubes, fish powder</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651638096"/>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Non-alcoholic beverages (including bottled water)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Coffee, tea, herbal infusion; bottled water; soft drinks; packaged juices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421582023"/>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Snacks and meals prepared</a:t>
                      </a:r>
                      <a:br>
                        <a:rPr lang="en-GB" sz="1400" b="1">
                          <a:effectLst/>
                          <a:latin typeface="Open Sans" panose="020B0606030504020204" pitchFamily="34" charset="0"/>
                          <a:ea typeface="Open Sans" panose="020B0606030504020204" pitchFamily="34" charset="0"/>
                          <a:cs typeface="Open Sans" panose="020B0606030504020204" pitchFamily="34" charset="0"/>
                        </a:rPr>
                      </a:br>
                      <a:r>
                        <a:rPr lang="en-GB" sz="1400" b="1">
                          <a:effectLst/>
                          <a:latin typeface="Open Sans" panose="020B0606030504020204" pitchFamily="34" charset="0"/>
                          <a:ea typeface="Open Sans" panose="020B0606030504020204" pitchFamily="34" charset="0"/>
                          <a:cs typeface="Open Sans" panose="020B0606030504020204" pitchFamily="34" charset="0"/>
                        </a:rPr>
                        <a:t>outside the home</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Ready-made meals and snacks prepared outside the home, no matter if consumed inside or</a:t>
                      </a:r>
                      <a:br>
                        <a:rPr lang="en-GB" sz="1400">
                          <a:effectLst/>
                          <a:latin typeface="Open Sans" panose="020B0606030504020204" pitchFamily="34" charset="0"/>
                          <a:ea typeface="Open Sans" panose="020B0606030504020204" pitchFamily="34" charset="0"/>
                          <a:cs typeface="Open Sans" panose="020B0606030504020204" pitchFamily="34" charset="0"/>
                        </a:rPr>
                      </a:br>
                      <a:r>
                        <a:rPr lang="en-GB" sz="1400">
                          <a:effectLst/>
                          <a:latin typeface="Open Sans" panose="020B0606030504020204" pitchFamily="34" charset="0"/>
                          <a:ea typeface="Open Sans" panose="020B0606030504020204" pitchFamily="34" charset="0"/>
                          <a:cs typeface="Open Sans" panose="020B0606030504020204" pitchFamily="34" charset="0"/>
                        </a:rPr>
                        <a:t>outside the home</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25488501"/>
                  </a:ext>
                </a:extLst>
              </a:tr>
            </a:tbl>
          </a:graphicData>
        </a:graphic>
      </p:graphicFrame>
      <p:grpSp>
        <p:nvGrpSpPr>
          <p:cNvPr id="3" name="Group 2">
            <a:extLst>
              <a:ext uri="{FF2B5EF4-FFF2-40B4-BE49-F238E27FC236}">
                <a16:creationId xmlns:a16="http://schemas.microsoft.com/office/drawing/2014/main" id="{0D4C8C84-D97A-F8C0-DC07-55CF3F2E9ABC}"/>
              </a:ext>
            </a:extLst>
          </p:cNvPr>
          <p:cNvGrpSpPr/>
          <p:nvPr/>
        </p:nvGrpSpPr>
        <p:grpSpPr>
          <a:xfrm>
            <a:off x="4200960" y="5696884"/>
            <a:ext cx="7335142" cy="1095315"/>
            <a:chOff x="5186680" y="6082"/>
            <a:chExt cx="7488232" cy="1095315"/>
          </a:xfrm>
        </p:grpSpPr>
        <p:sp>
          <p:nvSpPr>
            <p:cNvPr id="4" name="TextBox 3">
              <a:extLst>
                <a:ext uri="{FF2B5EF4-FFF2-40B4-BE49-F238E27FC236}">
                  <a16:creationId xmlns:a16="http://schemas.microsoft.com/office/drawing/2014/main" id="{3AC9CF40-7B59-26A2-2159-03E63F2EE455}"/>
                </a:ext>
              </a:extLst>
            </p:cNvPr>
            <p:cNvSpPr txBox="1"/>
            <p:nvPr/>
          </p:nvSpPr>
          <p:spPr>
            <a:xfrm>
              <a:off x="5658243" y="178067"/>
              <a:ext cx="7016669" cy="923330"/>
            </a:xfrm>
            <a:prstGeom prst="rect">
              <a:avLst/>
            </a:prstGeom>
            <a:solidFill>
              <a:schemeClr val="accent5"/>
            </a:solidFill>
            <a:ln>
              <a:solidFill>
                <a:schemeClr val="accent1"/>
              </a:solidFill>
            </a:ln>
          </p:spPr>
          <p:txBody>
            <a:bodyPr wrap="square" rtlCol="0">
              <a:spAutoFit/>
            </a:bodyPr>
            <a:lstStyle/>
            <a:p>
              <a:r>
                <a:rPr lang="en-GB" sz="1800" dirty="0">
                  <a:solidFill>
                    <a:schemeClr val="accent2"/>
                  </a:solidFill>
                  <a:latin typeface="Calibri" panose="020F0502020204030204" pitchFamily="34" charset="0"/>
                  <a:cs typeface="Calibri" panose="020F0502020204030204" pitchFamily="34" charset="0"/>
                </a:rPr>
                <a:t>Note that there are slight differences between the food submodule and Food </a:t>
              </a:r>
              <a:r>
                <a:rPr lang="en-GB" dirty="0">
                  <a:solidFill>
                    <a:schemeClr val="accent2"/>
                  </a:solidFill>
                  <a:latin typeface="Calibri" panose="020F0502020204030204" pitchFamily="34" charset="0"/>
                  <a:cs typeface="Calibri" panose="020F0502020204030204" pitchFamily="34" charset="0"/>
                </a:rPr>
                <a:t>C</a:t>
              </a:r>
              <a:r>
                <a:rPr lang="en-GB" sz="1800" dirty="0">
                  <a:solidFill>
                    <a:schemeClr val="accent2"/>
                  </a:solidFill>
                  <a:latin typeface="Calibri" panose="020F0502020204030204" pitchFamily="34" charset="0"/>
                  <a:cs typeface="Calibri" panose="020F0502020204030204" pitchFamily="34" charset="0"/>
                </a:rPr>
                <a:t>onsumption </a:t>
              </a:r>
              <a:r>
                <a:rPr lang="en-GB" dirty="0">
                  <a:solidFill>
                    <a:schemeClr val="accent2"/>
                  </a:solidFill>
                  <a:latin typeface="Calibri" panose="020F0502020204030204" pitchFamily="34" charset="0"/>
                  <a:cs typeface="Calibri" panose="020F0502020204030204" pitchFamily="34" charset="0"/>
                </a:rPr>
                <a:t>S</a:t>
              </a:r>
              <a:r>
                <a:rPr lang="en-GB" sz="1800" dirty="0">
                  <a:solidFill>
                    <a:schemeClr val="accent2"/>
                  </a:solidFill>
                  <a:latin typeface="Calibri" panose="020F0502020204030204" pitchFamily="34" charset="0"/>
                  <a:cs typeface="Calibri" panose="020F0502020204030204" pitchFamily="34" charset="0"/>
                </a:rPr>
                <a:t>core (FCS) module with regards to how foods are categorized, e.g. sweet potatoes</a:t>
              </a:r>
            </a:p>
          </p:txBody>
        </p:sp>
        <p:pic>
          <p:nvPicPr>
            <p:cNvPr id="5" name="Graphic 4" descr="Warning with solid fill">
              <a:extLst>
                <a:ext uri="{FF2B5EF4-FFF2-40B4-BE49-F238E27FC236}">
                  <a16:creationId xmlns:a16="http://schemas.microsoft.com/office/drawing/2014/main" id="{FFC374FC-B02A-EC3F-6849-E578C7D052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6680" y="6082"/>
              <a:ext cx="579120" cy="579120"/>
            </a:xfrm>
            <a:prstGeom prst="rect">
              <a:avLst/>
            </a:prstGeom>
          </p:spPr>
        </p:pic>
      </p:grpSp>
    </p:spTree>
    <p:extLst>
      <p:ext uri="{BB962C8B-B14F-4D97-AF65-F5344CB8AC3E}">
        <p14:creationId xmlns:p14="http://schemas.microsoft.com/office/powerpoint/2010/main" val="28695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912399"/>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ct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en-GB" sz="4600" b="0" dirty="0">
                <a:solidFill>
                  <a:srgbClr val="FFFFFE"/>
                </a:solidFill>
                <a:latin typeface="Open Sans ExtraBold" panose="020B0906030804020204" pitchFamily="34" charset="0"/>
                <a:ea typeface="Open Sans Extrabold"/>
                <a:cs typeface="Open Sans Extrabold"/>
              </a:rPr>
              <a:t>Discussion question: </a:t>
            </a:r>
          </a:p>
          <a:p>
            <a:pPr marL="0" indent="0" algn="ctr">
              <a:buNone/>
            </a:pPr>
            <a:r>
              <a:rPr lang="en-GB" sz="3600" dirty="0">
                <a:solidFill>
                  <a:srgbClr val="FFFFFE"/>
                </a:solidFill>
              </a:rPr>
              <a:t>Are there important local foods that are not included in the list of the examples?</a:t>
            </a:r>
          </a:p>
          <a:p>
            <a:pP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Badge Question Mark with solid fill">
            <a:extLst>
              <a:ext uri="{FF2B5EF4-FFF2-40B4-BE49-F238E27FC236}">
                <a16:creationId xmlns:a16="http://schemas.microsoft.com/office/drawing/2014/main" id="{933F6D21-FBFA-43EF-A0C0-3463B1B11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5901" y="1979186"/>
            <a:ext cx="780198" cy="780198"/>
          </a:xfrm>
          <a:prstGeom prst="rect">
            <a:avLst/>
          </a:prstGeom>
        </p:spPr>
      </p:pic>
      <p:sp>
        <p:nvSpPr>
          <p:cNvPr id="5" name="TextBox 4">
            <a:extLst>
              <a:ext uri="{FF2B5EF4-FFF2-40B4-BE49-F238E27FC236}">
                <a16:creationId xmlns:a16="http://schemas.microsoft.com/office/drawing/2014/main" id="{CE9F7C10-D2AF-EEBE-C51D-035BF6056D02}"/>
              </a:ext>
            </a:extLst>
          </p:cNvPr>
          <p:cNvSpPr txBox="1"/>
          <p:nvPr/>
        </p:nvSpPr>
        <p:spPr>
          <a:xfrm>
            <a:off x="2874209" y="5128669"/>
            <a:ext cx="6443581" cy="707886"/>
          </a:xfrm>
          <a:prstGeom prst="rect">
            <a:avLst/>
          </a:prstGeom>
          <a:noFill/>
        </p:spPr>
        <p:txBody>
          <a:bodyPr wrap="square">
            <a:spAutoFit/>
          </a:bodyPr>
          <a:lstStyle/>
          <a:p>
            <a:pPr algn="ctr"/>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Let’s include them (and remove those that are not relevant)!</a:t>
            </a:r>
          </a:p>
        </p:txBody>
      </p:sp>
    </p:spTree>
    <p:extLst>
      <p:ext uri="{BB962C8B-B14F-4D97-AF65-F5344CB8AC3E}">
        <p14:creationId xmlns:p14="http://schemas.microsoft.com/office/powerpoint/2010/main" val="901490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108156"/>
            <a:ext cx="12192000" cy="69661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B5C5"/>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01304B5-C6A4-BE0F-ACD2-D34DE3FDDB60}"/>
              </a:ext>
            </a:extLst>
          </p:cNvPr>
          <p:cNvSpPr txBox="1">
            <a:spLocks/>
          </p:cNvSpPr>
          <p:nvPr/>
        </p:nvSpPr>
        <p:spPr>
          <a:xfrm>
            <a:off x="642605" y="2231809"/>
            <a:ext cx="9472066" cy="33249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marL="0" marR="0" lvl="0" indent="0" algn="l" defTabSz="914400" rtl="0" eaLnBrk="1" fontAlgn="auto" latinLnBrk="0" hangingPunct="1">
              <a:lnSpc>
                <a:spcPts val="3920"/>
              </a:lnSpc>
              <a:spcBef>
                <a:spcPct val="0"/>
              </a:spcBef>
              <a:spcAft>
                <a:spcPts val="0"/>
              </a:spcAft>
              <a:buClrTx/>
              <a:buSzTx/>
              <a:buFontTx/>
              <a:buNone/>
              <a:tabLst/>
              <a:defRPr/>
            </a:pPr>
            <a:endParaRPr kumimoji="0" lang="it-IT" sz="3400" b="0" i="0" u="none" strike="noStrike" kern="1200" cap="none" spc="0" normalizeH="0" baseline="0" noProof="0" dirty="0">
              <a:ln>
                <a:noFill/>
              </a:ln>
              <a:solidFill>
                <a:srgbClr val="FFFFFE"/>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endParaRPr>
          </a:p>
          <a:p>
            <a:pPr marL="0" marR="0" lvl="0" indent="0" algn="l" defTabSz="914400" rtl="0" eaLnBrk="1" fontAlgn="auto" latinLnBrk="0" hangingPunct="1">
              <a:lnSpc>
                <a:spcPts val="3920"/>
              </a:lnSpc>
              <a:spcBef>
                <a:spcPct val="0"/>
              </a:spcBef>
              <a:spcAft>
                <a:spcPts val="0"/>
              </a:spcAft>
              <a:buClrTx/>
              <a:buSzTx/>
              <a:buFontTx/>
              <a:buNone/>
              <a:tabLst/>
              <a:defRPr/>
            </a:pPr>
            <a:r>
              <a:rPr kumimoji="0" lang="it-IT" b="0" i="0" u="none" strike="noStrike" kern="1400" cap="none" spc="230" normalizeH="0" baseline="0" noProof="0" dirty="0">
                <a:ln>
                  <a:noFill/>
                </a:ln>
                <a:solidFill>
                  <a:srgbClr val="FFFFFE"/>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Expenditure module</a:t>
            </a:r>
          </a:p>
          <a:p>
            <a:pPr marL="742950" marR="0" lvl="0" indent="-742950" algn="l" defTabSz="914400" rtl="0" eaLnBrk="1" fontAlgn="auto" latinLnBrk="0" hangingPunct="1">
              <a:lnSpc>
                <a:spcPts val="3920"/>
              </a:lnSpc>
              <a:spcBef>
                <a:spcPct val="0"/>
              </a:spcBef>
              <a:spcAft>
                <a:spcPts val="0"/>
              </a:spcAft>
              <a:buClrTx/>
              <a:buSzTx/>
              <a:buFontTx/>
              <a:buAutoNum type="arabicPeriod"/>
              <a:tabLst/>
              <a:defRPr/>
            </a:pPr>
            <a:r>
              <a:rPr kumimoji="0" lang="it-IT" sz="2400" b="0" i="0" u="none" strike="noStrike" kern="1400" cap="none" spc="230" normalizeH="0" baseline="0" noProof="0" dirty="0">
                <a:ln>
                  <a:noFill/>
                </a:ln>
                <a:solidFill>
                  <a:srgbClr val="FFFFFE"/>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Food expenditures – 7 days (or 30 days)</a:t>
            </a:r>
          </a:p>
          <a:p>
            <a:pPr marL="742950" marR="0" lvl="0" indent="-742950" algn="l" defTabSz="914400" rtl="0" eaLnBrk="1" fontAlgn="auto" latinLnBrk="0" hangingPunct="1">
              <a:lnSpc>
                <a:spcPts val="3920"/>
              </a:lnSpc>
              <a:spcBef>
                <a:spcPct val="0"/>
              </a:spcBef>
              <a:spcAft>
                <a:spcPts val="0"/>
              </a:spcAft>
              <a:buClrTx/>
              <a:buSzTx/>
              <a:buFontTx/>
              <a:buAutoNum type="arabicPeriod"/>
              <a:tabLst/>
              <a:defRPr/>
            </a:pPr>
            <a:r>
              <a:rPr kumimoji="0" lang="it-IT" sz="2400" b="0" i="0" u="none" strike="noStrike" kern="1400" cap="none" spc="230" normalizeH="0" baseline="0" noProof="0" dirty="0">
                <a:ln>
                  <a:noFill/>
                </a:ln>
                <a:solidFill>
                  <a:schemeClr val="accent2"/>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Non-food expenditures</a:t>
            </a:r>
          </a:p>
          <a:p>
            <a:pPr marL="1200150" marR="0" lvl="1" indent="-742950" algn="l" defTabSz="914400" rtl="0" eaLnBrk="1" fontAlgn="auto" latinLnBrk="0" hangingPunct="1">
              <a:lnSpc>
                <a:spcPts val="3920"/>
              </a:lnSpc>
              <a:spcBef>
                <a:spcPts val="0"/>
              </a:spcBef>
              <a:spcAft>
                <a:spcPts val="0"/>
              </a:spcAft>
              <a:buClrTx/>
              <a:buSzTx/>
              <a:buFont typeface="Wingdings" panose="05000000000000000000" pitchFamily="2" charset="2"/>
              <a:buChar char="§"/>
              <a:tabLst/>
              <a:defRPr/>
            </a:pPr>
            <a:r>
              <a:rPr kumimoji="0" lang="it-IT" sz="2000" b="0" i="0" u="none" strike="noStrike" kern="1400" cap="none" spc="230" normalizeH="0" baseline="0" noProof="0" dirty="0">
                <a:ln>
                  <a:noFill/>
                </a:ln>
                <a:solidFill>
                  <a:schemeClr val="accent2"/>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30 days</a:t>
            </a:r>
          </a:p>
          <a:p>
            <a:pPr marL="1200150" marR="0" lvl="1" indent="-742950" algn="l" defTabSz="914400" rtl="0" eaLnBrk="1" fontAlgn="auto" latinLnBrk="0" hangingPunct="1">
              <a:lnSpc>
                <a:spcPts val="3920"/>
              </a:lnSpc>
              <a:spcBef>
                <a:spcPts val="0"/>
              </a:spcBef>
              <a:spcAft>
                <a:spcPts val="0"/>
              </a:spcAft>
              <a:buClrTx/>
              <a:buSzTx/>
              <a:buFont typeface="Wingdings" panose="05000000000000000000" pitchFamily="2" charset="2"/>
              <a:buChar char="§"/>
              <a:tabLst/>
              <a:defRPr/>
            </a:pPr>
            <a:r>
              <a:rPr kumimoji="0" lang="it-IT" sz="2000" b="0" i="0" u="none" strike="noStrike" kern="1400" cap="none" spc="230" normalizeH="0" baseline="0" noProof="0" dirty="0">
                <a:ln>
                  <a:noFill/>
                </a:ln>
                <a:solidFill>
                  <a:schemeClr val="accent2"/>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6 months</a:t>
            </a:r>
          </a:p>
          <a:p>
            <a:pPr marL="0" marR="0" lvl="0" indent="0" algn="l" defTabSz="914400" rtl="0" eaLnBrk="1" fontAlgn="auto" latinLnBrk="0" hangingPunct="1">
              <a:lnSpc>
                <a:spcPts val="3920"/>
              </a:lnSpc>
              <a:spcBef>
                <a:spcPct val="0"/>
              </a:spcBef>
              <a:spcAft>
                <a:spcPts val="0"/>
              </a:spcAft>
              <a:buClrTx/>
              <a:buSzTx/>
              <a:buFontTx/>
              <a:buNone/>
              <a:tabLst/>
              <a:defRPr/>
            </a:pPr>
            <a:endParaRPr kumimoji="0" lang="en-GB" sz="2800" b="0" i="0" u="none" strike="noStrike" kern="1400" cap="none" spc="230" normalizeH="0" baseline="0" noProof="0" dirty="0">
              <a:ln>
                <a:noFill/>
              </a:ln>
              <a:solidFill>
                <a:srgbClr val="FFFFFE"/>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22628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a:xfrm>
            <a:off x="668511" y="296570"/>
            <a:ext cx="10542124" cy="1152000"/>
          </a:xfrm>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Non-food submodule (30 days): overview</a:t>
            </a:r>
            <a:endParaRPr lang="es-419" sz="3600" b="0" kern="1400" spc="230" dirty="0">
              <a:solidFill>
                <a:schemeClr val="tx1"/>
              </a:solidFill>
              <a:latin typeface="Open Sans ExtraBold" panose="020B0906030804020204" pitchFamily="34" charset="0"/>
            </a:endParaRPr>
          </a:p>
        </p:txBody>
      </p:sp>
      <p:graphicFrame>
        <p:nvGraphicFramePr>
          <p:cNvPr id="3" name="Table 2">
            <a:extLst>
              <a:ext uri="{FF2B5EF4-FFF2-40B4-BE49-F238E27FC236}">
                <a16:creationId xmlns:a16="http://schemas.microsoft.com/office/drawing/2014/main" id="{782ED6E6-D3A0-744C-B2EF-D56052FB9AC5}"/>
              </a:ext>
            </a:extLst>
          </p:cNvPr>
          <p:cNvGraphicFramePr>
            <a:graphicFrameLocks noGrp="1"/>
          </p:cNvGraphicFramePr>
          <p:nvPr>
            <p:extLst>
              <p:ext uri="{D42A27DB-BD31-4B8C-83A1-F6EECF244321}">
                <p14:modId xmlns:p14="http://schemas.microsoft.com/office/powerpoint/2010/main" val="1266305066"/>
              </p:ext>
            </p:extLst>
          </p:nvPr>
        </p:nvGraphicFramePr>
        <p:xfrm>
          <a:off x="0" y="842580"/>
          <a:ext cx="12192000" cy="6015420"/>
        </p:xfrm>
        <a:graphic>
          <a:graphicData uri="http://schemas.openxmlformats.org/drawingml/2006/table">
            <a:tbl>
              <a:tblPr firstRow="1" firstCol="1" bandRow="1">
                <a:tableStyleId>{5C22544A-7EE6-4342-B048-85BDC9FD1C3A}</a:tableStyleId>
              </a:tblPr>
              <a:tblGrid>
                <a:gridCol w="336072">
                  <a:extLst>
                    <a:ext uri="{9D8B030D-6E8A-4147-A177-3AD203B41FA5}">
                      <a16:colId xmlns:a16="http://schemas.microsoft.com/office/drawing/2014/main" val="740744063"/>
                    </a:ext>
                  </a:extLst>
                </a:gridCol>
                <a:gridCol w="1647586">
                  <a:extLst>
                    <a:ext uri="{9D8B030D-6E8A-4147-A177-3AD203B41FA5}">
                      <a16:colId xmlns:a16="http://schemas.microsoft.com/office/drawing/2014/main" val="3391947139"/>
                    </a:ext>
                  </a:extLst>
                </a:gridCol>
                <a:gridCol w="4722215">
                  <a:extLst>
                    <a:ext uri="{9D8B030D-6E8A-4147-A177-3AD203B41FA5}">
                      <a16:colId xmlns:a16="http://schemas.microsoft.com/office/drawing/2014/main" val="515807218"/>
                    </a:ext>
                  </a:extLst>
                </a:gridCol>
                <a:gridCol w="1349204">
                  <a:extLst>
                    <a:ext uri="{9D8B030D-6E8A-4147-A177-3AD203B41FA5}">
                      <a16:colId xmlns:a16="http://schemas.microsoft.com/office/drawing/2014/main" val="2841501061"/>
                    </a:ext>
                  </a:extLst>
                </a:gridCol>
                <a:gridCol w="1251970">
                  <a:extLst>
                    <a:ext uri="{9D8B030D-6E8A-4147-A177-3AD203B41FA5}">
                      <a16:colId xmlns:a16="http://schemas.microsoft.com/office/drawing/2014/main" val="2661770376"/>
                    </a:ext>
                  </a:extLst>
                </a:gridCol>
                <a:gridCol w="961651">
                  <a:extLst>
                    <a:ext uri="{9D8B030D-6E8A-4147-A177-3AD203B41FA5}">
                      <a16:colId xmlns:a16="http://schemas.microsoft.com/office/drawing/2014/main" val="1159799302"/>
                    </a:ext>
                  </a:extLst>
                </a:gridCol>
                <a:gridCol w="961651">
                  <a:extLst>
                    <a:ext uri="{9D8B030D-6E8A-4147-A177-3AD203B41FA5}">
                      <a16:colId xmlns:a16="http://schemas.microsoft.com/office/drawing/2014/main" val="3231457914"/>
                    </a:ext>
                  </a:extLst>
                </a:gridCol>
                <a:gridCol w="961651">
                  <a:extLst>
                    <a:ext uri="{9D8B030D-6E8A-4147-A177-3AD203B41FA5}">
                      <a16:colId xmlns:a16="http://schemas.microsoft.com/office/drawing/2014/main" val="323393328"/>
                    </a:ext>
                  </a:extLst>
                </a:gridCol>
              </a:tblGrid>
              <a:tr h="2756845">
                <a:tc>
                  <a:txBody>
                    <a:bodyPr/>
                    <a:lstStyle/>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Item name</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Example</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Note: Before asking yes/no questions related to a certain item name, the enumerator should read: now I will ask you about your consumption and expenditures of [item name]. This includes items such as…[Example]</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dirty="0">
                          <a:solidFill>
                            <a:srgbClr val="0C0C00"/>
                          </a:solidFill>
                          <a:effectLst/>
                        </a:rPr>
                        <a:t>Variable Name</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In the last 30 days, did your household </a:t>
                      </a:r>
                      <a:r>
                        <a:rPr lang="en-GB" sz="1400" b="0" u="sng">
                          <a:solidFill>
                            <a:srgbClr val="0C0C00"/>
                          </a:solidFill>
                          <a:effectLst/>
                        </a:rPr>
                        <a:t>purchase </a:t>
                      </a:r>
                      <a:r>
                        <a:rPr lang="en-GB" sz="1400" b="0">
                          <a:solidFill>
                            <a:srgbClr val="0C0C00"/>
                          </a:solidFill>
                          <a:effectLst/>
                        </a:rPr>
                        <a:t>any [item], using </a:t>
                      </a:r>
                      <a:r>
                        <a:rPr lang="en-GB" sz="1400" b="0" u="sng">
                          <a:solidFill>
                            <a:srgbClr val="0C0C00"/>
                          </a:solidFill>
                          <a:effectLst/>
                        </a:rPr>
                        <a:t>cash or credit</a:t>
                      </a: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1=Yes -&gt;</a:t>
                      </a:r>
                      <a:endParaRPr lang="fr-FR" sz="1400" b="0">
                        <a:solidFill>
                          <a:srgbClr val="0C0C00"/>
                        </a:solidFill>
                        <a:effectLst/>
                      </a:endParaRPr>
                    </a:p>
                    <a:p>
                      <a:pPr>
                        <a:lnSpc>
                          <a:spcPct val="107000"/>
                        </a:lnSpc>
                        <a:spcAft>
                          <a:spcPts val="800"/>
                        </a:spcAft>
                      </a:pPr>
                      <a:r>
                        <a:rPr lang="en-GB" sz="1400" b="0">
                          <a:solidFill>
                            <a:srgbClr val="0C0C00"/>
                          </a:solidFill>
                          <a:effectLst/>
                        </a:rPr>
                        <a:t>0=No -&gt; next question (Assistance)</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Considering both purchases made </a:t>
                      </a:r>
                      <a:r>
                        <a:rPr lang="en-GB" sz="1400" b="0" u="sng">
                          <a:solidFill>
                            <a:srgbClr val="0C0C00"/>
                          </a:solidFill>
                          <a:effectLst/>
                        </a:rPr>
                        <a:t>in cash and on credit</a:t>
                      </a:r>
                      <a:r>
                        <a:rPr lang="en-GB" sz="1400" b="0">
                          <a:solidFill>
                            <a:srgbClr val="0C0C00"/>
                          </a:solidFill>
                          <a:effectLst/>
                        </a:rPr>
                        <a:t>, how much did your household spend on [item] in the last 30 days? </a:t>
                      </a:r>
                      <a:endParaRPr lang="fr-FR" sz="1400" b="0">
                        <a:solidFill>
                          <a:srgbClr val="0C0C00"/>
                        </a:solidFill>
                        <a:effectLst/>
                      </a:endParaRPr>
                    </a:p>
                    <a:p>
                      <a:pPr>
                        <a:lnSpc>
                          <a:spcPct val="107000"/>
                        </a:lnSpc>
                        <a:spcAft>
                          <a:spcPts val="800"/>
                        </a:spcAft>
                      </a:pPr>
                      <a:r>
                        <a:rPr lang="en-GB" sz="1400" b="0">
                          <a:solidFill>
                            <a:srgbClr val="0C0C00"/>
                          </a:solidFill>
                          <a:effectLst/>
                        </a:rPr>
                        <a:t> (</a:t>
                      </a:r>
                      <a:r>
                        <a:rPr lang="en-GB" sz="1400" b="0" err="1">
                          <a:solidFill>
                            <a:srgbClr val="0C0C00"/>
                          </a:solidFill>
                          <a:effectLst/>
                        </a:rPr>
                        <a:t>curr</a:t>
                      </a:r>
                      <a:r>
                        <a:rPr lang="en-GB" sz="1400" b="0">
                          <a:solidFill>
                            <a:srgbClr val="0C0C00"/>
                          </a:solidFill>
                          <a:effectLst/>
                        </a:rPr>
                        <a:t>.)</a:t>
                      </a:r>
                      <a:endParaRPr lang="fr-FR" sz="1400" b="0">
                        <a:solidFill>
                          <a:srgbClr val="0C0C00"/>
                        </a:solidFill>
                        <a:effectLst/>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a:solidFill>
                            <a:srgbClr val="0C0C00"/>
                          </a:solidFill>
                          <a:effectLst/>
                        </a:rPr>
                        <a:t>In the last 30 days, did your household </a:t>
                      </a:r>
                      <a:r>
                        <a:rPr lang="en-GB" sz="1400" b="0" u="sng">
                          <a:solidFill>
                            <a:srgbClr val="0C0C00"/>
                          </a:solidFill>
                          <a:effectLst/>
                        </a:rPr>
                        <a:t>use </a:t>
                      </a:r>
                      <a:r>
                        <a:rPr lang="en-GB" sz="1400" b="0">
                          <a:solidFill>
                            <a:srgbClr val="0C0C00"/>
                          </a:solidFill>
                          <a:effectLst/>
                        </a:rPr>
                        <a:t>any [item] that came </a:t>
                      </a:r>
                      <a:r>
                        <a:rPr lang="en-GB" sz="1400" b="0" u="sng">
                          <a:solidFill>
                            <a:srgbClr val="0C0C00"/>
                          </a:solidFill>
                          <a:effectLst/>
                        </a:rPr>
                        <a:t>from in-kind gifts or in-kind assistance?</a:t>
                      </a:r>
                      <a:endParaRPr lang="fr-FR" sz="1400" b="0">
                        <a:solidFill>
                          <a:srgbClr val="0C0C00"/>
                        </a:solidFill>
                        <a:effectLst/>
                      </a:endParaRPr>
                    </a:p>
                    <a:p>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1=Yes -&gt;</a:t>
                      </a:r>
                      <a:endParaRPr lang="fr-FR" sz="1400" b="0">
                        <a:solidFill>
                          <a:srgbClr val="0C0C00"/>
                        </a:solidFill>
                        <a:effectLst/>
                      </a:endParaRPr>
                    </a:p>
                    <a:p>
                      <a:pPr>
                        <a:lnSpc>
                          <a:spcPct val="107000"/>
                        </a:lnSpc>
                        <a:spcAft>
                          <a:spcPts val="800"/>
                        </a:spcAft>
                      </a:pPr>
                      <a:r>
                        <a:rPr lang="en-GB" sz="1400" b="0">
                          <a:solidFill>
                            <a:srgbClr val="0C0C00"/>
                          </a:solidFill>
                          <a:effectLst/>
                        </a:rPr>
                        <a:t>0=No -&gt; next question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a:solidFill>
                            <a:srgbClr val="0C0C00"/>
                          </a:solidFill>
                          <a:effectLst/>
                        </a:rPr>
                        <a:t>What would be </a:t>
                      </a:r>
                      <a:r>
                        <a:rPr lang="en-GB" sz="1400" b="0" u="sng">
                          <a:solidFill>
                            <a:srgbClr val="0C0C00"/>
                          </a:solidFill>
                          <a:effectLst/>
                        </a:rPr>
                        <a:t>the value</a:t>
                      </a:r>
                      <a:r>
                        <a:rPr lang="en-GB" sz="1400" b="0">
                          <a:solidFill>
                            <a:srgbClr val="0C0C00"/>
                          </a:solidFill>
                          <a:effectLst/>
                        </a:rPr>
                        <a:t> of [item] that came </a:t>
                      </a:r>
                      <a:r>
                        <a:rPr lang="en-GB" sz="1400" b="0" u="sng">
                          <a:solidFill>
                            <a:srgbClr val="0C0C00"/>
                          </a:solidFill>
                          <a:effectLst/>
                        </a:rPr>
                        <a:t>from in-kind gifts or in-kind assistance </a:t>
                      </a:r>
                      <a:r>
                        <a:rPr lang="en-GB" sz="1400" b="0">
                          <a:solidFill>
                            <a:srgbClr val="0C0C00"/>
                          </a:solidFill>
                          <a:effectLst/>
                        </a:rPr>
                        <a:t>if you were to pay for it?</a:t>
                      </a:r>
                      <a:endParaRPr lang="fr-FR" sz="1400" b="0">
                        <a:solidFill>
                          <a:srgbClr val="0C0C00"/>
                        </a:solidFill>
                        <a:effectLst/>
                      </a:endParaRPr>
                    </a:p>
                    <a:p>
                      <a:r>
                        <a:rPr lang="en-GB" sz="1400" b="0">
                          <a:solidFill>
                            <a:srgbClr val="0C0C00"/>
                          </a:solidFill>
                          <a:effectLst/>
                        </a:rPr>
                        <a:t> </a:t>
                      </a:r>
                      <a:endParaRPr lang="fr-FR" sz="1400" b="0">
                        <a:solidFill>
                          <a:srgbClr val="0C0C00"/>
                        </a:solidFill>
                        <a:effectLst/>
                      </a:endParaRPr>
                    </a:p>
                    <a:p>
                      <a:r>
                        <a:rPr lang="en-GB" sz="1400" b="0">
                          <a:solidFill>
                            <a:srgbClr val="0C0C00"/>
                          </a:solidFill>
                          <a:effectLst/>
                        </a:rPr>
                        <a:t>(</a:t>
                      </a:r>
                      <a:r>
                        <a:rPr lang="en-GB" sz="1400" b="0" err="1">
                          <a:solidFill>
                            <a:srgbClr val="0C0C00"/>
                          </a:solidFill>
                          <a:effectLst/>
                        </a:rPr>
                        <a:t>curr</a:t>
                      </a:r>
                      <a:r>
                        <a:rPr lang="en-GB" sz="1400" b="0">
                          <a:solidFill>
                            <a:srgbClr val="0C0C00"/>
                          </a:solidFill>
                          <a:effectLst/>
                        </a:rPr>
                        <a:t>.)</a:t>
                      </a:r>
                      <a:endParaRPr lang="fr-FR" sz="1400" b="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3041037115"/>
                  </a:ext>
                </a:extLst>
              </a:tr>
              <a:tr h="496544">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nSpc>
                          <a:spcPct val="107000"/>
                        </a:lnSpc>
                        <a:spcAft>
                          <a:spcPts val="800"/>
                        </a:spcAft>
                      </a:pPr>
                      <a:r>
                        <a:rPr lang="en-GB" sz="1400">
                          <a:solidFill>
                            <a:srgbClr val="FFFFFE"/>
                          </a:solidFill>
                          <a:effectLst/>
                        </a:rPr>
                        <a:t>Non-food items </a:t>
                      </a:r>
                    </a:p>
                    <a:p>
                      <a:pPr>
                        <a:lnSpc>
                          <a:spcPct val="107000"/>
                        </a:lnSpc>
                        <a:spcAft>
                          <a:spcPts val="800"/>
                        </a:spcAft>
                      </a:pPr>
                      <a:r>
                        <a:rPr lang="en-GB" sz="1400">
                          <a:solidFill>
                            <a:srgbClr val="FFFFFE"/>
                          </a:solidFill>
                          <a:effectLst/>
                        </a:rPr>
                        <a:t>(30 days)</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_1M</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_CashCredYN</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_CashCred</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a:t>
                      </a:r>
                      <a:r>
                        <a:rPr lang="en-GB" sz="1400" err="1">
                          <a:solidFill>
                            <a:srgbClr val="FFFFFE"/>
                          </a:solidFill>
                          <a:effectLst/>
                        </a:rPr>
                        <a:t>GiftAidYN</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a:t>
                      </a:r>
                      <a:r>
                        <a:rPr lang="en-GB" sz="1400" err="1">
                          <a:solidFill>
                            <a:srgbClr val="FFFFFE"/>
                          </a:solidFill>
                          <a:effectLst/>
                        </a:rPr>
                        <a:t>GiftAid</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526041312"/>
                  </a:ext>
                </a:extLst>
              </a:tr>
              <a:tr h="197674">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Personal care</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1279672777"/>
                  </a:ext>
                </a:extLst>
              </a:tr>
              <a:tr h="404496">
                <a:tc>
                  <a:txBody>
                    <a:bodyPr/>
                    <a:lstStyle/>
                    <a:p>
                      <a:pPr>
                        <a:lnSpc>
                          <a:spcPct val="107000"/>
                        </a:lnSpc>
                        <a:spcAft>
                          <a:spcPts val="800"/>
                        </a:spcAft>
                      </a:pPr>
                      <a:r>
                        <a:rPr lang="en-GB" sz="1400">
                          <a:solidFill>
                            <a:srgbClr val="0C0C00"/>
                          </a:solidFill>
                          <a:effectLst/>
                        </a:rPr>
                        <a:t>1</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Hygiene items and services</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Soap, toothbrush, toothpaste, toilet paper, razors, menstrual hygiene products, diapers, detergents, insecticides, cosmetics; hairdressers/barber, beauty salon</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err="1">
                          <a:solidFill>
                            <a:srgbClr val="0C0C00"/>
                          </a:solidFill>
                          <a:effectLst/>
                        </a:rPr>
                        <a:t>HHExpNFHyg</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2766681230"/>
                  </a:ext>
                </a:extLst>
              </a:tr>
              <a:tr h="197674">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Transport</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2039925507"/>
                  </a:ext>
                </a:extLst>
              </a:tr>
              <a:tr h="910187">
                <a:tc>
                  <a:txBody>
                    <a:bodyPr/>
                    <a:lstStyle/>
                    <a:p>
                      <a:pPr>
                        <a:lnSpc>
                          <a:spcPct val="107000"/>
                        </a:lnSpc>
                        <a:spcAft>
                          <a:spcPts val="800"/>
                        </a:spcAft>
                      </a:pPr>
                      <a:r>
                        <a:rPr lang="en-GB" sz="1400">
                          <a:solidFill>
                            <a:srgbClr val="0C0C00"/>
                          </a:solidFill>
                          <a:effectLst/>
                        </a:rPr>
                        <a:t>2</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Transport-related goods and services</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dirty="0">
                          <a:solidFill>
                            <a:srgbClr val="0C0C00"/>
                          </a:solidFill>
                          <a:effectLst/>
                        </a:rPr>
                        <a:t>Public transportation (bus, rail, boat etc.), taxi, rental of vehicles, maintenance of vehicles used for transportation (including fuel, lubricant, tires, spare parts, repairs fees etc.)</a:t>
                      </a:r>
                      <a:endParaRPr lang="fr-FR" sz="1400" dirty="0">
                        <a:solidFill>
                          <a:srgbClr val="0C0C00"/>
                        </a:solidFill>
                        <a:effectLst/>
                      </a:endParaRPr>
                    </a:p>
                    <a:p>
                      <a:pPr>
                        <a:lnSpc>
                          <a:spcPct val="107000"/>
                        </a:lnSpc>
                        <a:spcAft>
                          <a:spcPts val="800"/>
                        </a:spcAft>
                      </a:pPr>
                      <a:r>
                        <a:rPr lang="en-GB" sz="1400" dirty="0">
                          <a:solidFill>
                            <a:srgbClr val="0C0C00"/>
                          </a:solidFill>
                          <a:effectLst/>
                        </a:rPr>
                        <a:t>DO NOT INCLUDE PURCHASE OF VEHICLES;</a:t>
                      </a:r>
                      <a:endParaRPr lang="fr-FR" sz="14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HHExpNFTransp</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dirty="0">
                          <a:solidFill>
                            <a:srgbClr val="0C0C00"/>
                          </a:solidFill>
                          <a:effectLst/>
                        </a:rPr>
                        <a:t>|__|</a:t>
                      </a:r>
                      <a:endParaRPr lang="fr-FR" sz="14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809528364"/>
                  </a:ext>
                </a:extLst>
              </a:tr>
            </a:tbl>
          </a:graphicData>
        </a:graphic>
      </p:graphicFrame>
    </p:spTree>
    <p:extLst>
      <p:ext uri="{BB962C8B-B14F-4D97-AF65-F5344CB8AC3E}">
        <p14:creationId xmlns:p14="http://schemas.microsoft.com/office/powerpoint/2010/main" val="1916392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a:xfrm>
            <a:off x="706611" y="421590"/>
            <a:ext cx="10542124" cy="1152000"/>
          </a:xfrm>
        </p:spPr>
        <p:txBody>
          <a:bodyPr vert="horz" lIns="91440" tIns="45720" rIns="91440" bIns="45720" rtlCol="0" anchor="t" anchorCtr="0">
            <a:noAutofit/>
          </a:bodyPr>
          <a:lstStyle/>
          <a:p>
            <a:r>
              <a:rPr lang="en-GB" sz="3200" b="0" kern="1400" spc="230" dirty="0">
                <a:solidFill>
                  <a:schemeClr val="tx1"/>
                </a:solidFill>
                <a:latin typeface="Open Sans ExtraBold" panose="020B0906030804020204" pitchFamily="34" charset="0"/>
              </a:rPr>
              <a:t>Non-food submodule (6 months): overview</a:t>
            </a:r>
            <a:endParaRPr lang="es-419" sz="3200" b="0" kern="1400" spc="230" dirty="0">
              <a:solidFill>
                <a:schemeClr val="tx1"/>
              </a:solidFill>
              <a:latin typeface="Open Sans ExtraBold" panose="020B0906030804020204" pitchFamily="34" charset="0"/>
            </a:endParaRPr>
          </a:p>
        </p:txBody>
      </p:sp>
      <p:graphicFrame>
        <p:nvGraphicFramePr>
          <p:cNvPr id="3" name="Table 2">
            <a:extLst>
              <a:ext uri="{FF2B5EF4-FFF2-40B4-BE49-F238E27FC236}">
                <a16:creationId xmlns:a16="http://schemas.microsoft.com/office/drawing/2014/main" id="{F9FF9946-EE89-B550-41FD-7EE9F55F6FF6}"/>
              </a:ext>
            </a:extLst>
          </p:cNvPr>
          <p:cNvGraphicFramePr>
            <a:graphicFrameLocks noGrp="1"/>
          </p:cNvGraphicFramePr>
          <p:nvPr>
            <p:extLst>
              <p:ext uri="{D42A27DB-BD31-4B8C-83A1-F6EECF244321}">
                <p14:modId xmlns:p14="http://schemas.microsoft.com/office/powerpoint/2010/main" val="2180269899"/>
              </p:ext>
            </p:extLst>
          </p:nvPr>
        </p:nvGraphicFramePr>
        <p:xfrm>
          <a:off x="2" y="1131607"/>
          <a:ext cx="12191998" cy="5934619"/>
        </p:xfrm>
        <a:graphic>
          <a:graphicData uri="http://schemas.openxmlformats.org/drawingml/2006/table">
            <a:tbl>
              <a:tblPr firstRow="1" firstCol="1" bandRow="1">
                <a:tableStyleId>{5C22544A-7EE6-4342-B048-85BDC9FD1C3A}</a:tableStyleId>
              </a:tblPr>
              <a:tblGrid>
                <a:gridCol w="339780">
                  <a:extLst>
                    <a:ext uri="{9D8B030D-6E8A-4147-A177-3AD203B41FA5}">
                      <a16:colId xmlns:a16="http://schemas.microsoft.com/office/drawing/2014/main" val="1903662910"/>
                    </a:ext>
                  </a:extLst>
                </a:gridCol>
                <a:gridCol w="1950684">
                  <a:extLst>
                    <a:ext uri="{9D8B030D-6E8A-4147-A177-3AD203B41FA5}">
                      <a16:colId xmlns:a16="http://schemas.microsoft.com/office/drawing/2014/main" val="1808492131"/>
                    </a:ext>
                  </a:extLst>
                </a:gridCol>
                <a:gridCol w="2895971">
                  <a:extLst>
                    <a:ext uri="{9D8B030D-6E8A-4147-A177-3AD203B41FA5}">
                      <a16:colId xmlns:a16="http://schemas.microsoft.com/office/drawing/2014/main" val="2978052918"/>
                    </a:ext>
                  </a:extLst>
                </a:gridCol>
                <a:gridCol w="1569963">
                  <a:extLst>
                    <a:ext uri="{9D8B030D-6E8A-4147-A177-3AD203B41FA5}">
                      <a16:colId xmlns:a16="http://schemas.microsoft.com/office/drawing/2014/main" val="2138049715"/>
                    </a:ext>
                  </a:extLst>
                </a:gridCol>
                <a:gridCol w="1224943">
                  <a:extLst>
                    <a:ext uri="{9D8B030D-6E8A-4147-A177-3AD203B41FA5}">
                      <a16:colId xmlns:a16="http://schemas.microsoft.com/office/drawing/2014/main" val="4212387504"/>
                    </a:ext>
                  </a:extLst>
                </a:gridCol>
                <a:gridCol w="1713710">
                  <a:extLst>
                    <a:ext uri="{9D8B030D-6E8A-4147-A177-3AD203B41FA5}">
                      <a16:colId xmlns:a16="http://schemas.microsoft.com/office/drawing/2014/main" val="2115403164"/>
                    </a:ext>
                  </a:extLst>
                </a:gridCol>
                <a:gridCol w="1422719">
                  <a:extLst>
                    <a:ext uri="{9D8B030D-6E8A-4147-A177-3AD203B41FA5}">
                      <a16:colId xmlns:a16="http://schemas.microsoft.com/office/drawing/2014/main" val="2569812132"/>
                    </a:ext>
                  </a:extLst>
                </a:gridCol>
                <a:gridCol w="1074228">
                  <a:extLst>
                    <a:ext uri="{9D8B030D-6E8A-4147-A177-3AD203B41FA5}">
                      <a16:colId xmlns:a16="http://schemas.microsoft.com/office/drawing/2014/main" val="596875402"/>
                    </a:ext>
                  </a:extLst>
                </a:gridCol>
              </a:tblGrid>
              <a:tr h="2707411">
                <a:tc>
                  <a:txBody>
                    <a:bodyPr/>
                    <a:lstStyle/>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Item name</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dirty="0">
                          <a:solidFill>
                            <a:srgbClr val="0C0C00"/>
                          </a:solidFill>
                          <a:effectLst/>
                        </a:rPr>
                        <a:t>Example</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Note: Before asking yes/no questions related to a certain item name, the enumerator should read: now I will ask you about your consumption and expenditures of [item name]. This includes items such as…[Example]</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Variable name</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In the last 6 months, did your household </a:t>
                      </a:r>
                      <a:r>
                        <a:rPr lang="en-GB" sz="1400" b="0" u="sng">
                          <a:solidFill>
                            <a:srgbClr val="0C0C00"/>
                          </a:solidFill>
                          <a:effectLst/>
                        </a:rPr>
                        <a:t>purchase </a:t>
                      </a:r>
                      <a:r>
                        <a:rPr lang="en-GB" sz="1400" b="0">
                          <a:solidFill>
                            <a:srgbClr val="0C0C00"/>
                          </a:solidFill>
                          <a:effectLst/>
                        </a:rPr>
                        <a:t>any or pay</a:t>
                      </a:r>
                      <a:r>
                        <a:rPr lang="en-GB" sz="1400" b="0" u="sng">
                          <a:solidFill>
                            <a:srgbClr val="0C0C00"/>
                          </a:solidFill>
                          <a:effectLst/>
                        </a:rPr>
                        <a:t> </a:t>
                      </a:r>
                      <a:r>
                        <a:rPr lang="en-GB" sz="1400" b="0">
                          <a:solidFill>
                            <a:srgbClr val="0C0C00"/>
                          </a:solidFill>
                          <a:effectLst/>
                        </a:rPr>
                        <a:t>for [item], using </a:t>
                      </a:r>
                      <a:r>
                        <a:rPr lang="en-GB" sz="1400" b="0" u="sng">
                          <a:solidFill>
                            <a:srgbClr val="0C0C00"/>
                          </a:solidFill>
                          <a:effectLst/>
                        </a:rPr>
                        <a:t>cash or credit</a:t>
                      </a: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1=Yes -&gt;</a:t>
                      </a:r>
                      <a:endParaRPr lang="fr-FR" sz="1400" b="0">
                        <a:solidFill>
                          <a:srgbClr val="0C0C00"/>
                        </a:solidFill>
                        <a:effectLst/>
                      </a:endParaRPr>
                    </a:p>
                    <a:p>
                      <a:pPr>
                        <a:lnSpc>
                          <a:spcPct val="107000"/>
                        </a:lnSpc>
                        <a:spcAft>
                          <a:spcPts val="800"/>
                        </a:spcAft>
                      </a:pPr>
                      <a:r>
                        <a:rPr lang="en-GB" sz="1400" b="0">
                          <a:solidFill>
                            <a:srgbClr val="0C0C00"/>
                          </a:solidFill>
                          <a:effectLst/>
                        </a:rPr>
                        <a:t>0=No -&gt; next question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Considering both purchases made </a:t>
                      </a:r>
                      <a:r>
                        <a:rPr lang="en-GB" sz="1400" b="0" u="sng">
                          <a:solidFill>
                            <a:srgbClr val="0C0C00"/>
                          </a:solidFill>
                          <a:effectLst/>
                        </a:rPr>
                        <a:t>in cash and on credit</a:t>
                      </a:r>
                      <a:r>
                        <a:rPr lang="en-GB" sz="1400" b="0">
                          <a:solidFill>
                            <a:srgbClr val="0C0C00"/>
                          </a:solidFill>
                          <a:effectLst/>
                        </a:rPr>
                        <a:t>, how much did your household spend on [item] in the last 6 months?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(curr.)</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a:solidFill>
                            <a:srgbClr val="0C0C00"/>
                          </a:solidFill>
                          <a:effectLst/>
                        </a:rPr>
                        <a:t>In the last 6 months, did your household </a:t>
                      </a:r>
                      <a:r>
                        <a:rPr lang="en-GB" sz="1400" b="0" u="sng">
                          <a:solidFill>
                            <a:srgbClr val="0C0C00"/>
                          </a:solidFill>
                          <a:effectLst/>
                        </a:rPr>
                        <a:t>use or benefit from</a:t>
                      </a:r>
                      <a:r>
                        <a:rPr lang="en-GB" sz="1400" b="0">
                          <a:solidFill>
                            <a:srgbClr val="0C0C00"/>
                          </a:solidFill>
                          <a:effectLst/>
                        </a:rPr>
                        <a:t> any [item] that came </a:t>
                      </a:r>
                      <a:r>
                        <a:rPr lang="en-GB" sz="1400" b="0" u="sng">
                          <a:solidFill>
                            <a:srgbClr val="0C0C00"/>
                          </a:solidFill>
                          <a:effectLst/>
                        </a:rPr>
                        <a:t>from in-kind gifts or in-kind assistance?</a:t>
                      </a:r>
                      <a:endParaRPr lang="fr-FR" sz="1400" b="0">
                        <a:solidFill>
                          <a:srgbClr val="0C0C00"/>
                        </a:solidFill>
                        <a:effectLst/>
                      </a:endParaRPr>
                    </a:p>
                    <a:p>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1=Yes -&gt;</a:t>
                      </a:r>
                      <a:endParaRPr lang="fr-FR" sz="1400" b="0">
                        <a:solidFill>
                          <a:srgbClr val="0C0C00"/>
                        </a:solidFill>
                        <a:effectLst/>
                      </a:endParaRPr>
                    </a:p>
                    <a:p>
                      <a:r>
                        <a:rPr lang="en-GB" sz="1400" b="0">
                          <a:solidFill>
                            <a:srgbClr val="0C0C00"/>
                          </a:solidFill>
                          <a:effectLst/>
                        </a:rPr>
                        <a:t>0=No -&gt; next item</a:t>
                      </a:r>
                      <a:endParaRPr lang="fr-FR" sz="1400" b="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a:solidFill>
                            <a:srgbClr val="0C0C00"/>
                          </a:solidFill>
                          <a:effectLst/>
                        </a:rPr>
                        <a:t>What would be </a:t>
                      </a:r>
                      <a:r>
                        <a:rPr lang="en-GB" sz="1400" b="0" u="sng">
                          <a:solidFill>
                            <a:srgbClr val="0C0C00"/>
                          </a:solidFill>
                          <a:effectLst/>
                        </a:rPr>
                        <a:t>the value</a:t>
                      </a:r>
                      <a:r>
                        <a:rPr lang="en-GB" sz="1400" b="0">
                          <a:solidFill>
                            <a:srgbClr val="0C0C00"/>
                          </a:solidFill>
                          <a:effectLst/>
                        </a:rPr>
                        <a:t> of [item] that came </a:t>
                      </a:r>
                      <a:r>
                        <a:rPr lang="en-GB" sz="1400" b="0" u="sng">
                          <a:solidFill>
                            <a:srgbClr val="0C0C00"/>
                          </a:solidFill>
                          <a:effectLst/>
                        </a:rPr>
                        <a:t>from in-kind gifts or in-kind assistance </a:t>
                      </a:r>
                      <a:r>
                        <a:rPr lang="en-GB" sz="1400" b="0">
                          <a:solidFill>
                            <a:srgbClr val="0C0C00"/>
                          </a:solidFill>
                          <a:effectLst/>
                        </a:rPr>
                        <a:t>if you were to pay for it?</a:t>
                      </a:r>
                      <a:endParaRPr lang="fr-FR" sz="1400" b="0">
                        <a:solidFill>
                          <a:srgbClr val="0C0C00"/>
                        </a:solidFill>
                        <a:effectLst/>
                      </a:endParaRPr>
                    </a:p>
                    <a:p>
                      <a:r>
                        <a:rPr lang="en-GB" sz="1400" b="0">
                          <a:solidFill>
                            <a:srgbClr val="0C0C00"/>
                          </a:solidFill>
                          <a:effectLst/>
                        </a:rPr>
                        <a:t> </a:t>
                      </a:r>
                      <a:endParaRPr lang="fr-FR" sz="1400" b="0">
                        <a:solidFill>
                          <a:srgbClr val="0C0C00"/>
                        </a:solidFill>
                        <a:effectLst/>
                      </a:endParaRPr>
                    </a:p>
                    <a:p>
                      <a:r>
                        <a:rPr lang="en-GB" sz="1400" b="0">
                          <a:solidFill>
                            <a:srgbClr val="0C0C00"/>
                          </a:solidFill>
                          <a:effectLst/>
                        </a:rPr>
                        <a:t>(</a:t>
                      </a:r>
                      <a:r>
                        <a:rPr lang="en-GB" sz="1400" b="0" err="1">
                          <a:solidFill>
                            <a:srgbClr val="0C0C00"/>
                          </a:solidFill>
                          <a:effectLst/>
                        </a:rPr>
                        <a:t>curr</a:t>
                      </a:r>
                      <a:r>
                        <a:rPr lang="en-GB" sz="1400" b="0">
                          <a:solidFill>
                            <a:srgbClr val="0C0C00"/>
                          </a:solidFill>
                          <a:effectLst/>
                        </a:rPr>
                        <a:t>.)</a:t>
                      </a:r>
                      <a:endParaRPr lang="fr-FR" sz="1400" b="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2935790980"/>
                  </a:ext>
                </a:extLst>
              </a:tr>
              <a:tr h="398397">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Non- food items (6 months)</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_6M</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_CashCredYN</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_CashCred</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nSpc>
                          <a:spcPct val="107000"/>
                        </a:lnSpc>
                        <a:spcAft>
                          <a:spcPts val="800"/>
                        </a:spcAft>
                      </a:pPr>
                      <a:r>
                        <a:rPr lang="en-GB" sz="1400">
                          <a:solidFill>
                            <a:srgbClr val="FFFFFE"/>
                          </a:solidFill>
                          <a:effectLst/>
                        </a:rPr>
                        <a:t>_GiftAidYN</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nSpc>
                          <a:spcPct val="107000"/>
                        </a:lnSpc>
                        <a:spcAft>
                          <a:spcPts val="800"/>
                        </a:spcAft>
                      </a:pPr>
                      <a:r>
                        <a:rPr lang="en-GB" sz="1400">
                          <a:solidFill>
                            <a:srgbClr val="FFFFFE"/>
                          </a:solidFill>
                          <a:effectLst/>
                        </a:rPr>
                        <a:t>_</a:t>
                      </a:r>
                      <a:r>
                        <a:rPr lang="en-GB" sz="1400" err="1">
                          <a:solidFill>
                            <a:srgbClr val="FFFFFE"/>
                          </a:solidFill>
                          <a:effectLst/>
                        </a:rPr>
                        <a:t>GiftAid</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3521495177"/>
                  </a:ext>
                </a:extLst>
              </a:tr>
              <a:tr h="194694">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Health</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2392181890"/>
                  </a:ext>
                </a:extLst>
              </a:tr>
              <a:tr h="398397">
                <a:tc>
                  <a:txBody>
                    <a:bodyPr/>
                    <a:lstStyle/>
                    <a:p>
                      <a:pPr>
                        <a:lnSpc>
                          <a:spcPct val="107000"/>
                        </a:lnSpc>
                        <a:spcAft>
                          <a:spcPts val="800"/>
                        </a:spcAft>
                      </a:pPr>
                      <a:r>
                        <a:rPr lang="en-GB" sz="1400">
                          <a:solidFill>
                            <a:srgbClr val="0C0C00"/>
                          </a:solidFill>
                          <a:effectLst/>
                        </a:rPr>
                        <a:t>1</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Health services</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Outpatient and hospital services, doctor fees, traditional healing</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HHExpNFMedServ</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437383228"/>
                  </a:ext>
                </a:extLst>
              </a:tr>
              <a:tr h="602100">
                <a:tc>
                  <a:txBody>
                    <a:bodyPr/>
                    <a:lstStyle/>
                    <a:p>
                      <a:pPr>
                        <a:lnSpc>
                          <a:spcPct val="107000"/>
                        </a:lnSpc>
                        <a:spcAft>
                          <a:spcPts val="800"/>
                        </a:spcAft>
                      </a:pPr>
                      <a:r>
                        <a:rPr lang="en-GB" sz="1400">
                          <a:solidFill>
                            <a:srgbClr val="0C0C00"/>
                          </a:solidFill>
                          <a:effectLst/>
                        </a:rPr>
                        <a:t>2</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Medicines &amp; Health products</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Medicines, other medical products and equipment like glasses, syringes, crutches etc.</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err="1">
                          <a:solidFill>
                            <a:srgbClr val="0C0C00"/>
                          </a:solidFill>
                          <a:effectLst/>
                        </a:rPr>
                        <a:t>HHExpNFMedGood</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441307644"/>
                  </a:ext>
                </a:extLst>
              </a:tr>
              <a:tr h="194694">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Clothing</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4098728523"/>
                  </a:ext>
                </a:extLst>
              </a:tr>
              <a:tr h="896464">
                <a:tc>
                  <a:txBody>
                    <a:bodyPr/>
                    <a:lstStyle/>
                    <a:p>
                      <a:pPr>
                        <a:lnSpc>
                          <a:spcPct val="107000"/>
                        </a:lnSpc>
                        <a:spcAft>
                          <a:spcPts val="800"/>
                        </a:spcAft>
                      </a:pPr>
                      <a:r>
                        <a:rPr lang="en-GB" sz="1400">
                          <a:solidFill>
                            <a:srgbClr val="0C0C00"/>
                          </a:solidFill>
                          <a:effectLst/>
                        </a:rPr>
                        <a:t>3 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Clothing and footwear</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dirty="0">
                          <a:solidFill>
                            <a:srgbClr val="0C0C00"/>
                          </a:solidFill>
                          <a:effectLst/>
                        </a:rPr>
                        <a:t>Clothes, shoes, and repair, tailor and laundry services</a:t>
                      </a:r>
                      <a:endParaRPr lang="fr-FR" sz="1400" dirty="0">
                        <a:solidFill>
                          <a:srgbClr val="0C0C00"/>
                        </a:solidFill>
                        <a:effectLst/>
                      </a:endParaRPr>
                    </a:p>
                    <a:p>
                      <a:pPr>
                        <a:lnSpc>
                          <a:spcPct val="107000"/>
                        </a:lnSpc>
                        <a:spcAft>
                          <a:spcPts val="800"/>
                        </a:spcAft>
                      </a:pPr>
                      <a:r>
                        <a:rPr lang="en-GB" sz="1400" dirty="0">
                          <a:solidFill>
                            <a:srgbClr val="0C0C00"/>
                          </a:solidFill>
                          <a:effectLst/>
                        </a:rPr>
                        <a:t>DO NOT INCLUDE SCHOOL UNIFORMS</a:t>
                      </a:r>
                      <a:endParaRPr lang="fr-FR" sz="14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HHExpNFCloth</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dirty="0">
                          <a:solidFill>
                            <a:srgbClr val="0C0C00"/>
                          </a:solidFill>
                          <a:effectLst/>
                        </a:rPr>
                        <a:t> </a:t>
                      </a:r>
                      <a:endParaRPr lang="fr-FR" sz="14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3478667712"/>
                  </a:ext>
                </a:extLst>
              </a:tr>
            </a:tbl>
          </a:graphicData>
        </a:graphic>
      </p:graphicFrame>
      <p:sp>
        <p:nvSpPr>
          <p:cNvPr id="4" name="Rectangle 1">
            <a:extLst>
              <a:ext uri="{FF2B5EF4-FFF2-40B4-BE49-F238E27FC236}">
                <a16:creationId xmlns:a16="http://schemas.microsoft.com/office/drawing/2014/main" id="{1801F7B0-15FE-AF8B-2728-A56028649E60}"/>
              </a:ext>
            </a:extLst>
          </p:cNvPr>
          <p:cNvSpPr>
            <a:spLocks noChangeArrowheads="1"/>
          </p:cNvSpPr>
          <p:nvPr/>
        </p:nvSpPr>
        <p:spPr bwMode="auto">
          <a:xfrm>
            <a:off x="1863725" y="2085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00BBCD17-1F47-8593-C3A5-03874D87C94C}"/>
              </a:ext>
            </a:extLst>
          </p:cNvPr>
          <p:cNvSpPr>
            <a:spLocks noChangeArrowheads="1"/>
          </p:cNvSpPr>
          <p:nvPr/>
        </p:nvSpPr>
        <p:spPr bwMode="auto">
          <a:xfrm>
            <a:off x="1863725" y="2213203"/>
            <a:ext cx="2103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en-GB"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9199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Non-food submodules: flow</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pPr marL="514350" indent="-514350">
              <a:buFont typeface="+mj-lt"/>
              <a:buAutoNum type="arabicPeriod"/>
            </a:pPr>
            <a:r>
              <a:rPr lang="en-GB" sz="1800"/>
              <a:t>Before starting: ensure that the sub-module is being administered to the household member who is most knowledgeable about non-food expenditures (default assumption is that this member is the head of household)</a:t>
            </a:r>
          </a:p>
          <a:p>
            <a:pPr marL="514350" indent="-514350">
              <a:buFont typeface="+mj-lt"/>
              <a:buAutoNum type="arabicPeriod"/>
            </a:pPr>
            <a:r>
              <a:rPr lang="en-GB" sz="1800"/>
              <a:t>Before asking questions about a non-food group: read the list of examples of items that belong to that group (e.g. “hygiene products” includes soap, toothpaste, toilet paper etc); also tell the respondent what they should exclude </a:t>
            </a:r>
            <a:r>
              <a:rPr lang="en-GB" sz="1800">
                <a:sym typeface="Wingdings" panose="05000000000000000000" pitchFamily="2" charset="2"/>
              </a:rPr>
              <a:t> important to refresh the memory of respondent!</a:t>
            </a:r>
          </a:p>
          <a:p>
            <a:pPr marL="514350" indent="-514350">
              <a:buFont typeface="+mj-lt"/>
              <a:buAutoNum type="arabicPeriod"/>
            </a:pPr>
            <a:r>
              <a:rPr lang="en-GB" sz="1800">
                <a:sym typeface="Wingdings" panose="05000000000000000000" pitchFamily="2" charset="2"/>
              </a:rPr>
              <a:t>For each category group, you will ask two yes/no questions. ‘Yes’ answers lead to follow-up questions</a:t>
            </a:r>
          </a:p>
          <a:p>
            <a:endParaRPr lang="en-GB" sz="1800">
              <a:sym typeface="Wingdings" panose="05000000000000000000" pitchFamily="2" charset="2"/>
            </a:endParaRPr>
          </a:p>
          <a:p>
            <a:endParaRPr lang="en-GB" sz="1800"/>
          </a:p>
          <a:p>
            <a:endParaRPr lang="es-419" sz="1800"/>
          </a:p>
        </p:txBody>
      </p:sp>
    </p:spTree>
    <p:extLst>
      <p:ext uri="{BB962C8B-B14F-4D97-AF65-F5344CB8AC3E}">
        <p14:creationId xmlns:p14="http://schemas.microsoft.com/office/powerpoint/2010/main" val="452507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a:xfrm>
            <a:off x="846312" y="550885"/>
            <a:ext cx="10542124" cy="1152000"/>
          </a:xfrm>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Non-food: cash and credit</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3503890310"/>
              </p:ext>
            </p:extLst>
          </p:nvPr>
        </p:nvGraphicFramePr>
        <p:xfrm>
          <a:off x="1081268" y="1485829"/>
          <a:ext cx="9373938" cy="3520198"/>
        </p:xfrm>
        <a:graphic>
          <a:graphicData uri="http://schemas.openxmlformats.org/drawingml/2006/table">
            <a:tbl>
              <a:tblPr firstRow="1" bandRow="1">
                <a:tableStyleId>{5C22544A-7EE6-4342-B048-85BDC9FD1C3A}</a:tableStyleId>
              </a:tblPr>
              <a:tblGrid>
                <a:gridCol w="2183826">
                  <a:extLst>
                    <a:ext uri="{9D8B030D-6E8A-4147-A177-3AD203B41FA5}">
                      <a16:colId xmlns:a16="http://schemas.microsoft.com/office/drawing/2014/main" val="1922137545"/>
                    </a:ext>
                  </a:extLst>
                </a:gridCol>
                <a:gridCol w="7190112">
                  <a:extLst>
                    <a:ext uri="{9D8B030D-6E8A-4147-A177-3AD203B41FA5}">
                      <a16:colId xmlns:a16="http://schemas.microsoft.com/office/drawing/2014/main" val="1669966504"/>
                    </a:ext>
                  </a:extLst>
                </a:gridCol>
              </a:tblGrid>
              <a:tr h="470293">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990006">
                <a:tc>
                  <a:txBody>
                    <a:bodyPr/>
                    <a:lstStyle/>
                    <a:p>
                      <a:r>
                        <a:rPr lang="en-GB" sz="1400">
                          <a:effectLst/>
                          <a:latin typeface="Open Sans" panose="020B0606030504020204" pitchFamily="34" charset="0"/>
                          <a:ea typeface="Open Sans" panose="020B0606030504020204" pitchFamily="34" charset="0"/>
                          <a:cs typeface="Open Sans" panose="020B0606030504020204" pitchFamily="34" charset="0"/>
                        </a:rPr>
                        <a:t>In the </a:t>
                      </a:r>
                      <a:r>
                        <a:rPr lang="en-GB" sz="1400" b="1">
                          <a:effectLst/>
                          <a:latin typeface="Open Sans" panose="020B0606030504020204" pitchFamily="34" charset="0"/>
                          <a:ea typeface="Open Sans" panose="020B0606030504020204" pitchFamily="34" charset="0"/>
                          <a:cs typeface="Open Sans" panose="020B0606030504020204" pitchFamily="34" charset="0"/>
                        </a:rPr>
                        <a:t>last 30 days/6 months</a:t>
                      </a:r>
                      <a:r>
                        <a:rPr lang="en-GB" sz="1400">
                          <a:effectLst/>
                          <a:latin typeface="Open Sans" panose="020B0606030504020204" pitchFamily="34" charset="0"/>
                          <a:ea typeface="Open Sans" panose="020B0606030504020204" pitchFamily="34" charset="0"/>
                          <a:cs typeface="Open Sans" panose="020B0606030504020204" pitchFamily="34" charset="0"/>
                        </a:rPr>
                        <a:t>, did your household </a:t>
                      </a:r>
                      <a:r>
                        <a:rPr lang="en-GB" sz="1400" b="1" u="sng">
                          <a:effectLst/>
                          <a:latin typeface="Open Sans" panose="020B0606030504020204" pitchFamily="34" charset="0"/>
                          <a:ea typeface="Open Sans" panose="020B0606030504020204" pitchFamily="34" charset="0"/>
                          <a:cs typeface="Open Sans" panose="020B0606030504020204" pitchFamily="34" charset="0"/>
                        </a:rPr>
                        <a:t>purchase any/pay </a:t>
                      </a:r>
                      <a:r>
                        <a:rPr lang="en-GB" sz="1400" b="1">
                          <a:effectLst/>
                          <a:latin typeface="Open Sans" panose="020B0606030504020204" pitchFamily="34" charset="0"/>
                          <a:ea typeface="Open Sans" panose="020B0606030504020204" pitchFamily="34" charset="0"/>
                          <a:cs typeface="Open Sans" panose="020B0606030504020204" pitchFamily="34" charset="0"/>
                        </a:rPr>
                        <a:t>for</a:t>
                      </a:r>
                      <a:r>
                        <a:rPr lang="en-GB" sz="1400">
                          <a:effectLst/>
                          <a:latin typeface="Open Sans" panose="020B0606030504020204" pitchFamily="34" charset="0"/>
                          <a:ea typeface="Open Sans" panose="020B0606030504020204" pitchFamily="34" charset="0"/>
                          <a:cs typeface="Open Sans" panose="020B0606030504020204" pitchFamily="34" charset="0"/>
                        </a:rPr>
                        <a:t> […]</a:t>
                      </a:r>
                      <a:r>
                        <a:rPr lang="en-GB" sz="1400" b="1">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using </a:t>
                      </a:r>
                      <a:r>
                        <a:rPr lang="en-GB" sz="1400" b="1" u="sng">
                          <a:effectLst/>
                          <a:latin typeface="Open Sans" panose="020B0606030504020204" pitchFamily="34" charset="0"/>
                          <a:ea typeface="Open Sans" panose="020B0606030504020204" pitchFamily="34" charset="0"/>
                          <a:cs typeface="Open Sans" panose="020B0606030504020204" pitchFamily="34" charset="0"/>
                        </a:rPr>
                        <a:t>cash or credit</a:t>
                      </a:r>
                      <a:r>
                        <a:rPr lang="en-GB" sz="1400">
                          <a:effectLst/>
                          <a:latin typeface="Open Sans" panose="020B0606030504020204" pitchFamily="34" charset="0"/>
                          <a:ea typeface="Open Sans" panose="020B0606030504020204" pitchFamily="34" charset="0"/>
                          <a:cs typeface="Open Sans" panose="020B0606030504020204" pitchFamily="34" charset="0"/>
                        </a:rPr>
                        <a:t>?</a:t>
                      </a:r>
                      <a:endPar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if something is </a:t>
                      </a:r>
                      <a:r>
                        <a:rPr lang="en-GB" sz="1400" b="1"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purchased, </a:t>
                      </a:r>
                      <a:r>
                        <a:rPr lang="en-GB" sz="1400" b="1" u="sng" kern="120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independently from whether it is actually consumed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Cash: includes also value vouchers; the source of cash does not matter (e.g. no different treatment of purchases made with cash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Credit: when the household purchases something now but repays later</a:t>
                      </a:r>
                      <a:endParaRPr lang="es-419"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990006">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Considering both purchases made </a:t>
                      </a:r>
                      <a:r>
                        <a:rPr lang="en-GB" sz="1400" b="1" u="sng">
                          <a:effectLst/>
                          <a:latin typeface="Open Sans" panose="020B0606030504020204" pitchFamily="34" charset="0"/>
                          <a:ea typeface="Open Sans" panose="020B0606030504020204" pitchFamily="34" charset="0"/>
                          <a:cs typeface="Open Sans" panose="020B0606030504020204" pitchFamily="34" charset="0"/>
                        </a:rPr>
                        <a:t>in cash and on credit</a:t>
                      </a:r>
                      <a:r>
                        <a:rPr lang="en-GB" sz="1400">
                          <a:effectLst/>
                          <a:latin typeface="Open Sans" panose="020B0606030504020204" pitchFamily="34" charset="0"/>
                          <a:ea typeface="Open Sans" panose="020B0606030504020204" pitchFamily="34" charset="0"/>
                          <a:cs typeface="Open Sans" panose="020B0606030504020204" pitchFamily="34" charset="0"/>
                        </a:rPr>
                        <a:t>, how much did your household spent on […] in the </a:t>
                      </a:r>
                      <a:r>
                        <a:rPr lang="en-GB" sz="1400" b="1">
                          <a:effectLst/>
                          <a:latin typeface="Open Sans" panose="020B0606030504020204" pitchFamily="34" charset="0"/>
                          <a:ea typeface="Open Sans" panose="020B0606030504020204" pitchFamily="34" charset="0"/>
                          <a:cs typeface="Open Sans" panose="020B0606030504020204" pitchFamily="34" charset="0"/>
                        </a:rPr>
                        <a:t>last 30 days/6 months</a:t>
                      </a:r>
                      <a:r>
                        <a:rPr lang="en-GB" sz="1400">
                          <a:effectLst/>
                          <a:latin typeface="Open Sans" panose="020B0606030504020204" pitchFamily="34" charset="0"/>
                          <a:ea typeface="Open Sans" panose="020B0606030504020204" pitchFamily="34" charset="0"/>
                          <a:cs typeface="Open Sans" panose="020B0606030504020204" pitchFamily="34" charset="0"/>
                        </a:rPr>
                        <a:t>? </a:t>
                      </a:r>
                      <a:endParaRPr lang="es-419" sz="2000">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what was actually spent for the purchase, independently from the quantity consumed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For purchases made in credit, report the money that the household will need to pay back in the future </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do not report zero!</a:t>
                      </a:r>
                      <a:endPar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227499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US" b="0" kern="1400" spc="230" dirty="0">
                <a:solidFill>
                  <a:srgbClr val="FFFFFE"/>
                </a:solidFill>
                <a:latin typeface="Open Sans ExtraBold" panose="020B0906030804020204" pitchFamily="34" charset="0"/>
                <a:ea typeface="Open Sans Extrabold"/>
                <a:cs typeface="Open Sans Extrabold"/>
              </a:rPr>
              <a:t>Introduction</a:t>
            </a:r>
            <a:r>
              <a:rPr lang="it-IT" sz="3400" b="0" dirty="0">
                <a:solidFill>
                  <a:srgbClr val="FFFFFE"/>
                </a:solidFill>
                <a:latin typeface="Open Sans Extrabold"/>
                <a:ea typeface="Open Sans Extrabold"/>
                <a:cs typeface="Open Sans Extrabold"/>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4965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Non-food: in-kind assistance and gifts</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1038594961"/>
              </p:ext>
            </p:extLst>
          </p:nvPr>
        </p:nvGraphicFramePr>
        <p:xfrm>
          <a:off x="1049184" y="1690688"/>
          <a:ext cx="9373938" cy="3426853"/>
        </p:xfrm>
        <a:graphic>
          <a:graphicData uri="http://schemas.openxmlformats.org/drawingml/2006/table">
            <a:tbl>
              <a:tblPr firstRow="1" bandRow="1">
                <a:tableStyleId>{5C22544A-7EE6-4342-B048-85BDC9FD1C3A}</a:tableStyleId>
              </a:tblPr>
              <a:tblGrid>
                <a:gridCol w="2183826">
                  <a:extLst>
                    <a:ext uri="{9D8B030D-6E8A-4147-A177-3AD203B41FA5}">
                      <a16:colId xmlns:a16="http://schemas.microsoft.com/office/drawing/2014/main" val="1922137545"/>
                    </a:ext>
                  </a:extLst>
                </a:gridCol>
                <a:gridCol w="7190112">
                  <a:extLst>
                    <a:ext uri="{9D8B030D-6E8A-4147-A177-3AD203B41FA5}">
                      <a16:colId xmlns:a16="http://schemas.microsoft.com/office/drawing/2014/main" val="1669966504"/>
                    </a:ext>
                  </a:extLst>
                </a:gridCol>
              </a:tblGrid>
              <a:tr h="470293">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990006">
                <a:tc>
                  <a:txBody>
                    <a:bodyPr/>
                    <a:lstStyle/>
                    <a:p>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the </a:t>
                      </a:r>
                      <a:r>
                        <a:rPr lang="en-GB" sz="14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last 30 days/6 months</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did your household use any/benefit from […]</a:t>
                      </a:r>
                      <a:r>
                        <a:rPr lang="en-GB" sz="14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that came</a:t>
                      </a:r>
                      <a:r>
                        <a:rPr lang="en-GB" sz="14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b="1" u="sng">
                          <a:solidFill>
                            <a:schemeClr val="tx1"/>
                          </a:solidFill>
                          <a:effectLst/>
                          <a:latin typeface="Open Sans" panose="020B0606030504020204" pitchFamily="34" charset="0"/>
                          <a:ea typeface="Open Sans" panose="020B0606030504020204" pitchFamily="34" charset="0"/>
                          <a:cs typeface="Open Sans" panose="020B0606030504020204" pitchFamily="34" charset="0"/>
                        </a:rPr>
                        <a:t>from in-kind gifts or in-kind assistance</a:t>
                      </a:r>
                      <a:r>
                        <a:rPr lang="en-GB" sz="1400" u="sng">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endParaRPr lang="es-419"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if household </a:t>
                      </a:r>
                      <a:r>
                        <a:rPr lang="en-GB" sz="1400" b="1"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consumed</a:t>
                      </a: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something from in-kind assistance of in-kind gifts, </a:t>
                      </a:r>
                      <a:r>
                        <a:rPr lang="en-GB" sz="1400" b="1" u="sng" kern="120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not if the household received it</a:t>
                      </a:r>
                      <a:r>
                        <a:rPr lang="en-GB" sz="1400" b="1" kern="120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In-kind assistance and gifts include NGOs, UN agencies, government; religious authorities; gifts from family and friends;  borrowing from family and friends; begging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Remember that we only care about </a:t>
                      </a:r>
                      <a:r>
                        <a:rPr lang="en-GB" sz="1400" i="0"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in-kind assistance and gifts</a:t>
                      </a:r>
                      <a:r>
                        <a:rPr lang="en-GB" sz="1400" i="0" u="none"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not if the household consumed something thanks to cash received as assistance/gifts</a:t>
                      </a:r>
                      <a:endParaRPr lang="en-GB" sz="1400" i="0"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990006">
                <a:tc>
                  <a:txBody>
                    <a:bodyPr/>
                    <a:lstStyle/>
                    <a:p>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What would be </a:t>
                      </a:r>
                      <a:r>
                        <a:rPr lang="en-GB" sz="1400" b="1" u="sng">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value</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a:t>
                      </a:r>
                      <a:r>
                        <a:rPr lang="en-GB" sz="14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that came</a:t>
                      </a:r>
                      <a:r>
                        <a:rPr lang="en-GB" sz="14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b="1" u="sng">
                          <a:solidFill>
                            <a:schemeClr val="tx1"/>
                          </a:solidFill>
                          <a:effectLst/>
                          <a:latin typeface="Open Sans" panose="020B0606030504020204" pitchFamily="34" charset="0"/>
                          <a:ea typeface="Open Sans" panose="020B0606030504020204" pitchFamily="34" charset="0"/>
                          <a:cs typeface="Open Sans" panose="020B0606030504020204" pitchFamily="34" charset="0"/>
                        </a:rPr>
                        <a:t>from in-kind gifts or in-kind assistance</a:t>
                      </a:r>
                      <a:r>
                        <a:rPr lang="en-GB" sz="1400" u="sng">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if you were to pay for it?</a:t>
                      </a:r>
                      <a:endParaRPr lang="es-419"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respondent needs to provide an estimate of what it would cost to purchase what they consumed if they needed to buy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If a specific item does not exist in the local market, estimate based on value of comparable items</a:t>
                      </a:r>
                    </a:p>
                    <a:p>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3178603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Non-Food submodule (30 days): groups</a:t>
            </a:r>
            <a:endParaRPr lang="es-419" sz="3600" b="0" kern="1400" spc="230" dirty="0">
              <a:solidFill>
                <a:schemeClr val="tx1"/>
              </a:solidFill>
              <a:latin typeface="Open Sans ExtraBold" panose="020B0906030804020204" pitchFamily="34"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extLst>
              <p:ext uri="{D42A27DB-BD31-4B8C-83A1-F6EECF244321}">
                <p14:modId xmlns:p14="http://schemas.microsoft.com/office/powerpoint/2010/main" val="966144240"/>
              </p:ext>
            </p:extLst>
          </p:nvPr>
        </p:nvGraphicFramePr>
        <p:xfrm>
          <a:off x="830089" y="1513389"/>
          <a:ext cx="10515600" cy="4150640"/>
        </p:xfrm>
        <a:graphic>
          <a:graphicData uri="http://schemas.openxmlformats.org/drawingml/2006/table">
            <a:tbl>
              <a:tblPr firstRow="1" bandRow="1">
                <a:tableStyleId>{5C22544A-7EE6-4342-B048-85BDC9FD1C3A}</a:tableStyleId>
              </a:tblPr>
              <a:tblGrid>
                <a:gridCol w="2190135">
                  <a:extLst>
                    <a:ext uri="{9D8B030D-6E8A-4147-A177-3AD203B41FA5}">
                      <a16:colId xmlns:a16="http://schemas.microsoft.com/office/drawing/2014/main" val="763633207"/>
                    </a:ext>
                  </a:extLst>
                </a:gridCol>
                <a:gridCol w="8325465">
                  <a:extLst>
                    <a:ext uri="{9D8B030D-6E8A-4147-A177-3AD203B41FA5}">
                      <a16:colId xmlns:a16="http://schemas.microsoft.com/office/drawing/2014/main" val="2505313927"/>
                    </a:ext>
                  </a:extLst>
                </a:gridCol>
              </a:tblGrid>
              <a:tr h="417011">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Group</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477006">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Hygiene items and services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Soap, toothbrush, toothpaste, toilet paper, menstrual hygiene products, diapers, razors, detergents, insecticides, cosmetics; hairdressers/barber, beauty salon</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29458944"/>
                  </a:ext>
                </a:extLst>
              </a:tr>
              <a:tr h="984076">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Transport-related goods and services</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Public transportation (bus, rail, boat etc.), taxi, rental of vehicles, maintenance of vehicles used for transportation (including lubricant, tires, spare parts, repairs fees etc.)</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 NOT INCLUDE PURCHASE OF VEHICLES</a:t>
                      </a:r>
                      <a:r>
                        <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EXCLUDE FUEL</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89150821"/>
                  </a:ext>
                </a:extLst>
              </a:tr>
              <a:tr h="1059860">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Fuel</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Gasoline, diesel and any other fuel used for vehicles</a:t>
                      </a:r>
                    </a:p>
                    <a:p>
                      <a:pPr>
                        <a:lnSpc>
                          <a:spcPct val="107000"/>
                        </a:lnSpc>
                        <a:spcAft>
                          <a:spcPts val="800"/>
                        </a:spcAft>
                      </a:pPr>
                      <a:r>
                        <a:rPr lang="en-GB" sz="14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 NOT REPORT ON FUEL USED FOR VEHICLES USED EXCLUSIVELY FOR PRODUCTIVE/BUSINESS PURPOSES; DO NOT REPORT ON FUEL USED FOR PURPOSES OTHER THAN TRANSPORTATION</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97924422"/>
                  </a:ext>
                </a:extLst>
              </a:tr>
              <a:tr h="640696">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Water supply for domestic use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Water for domestic supply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EXCLUDE BOTTLED DRINKING WATER</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64965273"/>
                  </a:ext>
                </a:extLst>
              </a:tr>
              <a:tr h="571991">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Electricity</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Electricity</a:t>
                      </a:r>
                    </a:p>
                    <a:p>
                      <a:pPr>
                        <a:lnSpc>
                          <a:spcPct val="107000"/>
                        </a:lnSpc>
                        <a:spcAft>
                          <a:spcPts val="800"/>
                        </a:spcAft>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DO NOT REPORT ELECTRICTY USED FOR BUSINESS/PRODUCTIVE PURPOSES ONLY</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39653069"/>
                  </a:ext>
                </a:extLst>
              </a:tr>
            </a:tbl>
          </a:graphicData>
        </a:graphic>
      </p:graphicFrame>
    </p:spTree>
    <p:extLst>
      <p:ext uri="{BB962C8B-B14F-4D97-AF65-F5344CB8AC3E}">
        <p14:creationId xmlns:p14="http://schemas.microsoft.com/office/powerpoint/2010/main" val="1267939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Non-Food submodule (30 days): groups</a:t>
            </a:r>
            <a:endParaRPr lang="es-419" sz="3600" b="0" kern="1400" spc="230" dirty="0">
              <a:solidFill>
                <a:schemeClr val="tx1"/>
              </a:solidFill>
              <a:latin typeface="Open Sans ExtraBold" panose="020B0906030804020204" pitchFamily="34" charset="0"/>
            </a:endParaRPr>
          </a:p>
        </p:txBody>
      </p:sp>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extLst>
              <p:ext uri="{D42A27DB-BD31-4B8C-83A1-F6EECF244321}">
                <p14:modId xmlns:p14="http://schemas.microsoft.com/office/powerpoint/2010/main" val="2003515687"/>
              </p:ext>
            </p:extLst>
          </p:nvPr>
        </p:nvGraphicFramePr>
        <p:xfrm>
          <a:off x="1138989" y="1523454"/>
          <a:ext cx="9865895" cy="3741421"/>
        </p:xfrm>
        <a:graphic>
          <a:graphicData uri="http://schemas.openxmlformats.org/drawingml/2006/table">
            <a:tbl>
              <a:tblPr firstRow="1" bandRow="1">
                <a:tableStyleId>{5C22544A-7EE6-4342-B048-85BDC9FD1C3A}</a:tableStyleId>
              </a:tblPr>
              <a:tblGrid>
                <a:gridCol w="3248811">
                  <a:extLst>
                    <a:ext uri="{9D8B030D-6E8A-4147-A177-3AD203B41FA5}">
                      <a16:colId xmlns:a16="http://schemas.microsoft.com/office/drawing/2014/main" val="2456680879"/>
                    </a:ext>
                  </a:extLst>
                </a:gridCol>
                <a:gridCol w="6617084">
                  <a:extLst>
                    <a:ext uri="{9D8B030D-6E8A-4147-A177-3AD203B41FA5}">
                      <a16:colId xmlns:a16="http://schemas.microsoft.com/office/drawing/2014/main" val="2071999887"/>
                    </a:ext>
                  </a:extLst>
                </a:gridCol>
              </a:tblGrid>
              <a:tr h="370840">
                <a:tc>
                  <a:txBody>
                    <a:bodyPr/>
                    <a:lstStyle/>
                    <a:p>
                      <a:r>
                        <a:rPr lang="en-GB" sz="1400" b="1">
                          <a:latin typeface="Open Sans" panose="020B0606030504020204" pitchFamily="34" charset="0"/>
                          <a:ea typeface="Open Sans" panose="020B0606030504020204" pitchFamily="34" charset="0"/>
                          <a:cs typeface="Open Sans" panose="020B0606030504020204" pitchFamily="34" charset="0"/>
                        </a:rPr>
                        <a:t>Food group</a:t>
                      </a:r>
                      <a:endParaRPr lang="es-419" sz="1400" b="1">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7705467"/>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Other sources of energy for cooking, heating, lighting etc.</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Gas, kerosene, other liquid fuels; wood, charcoal, candles, other solid fuels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DO NOT INCLUDE ELECTRICITY</a:t>
                      </a:r>
                      <a:r>
                        <a:rPr lang="es-419" sz="1400">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DO NOT INCLUDE FUEL FOR TRANSPORTATION</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32680819"/>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Services related to dwelling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Waste collection, sewage collection, maintenance charge in collective buildings, security services, wages paid to help like maids and gardeners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22966440"/>
                  </a:ext>
                </a:extLst>
              </a:tr>
              <a:tr h="370840">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Communication-related goods and services</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Mobile top-up, internet, landline charges, postal services.</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 NOT INCLUDE PURCHASE OF DEVICES LIKE PHONES, RADIOS, COMPUTERS, TVs…</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086210925"/>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Goods and services related recreation, sport and culture</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Entertainment, sports, lottery, gambling, newspapers, magazines, books, toys, hobbies, hotels</a:t>
                      </a:r>
                    </a:p>
                    <a:p>
                      <a:pPr>
                        <a:lnSpc>
                          <a:spcPct val="107000"/>
                        </a:lnSpc>
                        <a:spcAft>
                          <a:spcPts val="800"/>
                        </a:spcAft>
                      </a:pPr>
                      <a:r>
                        <a:rPr lang="en-GB" sz="14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 NOT INCLUDE EXPENDITURES FOR LARGE/SPECIAL CEREMONIES LIKE WEDDINGS AND FUNERALS</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05616343"/>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Alcohol, Tobacco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23862488"/>
                  </a:ext>
                </a:extLst>
              </a:tr>
            </a:tbl>
          </a:graphicData>
        </a:graphic>
      </p:graphicFrame>
    </p:spTree>
    <p:extLst>
      <p:ext uri="{BB962C8B-B14F-4D97-AF65-F5344CB8AC3E}">
        <p14:creationId xmlns:p14="http://schemas.microsoft.com/office/powerpoint/2010/main" val="1767850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a:xfrm>
            <a:off x="602849" y="461670"/>
            <a:ext cx="10986302" cy="1152000"/>
          </a:xfrm>
        </p:spPr>
        <p:txBody>
          <a:bodyPr/>
          <a:lstStyle/>
          <a:p>
            <a:r>
              <a:rPr lang="en-GB" sz="3600" b="0" kern="1400" spc="230" dirty="0">
                <a:solidFill>
                  <a:schemeClr val="tx1"/>
                </a:solidFill>
                <a:latin typeface="Open Sans ExtraBold" panose="020B0906030804020204" pitchFamily="34" charset="0"/>
              </a:rPr>
              <a:t>Non-Food</a:t>
            </a:r>
            <a:r>
              <a:rPr lang="en-GB" dirty="0"/>
              <a:t> </a:t>
            </a:r>
            <a:r>
              <a:rPr lang="en-GB" sz="3600" b="0" kern="1400" spc="230" dirty="0">
                <a:solidFill>
                  <a:schemeClr val="tx1"/>
                </a:solidFill>
                <a:latin typeface="Open Sans ExtraBold" panose="020B0906030804020204" pitchFamily="34" charset="0"/>
              </a:rPr>
              <a:t>submodule (6 months): groups</a:t>
            </a:r>
            <a:endParaRPr lang="es-419" sz="3600" b="0" kern="1400" spc="230" dirty="0">
              <a:solidFill>
                <a:schemeClr val="tx1"/>
              </a:solidFill>
              <a:latin typeface="Open Sans ExtraBold" panose="020B0906030804020204" pitchFamily="34"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extLst>
              <p:ext uri="{D42A27DB-BD31-4B8C-83A1-F6EECF244321}">
                <p14:modId xmlns:p14="http://schemas.microsoft.com/office/powerpoint/2010/main" val="1780878777"/>
              </p:ext>
            </p:extLst>
          </p:nvPr>
        </p:nvGraphicFramePr>
        <p:xfrm>
          <a:off x="602849" y="1523456"/>
          <a:ext cx="5493151" cy="3776133"/>
        </p:xfrm>
        <a:graphic>
          <a:graphicData uri="http://schemas.openxmlformats.org/drawingml/2006/table">
            <a:tbl>
              <a:tblPr firstRow="1" bandRow="1">
                <a:tableStyleId>{5C22544A-7EE6-4342-B048-85BDC9FD1C3A}</a:tableStyleId>
              </a:tblPr>
              <a:tblGrid>
                <a:gridCol w="1294777">
                  <a:extLst>
                    <a:ext uri="{9D8B030D-6E8A-4147-A177-3AD203B41FA5}">
                      <a16:colId xmlns:a16="http://schemas.microsoft.com/office/drawing/2014/main" val="763633207"/>
                    </a:ext>
                  </a:extLst>
                </a:gridCol>
                <a:gridCol w="4198374">
                  <a:extLst>
                    <a:ext uri="{9D8B030D-6E8A-4147-A177-3AD203B41FA5}">
                      <a16:colId xmlns:a16="http://schemas.microsoft.com/office/drawing/2014/main" val="2505313927"/>
                    </a:ext>
                  </a:extLst>
                </a:gridCol>
              </a:tblGrid>
              <a:tr h="315884">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Group</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480706">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Health services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Outpatient and hospital services, doctor fees, traditional healing</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29458944"/>
                  </a:ext>
                </a:extLst>
              </a:tr>
              <a:tr h="993181">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Medicines &amp; Health products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Medicines, other medical products and equipment like glasses, syringes, crutches etc.</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89150821"/>
                  </a:ext>
                </a:extLst>
              </a:tr>
              <a:tr h="993181">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Clothing and footwear</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Clothing and shoes, including purchase, repair, tailor and laundry services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DO NOT INCLUDE SCHOOL UNIFORMS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560268891"/>
                  </a:ext>
                </a:extLst>
              </a:tr>
              <a:tr h="993181">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Education services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Tuitions fees, Exam fees, Other fees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161818883"/>
                  </a:ext>
                </a:extLst>
              </a:tr>
            </a:tbl>
          </a:graphicData>
        </a:graphic>
      </p:graphicFrame>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extLst>
              <p:ext uri="{D42A27DB-BD31-4B8C-83A1-F6EECF244321}">
                <p14:modId xmlns:p14="http://schemas.microsoft.com/office/powerpoint/2010/main" val="2829787776"/>
              </p:ext>
            </p:extLst>
          </p:nvPr>
        </p:nvGraphicFramePr>
        <p:xfrm>
          <a:off x="6197601" y="1523454"/>
          <a:ext cx="5913120" cy="4410393"/>
        </p:xfrm>
        <a:graphic>
          <a:graphicData uri="http://schemas.openxmlformats.org/drawingml/2006/table">
            <a:tbl>
              <a:tblPr firstRow="1" bandRow="1">
                <a:tableStyleId>{5C22544A-7EE6-4342-B048-85BDC9FD1C3A}</a:tableStyleId>
              </a:tblPr>
              <a:tblGrid>
                <a:gridCol w="1715273">
                  <a:extLst>
                    <a:ext uri="{9D8B030D-6E8A-4147-A177-3AD203B41FA5}">
                      <a16:colId xmlns:a16="http://schemas.microsoft.com/office/drawing/2014/main" val="2456680879"/>
                    </a:ext>
                  </a:extLst>
                </a:gridCol>
                <a:gridCol w="4197847">
                  <a:extLst>
                    <a:ext uri="{9D8B030D-6E8A-4147-A177-3AD203B41FA5}">
                      <a16:colId xmlns:a16="http://schemas.microsoft.com/office/drawing/2014/main" val="2071999887"/>
                    </a:ext>
                  </a:extLst>
                </a:gridCol>
              </a:tblGrid>
              <a:tr h="370840">
                <a:tc>
                  <a:txBody>
                    <a:bodyPr/>
                    <a:lstStyle/>
                    <a:p>
                      <a:r>
                        <a:rPr lang="en-GB" sz="1400" b="1">
                          <a:latin typeface="Open Sans" panose="020B0606030504020204" pitchFamily="34" charset="0"/>
                          <a:ea typeface="Open Sans" panose="020B0606030504020204" pitchFamily="34" charset="0"/>
                          <a:cs typeface="Open Sans" panose="020B0606030504020204" pitchFamily="34" charset="0"/>
                        </a:rPr>
                        <a:t>Food group</a:t>
                      </a:r>
                      <a:endParaRPr lang="es-419" sz="1400" b="1">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7705467"/>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Education goods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Other education costs including uniforms, books, canteen, transport and other education material</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32680819"/>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Rent</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Rent paid for housing</a:t>
                      </a:r>
                    </a:p>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DO NOT INCLUDE RENT PAID FOR A FIELD (agriculture = business)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22966440"/>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Household non-durable furniture and utensils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effectLst/>
                          <a:highlight>
                            <a:srgbClr val="00FF00"/>
                          </a:highlight>
                          <a:latin typeface="Open Sans" panose="020B0606030504020204" pitchFamily="34" charset="0"/>
                          <a:ea typeface="Open Sans" panose="020B0606030504020204" pitchFamily="34" charset="0"/>
                          <a:cs typeface="Open Sans" panose="020B0606030504020204" pitchFamily="34" charset="0"/>
                        </a:rPr>
                        <a:t>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Textiles (like bed sheets, blankets, pillows, curtains, carpets) and utensils (like bowls, plates, silverware, cookpots, brooms, brushes, umbrellas, torches, lamps, lightbulbs, etc.)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DO NOT INCLUDE DURABLE FURNITURE, EQUIPMENT AND APPLIANCES LIKE BEDS, TABLES, CHAIRS, FRIDGE, TV, PHONES, FANS, STOVES, GAS COOKER…</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086210925"/>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Household routine maintenance</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Goods and services for household routine maintenance (like repairs to dwelling, repairs to appliances and furniture etc.).</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05616343"/>
                  </a:ext>
                </a:extLst>
              </a:tr>
            </a:tbl>
          </a:graphicData>
        </a:graphic>
      </p:graphicFrame>
    </p:spTree>
    <p:extLst>
      <p:ext uri="{BB962C8B-B14F-4D97-AF65-F5344CB8AC3E}">
        <p14:creationId xmlns:p14="http://schemas.microsoft.com/office/powerpoint/2010/main" val="2638264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ExtraBold" panose="020B0906030804020204" pitchFamily="34" charset="0"/>
            </a:endParaRPr>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a:p>
            <a:pPr>
              <a:lnSpc>
                <a:spcPts val="3920"/>
              </a:lnSpc>
            </a:pPr>
            <a:r>
              <a:rPr lang="en-GB" b="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Considerations for administering the module</a:t>
            </a:r>
          </a:p>
          <a:p>
            <a:pPr>
              <a:lnSpc>
                <a:spcPts val="3920"/>
              </a:lnSpc>
            </a:pPr>
            <a:r>
              <a:rPr lang="en-GB" sz="2000" b="0" dirty="0">
                <a:latin typeface="Open Sans ExtraBold" panose="020B0906030804020204" pitchFamily="34" charset="0"/>
              </a:rPr>
              <a:t>Tips for successful implementation</a:t>
            </a:r>
            <a:endParaRPr lang="es-419" sz="2000" b="0" dirty="0">
              <a:latin typeface="Open Sans ExtraBold" panose="020B0906030804020204" pitchFamily="34" charset="0"/>
            </a:endParaRPr>
          </a:p>
          <a:p>
            <a:pPr>
              <a:lnSpc>
                <a:spcPts val="3920"/>
              </a:lnSpc>
            </a:pP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72667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ctr">
            <a:noAutofit/>
          </a:bodyPr>
          <a:lstStyle/>
          <a:p>
            <a:r>
              <a:rPr lang="en-GB" sz="3600" b="0" kern="1400" spc="230" dirty="0">
                <a:solidFill>
                  <a:schemeClr val="tx1"/>
                </a:solidFill>
                <a:latin typeface="Open Sans ExtraBold" panose="020B0906030804020204" pitchFamily="34" charset="0"/>
              </a:rPr>
              <a:t>Non-Food groups: general considerations</a:t>
            </a:r>
            <a:endParaRPr lang="es-419" sz="3600" b="0" kern="1400" spc="230" dirty="0">
              <a:solidFill>
                <a:schemeClr val="tx1"/>
              </a:solidFill>
              <a:latin typeface="Open Sans ExtraBold" panose="020B0906030804020204" pitchFamily="34" charset="0"/>
            </a:endParaRPr>
          </a:p>
        </p:txBody>
      </p:sp>
      <p:sp>
        <p:nvSpPr>
          <p:cNvPr id="4" name="Content Placeholder 3">
            <a:extLst>
              <a:ext uri="{FF2B5EF4-FFF2-40B4-BE49-F238E27FC236}">
                <a16:creationId xmlns:a16="http://schemas.microsoft.com/office/drawing/2014/main" id="{50CDABED-64CA-409D-947E-9E4ECEDC0F21}"/>
              </a:ext>
            </a:extLst>
          </p:cNvPr>
          <p:cNvSpPr>
            <a:spLocks noGrp="1"/>
          </p:cNvSpPr>
          <p:nvPr>
            <p:ph idx="1"/>
          </p:nvPr>
        </p:nvSpPr>
        <p:spPr/>
        <p:txBody>
          <a:bodyPr>
            <a:normAutofit/>
          </a:bodyPr>
          <a:lstStyle/>
          <a:p>
            <a:r>
              <a:rPr lang="en-GB" sz="1800" dirty="0"/>
              <a:t>Do not forget that we are not asking only about </a:t>
            </a:r>
            <a:r>
              <a:rPr lang="en-GB" sz="1800" b="1" dirty="0"/>
              <a:t>goods, but also </a:t>
            </a:r>
            <a:r>
              <a:rPr lang="en-GB" sz="1800" b="1" u="sng" dirty="0"/>
              <a:t>services</a:t>
            </a:r>
            <a:r>
              <a:rPr lang="en-GB" sz="1800" dirty="0"/>
              <a:t>; if respondents seem to be reporting only goods, probe regarding services.</a:t>
            </a:r>
          </a:p>
          <a:p>
            <a:r>
              <a:rPr lang="es-419" sz="1800" dirty="0" err="1"/>
              <a:t>For</a:t>
            </a:r>
            <a:r>
              <a:rPr lang="es-419" sz="1800" dirty="0"/>
              <a:t> </a:t>
            </a:r>
            <a:r>
              <a:rPr lang="en-GB" sz="1800" dirty="0"/>
              <a:t>non-food groups, it is important to make sure that respondents </a:t>
            </a:r>
            <a:r>
              <a:rPr lang="en-GB" sz="1800" b="1" dirty="0"/>
              <a:t>do not report twice the same expenditure under different groups </a:t>
            </a:r>
            <a:r>
              <a:rPr lang="en-GB" sz="1800" dirty="0"/>
              <a:t>(e.g. “fuel” under “transport-related goods and services” or under “other sources of energy for cooking, heating, lighting etc.”</a:t>
            </a:r>
          </a:p>
          <a:p>
            <a:r>
              <a:rPr lang="en-GB" sz="1800" dirty="0"/>
              <a:t>As indicated in the questionnaire, it is very important that </a:t>
            </a:r>
            <a:r>
              <a:rPr lang="en-GB" sz="1800" b="1" dirty="0"/>
              <a:t>large expenditures are </a:t>
            </a:r>
            <a:r>
              <a:rPr lang="en-GB" sz="1800" b="1" u="sng" dirty="0"/>
              <a:t>not</a:t>
            </a:r>
            <a:r>
              <a:rPr lang="en-GB" sz="1800" b="1" dirty="0"/>
              <a:t> included </a:t>
            </a:r>
            <a:r>
              <a:rPr lang="en-GB" sz="1800" dirty="0"/>
              <a:t>(e.g. purchase of vehicles, phones, large furniture, appliances…)</a:t>
            </a:r>
          </a:p>
          <a:p>
            <a:r>
              <a:rPr lang="en-GB" sz="1800" dirty="0"/>
              <a:t>Make sure respondents are </a:t>
            </a:r>
            <a:r>
              <a:rPr lang="en-GB" sz="1800" b="1" dirty="0"/>
              <a:t>not reporting on expenditures made for business inputs and investments </a:t>
            </a:r>
            <a:r>
              <a:rPr lang="en-GB" sz="1800" dirty="0"/>
              <a:t>(this includes rent paid on agricultural fields, even if used for own production).</a:t>
            </a:r>
          </a:p>
        </p:txBody>
      </p:sp>
      <p:pic>
        <p:nvPicPr>
          <p:cNvPr id="3" name="Graphic 2" descr="Warning with solid fill">
            <a:extLst>
              <a:ext uri="{FF2B5EF4-FFF2-40B4-BE49-F238E27FC236}">
                <a16:creationId xmlns:a16="http://schemas.microsoft.com/office/drawing/2014/main" id="{FAE9F2D1-262A-2231-76D9-2ED2819061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62048" y="4462011"/>
            <a:ext cx="567280" cy="579120"/>
          </a:xfrm>
          <a:prstGeom prst="rect">
            <a:avLst/>
          </a:prstGeom>
        </p:spPr>
      </p:pic>
    </p:spTree>
    <p:extLst>
      <p:ext uri="{BB962C8B-B14F-4D97-AF65-F5344CB8AC3E}">
        <p14:creationId xmlns:p14="http://schemas.microsoft.com/office/powerpoint/2010/main" val="2004035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9C8B-1CA7-44DD-95CE-71D19628CCCF}"/>
              </a:ext>
            </a:extLst>
          </p:cNvPr>
          <p:cNvSpPr>
            <a:spLocks noGrp="1"/>
          </p:cNvSpPr>
          <p:nvPr>
            <p:ph type="title"/>
          </p:nvPr>
        </p:nvSpPr>
        <p:spPr>
          <a:xfrm>
            <a:off x="846311" y="664870"/>
            <a:ext cx="10542124" cy="715356"/>
          </a:xfrm>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Reminder!</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19B72B6D-FE1D-4106-85C0-F6F48EA13ABB}"/>
              </a:ext>
            </a:extLst>
          </p:cNvPr>
          <p:cNvSpPr>
            <a:spLocks noGrp="1"/>
          </p:cNvSpPr>
          <p:nvPr>
            <p:ph idx="1"/>
          </p:nvPr>
        </p:nvSpPr>
        <p:spPr>
          <a:xfrm>
            <a:off x="713178" y="1406765"/>
            <a:ext cx="10920022" cy="3246515"/>
          </a:xfrm>
        </p:spPr>
        <p:txBody>
          <a:bodyPr>
            <a:normAutofit/>
          </a:bodyPr>
          <a:lstStyle/>
          <a:p>
            <a:r>
              <a:rPr lang="en-GB" dirty="0"/>
              <a:t>For both food and non-food items, we start by asking, in the last [XX] days, did your household </a:t>
            </a:r>
            <a:r>
              <a:rPr lang="en-GB" b="1" u="sng" dirty="0"/>
              <a:t>purchase</a:t>
            </a:r>
            <a:r>
              <a:rPr lang="en-GB" dirty="0"/>
              <a:t> any item on cash or credit? </a:t>
            </a:r>
          </a:p>
          <a:p>
            <a:pPr lvl="1"/>
            <a:r>
              <a:rPr lang="en-GB" sz="2000" dirty="0"/>
              <a:t>If yes, we ask the value. </a:t>
            </a:r>
          </a:p>
          <a:p>
            <a:r>
              <a:rPr lang="en-GB" dirty="0"/>
              <a:t>Then we ask about </a:t>
            </a:r>
            <a:r>
              <a:rPr lang="en-GB" b="1" u="sng" dirty="0"/>
              <a:t>use</a:t>
            </a:r>
            <a:r>
              <a:rPr lang="en-GB" dirty="0"/>
              <a:t> of items (products and services) that came from in-kind gifts or in-kind assistance. </a:t>
            </a:r>
          </a:p>
          <a:p>
            <a:r>
              <a:rPr lang="en-GB" dirty="0"/>
              <a:t>It is only here, that we would endeavour to estimate the value of items that were </a:t>
            </a:r>
            <a:r>
              <a:rPr lang="en-GB" b="1" u="sng" dirty="0"/>
              <a:t>‘used’ but not purchased </a:t>
            </a:r>
            <a:r>
              <a:rPr lang="en-GB" dirty="0"/>
              <a:t>-&gt; only when received as in-kind gifts or assistance. </a:t>
            </a:r>
          </a:p>
          <a:p>
            <a:pPr lvl="1"/>
            <a:endParaRPr lang="es-419" sz="20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4345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1D97-EAA3-3A09-2412-EF2079119F1D}"/>
              </a:ext>
            </a:extLst>
          </p:cNvPr>
          <p:cNvSpPr>
            <a:spLocks noGrp="1"/>
          </p:cNvSpPr>
          <p:nvPr>
            <p:ph type="title"/>
          </p:nvPr>
        </p:nvSpPr>
        <p:spPr>
          <a:xfrm>
            <a:off x="308756" y="292587"/>
            <a:ext cx="10542124" cy="1152000"/>
          </a:xfrm>
        </p:spPr>
        <p:txBody>
          <a:bodyPr/>
          <a:lstStyle/>
          <a:p>
            <a:r>
              <a:rPr lang="en-GB" sz="3200" b="0" kern="1400" spc="230" dirty="0">
                <a:solidFill>
                  <a:schemeClr val="tx1"/>
                </a:solidFill>
                <a:latin typeface="Open Sans ExtraBold" panose="020B0906030804020204" pitchFamily="34" charset="0"/>
              </a:rPr>
              <a:t>Additional clarification</a:t>
            </a:r>
            <a:endParaRPr lang="en-GB" dirty="0"/>
          </a:p>
        </p:txBody>
      </p:sp>
      <p:graphicFrame>
        <p:nvGraphicFramePr>
          <p:cNvPr id="4" name="Table 4">
            <a:extLst>
              <a:ext uri="{FF2B5EF4-FFF2-40B4-BE49-F238E27FC236}">
                <a16:creationId xmlns:a16="http://schemas.microsoft.com/office/drawing/2014/main" id="{FF381F9A-3660-3DAB-034E-6364296DD215}"/>
              </a:ext>
            </a:extLst>
          </p:cNvPr>
          <p:cNvGraphicFramePr>
            <a:graphicFrameLocks noGrp="1"/>
          </p:cNvGraphicFramePr>
          <p:nvPr>
            <p:ph idx="1"/>
            <p:extLst>
              <p:ext uri="{D42A27DB-BD31-4B8C-83A1-F6EECF244321}">
                <p14:modId xmlns:p14="http://schemas.microsoft.com/office/powerpoint/2010/main" val="3915904878"/>
              </p:ext>
            </p:extLst>
          </p:nvPr>
        </p:nvGraphicFramePr>
        <p:xfrm>
          <a:off x="493986" y="1211927"/>
          <a:ext cx="11552209" cy="5182121"/>
        </p:xfrm>
        <a:graphic>
          <a:graphicData uri="http://schemas.openxmlformats.org/drawingml/2006/table">
            <a:tbl>
              <a:tblPr firstRow="1" bandRow="1">
                <a:tableStyleId>{5C22544A-7EE6-4342-B048-85BDC9FD1C3A}</a:tableStyleId>
              </a:tblPr>
              <a:tblGrid>
                <a:gridCol w="1270744">
                  <a:extLst>
                    <a:ext uri="{9D8B030D-6E8A-4147-A177-3AD203B41FA5}">
                      <a16:colId xmlns:a16="http://schemas.microsoft.com/office/drawing/2014/main" val="126957414"/>
                    </a:ext>
                  </a:extLst>
                </a:gridCol>
                <a:gridCol w="5065584">
                  <a:extLst>
                    <a:ext uri="{9D8B030D-6E8A-4147-A177-3AD203B41FA5}">
                      <a16:colId xmlns:a16="http://schemas.microsoft.com/office/drawing/2014/main" val="415420481"/>
                    </a:ext>
                  </a:extLst>
                </a:gridCol>
                <a:gridCol w="5215881">
                  <a:extLst>
                    <a:ext uri="{9D8B030D-6E8A-4147-A177-3AD203B41FA5}">
                      <a16:colId xmlns:a16="http://schemas.microsoft.com/office/drawing/2014/main" val="4149162347"/>
                    </a:ext>
                  </a:extLst>
                </a:gridCol>
              </a:tblGrid>
              <a:tr h="382467">
                <a:tc>
                  <a:txBody>
                    <a:bodyPr/>
                    <a:lstStyle/>
                    <a:p>
                      <a:r>
                        <a:rPr lang="en-GB" sz="1400">
                          <a:latin typeface="Open Sans"/>
                          <a:ea typeface="Open Sans"/>
                          <a:cs typeface="Open Sans"/>
                        </a:rPr>
                        <a:t>Source</a:t>
                      </a:r>
                    </a:p>
                  </a:txBody>
                  <a:tcPr/>
                </a:tc>
                <a:tc>
                  <a:txBody>
                    <a:bodyPr/>
                    <a:lstStyle/>
                    <a:p>
                      <a:r>
                        <a:rPr lang="en-GB" sz="1400">
                          <a:latin typeface="Open Sans"/>
                          <a:ea typeface="Open Sans"/>
                          <a:cs typeface="Open Sans"/>
                        </a:rPr>
                        <a:t>What counts</a:t>
                      </a:r>
                    </a:p>
                  </a:txBody>
                  <a:tcPr/>
                </a:tc>
                <a:tc>
                  <a:txBody>
                    <a:bodyPr/>
                    <a:lstStyle/>
                    <a:p>
                      <a:r>
                        <a:rPr lang="en-GB" sz="1400">
                          <a:latin typeface="Open Sans"/>
                          <a:ea typeface="Open Sans"/>
                          <a:cs typeface="Open Sans"/>
                        </a:rPr>
                        <a:t>What doesn’t count</a:t>
                      </a:r>
                    </a:p>
                  </a:txBody>
                  <a:tcPr/>
                </a:tc>
                <a:extLst>
                  <a:ext uri="{0D108BD9-81ED-4DB2-BD59-A6C34878D82A}">
                    <a16:rowId xmlns:a16="http://schemas.microsoft.com/office/drawing/2014/main" val="3579747738"/>
                  </a:ext>
                </a:extLst>
              </a:tr>
              <a:tr h="1521401">
                <a:tc>
                  <a:txBody>
                    <a:bodyPr/>
                    <a:lstStyle/>
                    <a:p>
                      <a:r>
                        <a:rPr lang="en-GB" sz="1400" b="1">
                          <a:latin typeface="Open Sans"/>
                          <a:ea typeface="Open Sans"/>
                          <a:cs typeface="Open Sans"/>
                        </a:rPr>
                        <a:t>Purchases (cash and credit)</a:t>
                      </a:r>
                    </a:p>
                  </a:txBody>
                  <a:tcPr/>
                </a:tc>
                <a:tc>
                  <a:txBody>
                    <a:bodyPr/>
                    <a:lstStyle/>
                    <a:p>
                      <a:pPr marL="104775" lvl="1" indent="0">
                        <a:buFont typeface="Arial" panose="020B0604020202020204" pitchFamily="34" charset="0"/>
                        <a:buNone/>
                      </a:pPr>
                      <a:r>
                        <a:rPr lang="en-GB" sz="1400">
                          <a:latin typeface="Open Sans"/>
                          <a:ea typeface="Open Sans"/>
                          <a:cs typeface="Open Sans"/>
                        </a:rPr>
                        <a:t>If a household </a:t>
                      </a:r>
                      <a:r>
                        <a:rPr lang="en-GB" sz="1400" u="sng">
                          <a:latin typeface="Open Sans"/>
                          <a:ea typeface="Open Sans"/>
                          <a:cs typeface="Open Sans"/>
                        </a:rPr>
                        <a:t>purchased</a:t>
                      </a:r>
                      <a:r>
                        <a:rPr lang="en-GB" sz="1400">
                          <a:latin typeface="Open Sans"/>
                          <a:ea typeface="Open Sans"/>
                          <a:cs typeface="Open Sans"/>
                        </a:rPr>
                        <a:t> food </a:t>
                      </a:r>
                      <a:r>
                        <a:rPr lang="en-GB" sz="1400" u="sng">
                          <a:latin typeface="Open Sans"/>
                          <a:ea typeface="Open Sans"/>
                          <a:cs typeface="Open Sans"/>
                        </a:rPr>
                        <a:t>within 7 days</a:t>
                      </a:r>
                      <a:r>
                        <a:rPr lang="en-GB" sz="1400">
                          <a:latin typeface="Open Sans"/>
                          <a:ea typeface="Open Sans"/>
                          <a:cs typeface="Open Sans"/>
                        </a:rPr>
                        <a:t>, the cost of the good should be counted. </a:t>
                      </a:r>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Open Sans"/>
                          <a:ea typeface="Open Sans"/>
                          <a:cs typeface="Open Sans"/>
                        </a:rPr>
                        <a:t>If a household </a:t>
                      </a:r>
                      <a:r>
                        <a:rPr lang="en-GB" sz="1400" u="sng">
                          <a:latin typeface="Open Sans"/>
                          <a:ea typeface="Open Sans"/>
                          <a:cs typeface="Open Sans"/>
                        </a:rPr>
                        <a:t>purchased</a:t>
                      </a:r>
                      <a:r>
                        <a:rPr lang="en-GB" sz="1400">
                          <a:latin typeface="Open Sans"/>
                          <a:ea typeface="Open Sans"/>
                          <a:cs typeface="Open Sans"/>
                        </a:rPr>
                        <a:t> food </a:t>
                      </a:r>
                      <a:r>
                        <a:rPr lang="en-GB" sz="1400">
                          <a:solidFill>
                            <a:schemeClr val="accent2"/>
                          </a:solidFill>
                          <a:latin typeface="Open Sans"/>
                          <a:ea typeface="Open Sans"/>
                          <a:cs typeface="Open Sans"/>
                        </a:rPr>
                        <a:t>more than 7 days ago</a:t>
                      </a:r>
                      <a:r>
                        <a:rPr lang="en-GB" sz="1400">
                          <a:latin typeface="Open Sans"/>
                          <a:ea typeface="Open Sans"/>
                          <a:cs typeface="Open Sans"/>
                        </a:rPr>
                        <a:t>, but they are still using it, </a:t>
                      </a:r>
                      <a:r>
                        <a:rPr lang="en-GB" sz="1400">
                          <a:solidFill>
                            <a:schemeClr val="accent2"/>
                          </a:solidFill>
                          <a:latin typeface="Open Sans"/>
                          <a:ea typeface="Open Sans"/>
                          <a:cs typeface="Open Sans"/>
                        </a:rPr>
                        <a:t>we do not count it</a:t>
                      </a:r>
                      <a:r>
                        <a:rPr lang="en-GB" sz="1400">
                          <a:latin typeface="Open Sans"/>
                          <a:ea typeface="Open Sans"/>
                          <a:cs typeface="Open Sans"/>
                        </a:rPr>
                        <a:t>! (We only care about </a:t>
                      </a:r>
                      <a:r>
                        <a:rPr lang="en-GB" sz="1400" u="sng">
                          <a:latin typeface="Open Sans"/>
                          <a:ea typeface="Open Sans"/>
                          <a:cs typeface="Open Sans"/>
                        </a:rPr>
                        <a:t>valuing purchases </a:t>
                      </a:r>
                      <a:r>
                        <a:rPr lang="en-GB" sz="1400">
                          <a:latin typeface="Open Sans"/>
                          <a:ea typeface="Open Sans"/>
                          <a:cs typeface="Open Sans"/>
                        </a:rPr>
                        <a:t>within the time period mentioned by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latin typeface="Open Sans" panose="020B0606030504020204" pitchFamily="34" charset="0"/>
                        <a:ea typeface="Open Sans" panose="020B0606030504020204" pitchFamily="34" charset="0"/>
                        <a:cs typeface="Open Sans" panose="020B0606030504020204" pitchFamily="34" charset="0"/>
                      </a:endParaRPr>
                    </a:p>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6042217"/>
                  </a:ext>
                </a:extLst>
              </a:tr>
              <a:tr h="1718964">
                <a:tc>
                  <a:txBody>
                    <a:bodyPr/>
                    <a:lstStyle/>
                    <a:p>
                      <a:r>
                        <a:rPr lang="en-GB" sz="1400" b="1">
                          <a:latin typeface="Open Sans"/>
                          <a:ea typeface="Open Sans"/>
                          <a:cs typeface="Open Sans"/>
                        </a:rPr>
                        <a:t>In-kind assistance or gifts</a:t>
                      </a:r>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a:latin typeface="Open Sans"/>
                          <a:ea typeface="Open Sans"/>
                          <a:cs typeface="Open Sans"/>
                        </a:rPr>
                        <a:t>If a household </a:t>
                      </a:r>
                      <a:r>
                        <a:rPr lang="en-GB" sz="1400" u="sng">
                          <a:latin typeface="Open Sans"/>
                          <a:ea typeface="Open Sans"/>
                          <a:cs typeface="Open Sans"/>
                        </a:rPr>
                        <a:t>is consuming food that they received </a:t>
                      </a:r>
                      <a:r>
                        <a:rPr lang="en-GB" sz="1400">
                          <a:latin typeface="Open Sans"/>
                          <a:ea typeface="Open Sans"/>
                          <a:cs typeface="Open Sans"/>
                        </a:rPr>
                        <a:t>as part of a food basket (in-kind assistance) no matter of when they received it (</a:t>
                      </a:r>
                      <a:r>
                        <a:rPr lang="en-GB" sz="1400" u="sng">
                          <a:latin typeface="Open Sans"/>
                          <a:ea typeface="Open Sans"/>
                          <a:cs typeface="Open Sans"/>
                        </a:rPr>
                        <a:t>within or beyond the last 7 days</a:t>
                      </a:r>
                      <a:r>
                        <a:rPr lang="en-GB" sz="1400">
                          <a:latin typeface="Open Sans"/>
                          <a:ea typeface="Open Sans"/>
                          <a:cs typeface="Open Sans"/>
                        </a:rPr>
                        <a:t>, then an estimated value needs to be provided. </a:t>
                      </a:r>
                      <a:endParaRPr lang="en-GB" sz="140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a:latin typeface="Open Sans"/>
                          <a:ea typeface="Open Sans"/>
                          <a:cs typeface="Open Sans"/>
                        </a:rPr>
                        <a:t>If a household </a:t>
                      </a:r>
                      <a:r>
                        <a:rPr lang="en-GB" sz="1400" u="sng">
                          <a:latin typeface="Open Sans"/>
                          <a:ea typeface="Open Sans"/>
                          <a:cs typeface="Open Sans"/>
                        </a:rPr>
                        <a:t>received food </a:t>
                      </a:r>
                      <a:r>
                        <a:rPr lang="en-GB" sz="1400">
                          <a:latin typeface="Open Sans"/>
                          <a:ea typeface="Open Sans"/>
                          <a:cs typeface="Open Sans"/>
                        </a:rPr>
                        <a:t>as part of a food basket (in-kind assistance) within the last 7 days, </a:t>
                      </a:r>
                      <a:r>
                        <a:rPr lang="en-GB" sz="1400" u="sng">
                          <a:solidFill>
                            <a:schemeClr val="accent2"/>
                          </a:solidFill>
                          <a:latin typeface="Open Sans"/>
                          <a:ea typeface="Open Sans"/>
                          <a:cs typeface="Open Sans"/>
                        </a:rPr>
                        <a:t>but has not started to consume it yet</a:t>
                      </a:r>
                      <a:r>
                        <a:rPr lang="en-GB" sz="1400">
                          <a:latin typeface="Open Sans"/>
                          <a:ea typeface="Open Sans"/>
                          <a:cs typeface="Open Sans"/>
                        </a:rPr>
                        <a:t>, then we do not count it. </a:t>
                      </a:r>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647556952"/>
                  </a:ext>
                </a:extLst>
              </a:tr>
              <a:tr h="1559289">
                <a:tc>
                  <a:txBody>
                    <a:bodyPr/>
                    <a:lstStyle/>
                    <a:p>
                      <a:r>
                        <a:rPr lang="en-GB" sz="1400" b="1">
                          <a:latin typeface="Open Sans"/>
                          <a:ea typeface="Open Sans"/>
                          <a:cs typeface="Open Sans"/>
                        </a:rPr>
                        <a:t>Own production (only for food*)</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latin typeface="Open Sans"/>
                          <a:ea typeface="Open Sans"/>
                          <a:cs typeface="Open Sans"/>
                        </a:rPr>
                        <a:t>If a household </a:t>
                      </a:r>
                      <a:r>
                        <a:rPr lang="en-GB" sz="1400" u="sng">
                          <a:latin typeface="Open Sans"/>
                          <a:ea typeface="Open Sans"/>
                          <a:cs typeface="Open Sans"/>
                        </a:rPr>
                        <a:t>consumed food</a:t>
                      </a:r>
                      <a:r>
                        <a:rPr lang="en-GB" sz="1400">
                          <a:latin typeface="Open Sans"/>
                          <a:ea typeface="Open Sans"/>
                          <a:cs typeface="Open Sans"/>
                        </a:rPr>
                        <a:t> within the last 7 days, </a:t>
                      </a:r>
                      <a:r>
                        <a:rPr lang="en-GB" sz="1400" u="sng">
                          <a:latin typeface="Open Sans"/>
                          <a:ea typeface="Open Sans"/>
                          <a:cs typeface="Open Sans"/>
                        </a:rPr>
                        <a:t>that they produced (at some point in time)</a:t>
                      </a:r>
                      <a:r>
                        <a:rPr lang="en-GB" sz="1400">
                          <a:latin typeface="Open Sans"/>
                          <a:ea typeface="Open Sans"/>
                          <a:cs typeface="Open Sans"/>
                        </a:rPr>
                        <a:t>, then an estimated value needs to be provided (no matter when they produced it). </a:t>
                      </a:r>
                      <a:endParaRPr lang="en-GB" sz="1400">
                        <a:latin typeface="Open Sans" panose="020B0606030504020204" pitchFamily="34" charset="0"/>
                        <a:ea typeface="Open Sans" panose="020B0606030504020204" pitchFamily="34" charset="0"/>
                        <a:cs typeface="Open Sans" panose="020B0606030504020204" pitchFamily="34" charset="0"/>
                      </a:endParaRPr>
                    </a:p>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latin typeface="Open Sans"/>
                          <a:ea typeface="Open Sans"/>
                          <a:cs typeface="Open Sans"/>
                        </a:rPr>
                        <a:t>If a household </a:t>
                      </a:r>
                      <a:r>
                        <a:rPr lang="en-GB" sz="1400" u="sng">
                          <a:latin typeface="Open Sans"/>
                          <a:ea typeface="Open Sans"/>
                          <a:cs typeface="Open Sans"/>
                        </a:rPr>
                        <a:t>produced food </a:t>
                      </a:r>
                      <a:r>
                        <a:rPr lang="en-GB" sz="1400">
                          <a:latin typeface="Open Sans"/>
                          <a:ea typeface="Open Sans"/>
                          <a:cs typeface="Open Sans"/>
                        </a:rPr>
                        <a:t>within the last 7 days, </a:t>
                      </a:r>
                      <a:r>
                        <a:rPr lang="en-GB" sz="1400" u="sng">
                          <a:solidFill>
                            <a:schemeClr val="accent2"/>
                          </a:solidFill>
                          <a:latin typeface="Open Sans"/>
                          <a:ea typeface="Open Sans"/>
                          <a:cs typeface="Open Sans"/>
                        </a:rPr>
                        <a:t>but have not yet consumed it</a:t>
                      </a:r>
                      <a:r>
                        <a:rPr lang="en-GB" sz="1400">
                          <a:latin typeface="Open Sans"/>
                          <a:ea typeface="Open Sans"/>
                          <a:cs typeface="Open Sans"/>
                        </a:rPr>
                        <a:t>, then this would not be taken into account. </a:t>
                      </a:r>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163742486"/>
                  </a:ext>
                </a:extLst>
              </a:tr>
            </a:tbl>
          </a:graphicData>
        </a:graphic>
      </p:graphicFrame>
      <p:grpSp>
        <p:nvGrpSpPr>
          <p:cNvPr id="10" name="Group 9">
            <a:extLst>
              <a:ext uri="{FF2B5EF4-FFF2-40B4-BE49-F238E27FC236}">
                <a16:creationId xmlns:a16="http://schemas.microsoft.com/office/drawing/2014/main" id="{7371C248-B9E1-3989-6DF7-912E153F5D3F}"/>
              </a:ext>
            </a:extLst>
          </p:cNvPr>
          <p:cNvGrpSpPr/>
          <p:nvPr/>
        </p:nvGrpSpPr>
        <p:grpSpPr>
          <a:xfrm>
            <a:off x="5001782" y="4202321"/>
            <a:ext cx="7044410" cy="739290"/>
            <a:chOff x="5268251" y="178067"/>
            <a:chExt cx="5881972" cy="739290"/>
          </a:xfrm>
        </p:grpSpPr>
        <p:sp>
          <p:nvSpPr>
            <p:cNvPr id="7" name="TextBox 6">
              <a:extLst>
                <a:ext uri="{FF2B5EF4-FFF2-40B4-BE49-F238E27FC236}">
                  <a16:creationId xmlns:a16="http://schemas.microsoft.com/office/drawing/2014/main" id="{CC094609-37D1-8049-FBD0-C58A18BA34CD}"/>
                </a:ext>
              </a:extLst>
            </p:cNvPr>
            <p:cNvSpPr txBox="1"/>
            <p:nvPr/>
          </p:nvSpPr>
          <p:spPr>
            <a:xfrm>
              <a:off x="5576603" y="178067"/>
              <a:ext cx="5573620" cy="646331"/>
            </a:xfrm>
            <a:prstGeom prst="rect">
              <a:avLst/>
            </a:prstGeom>
            <a:solidFill>
              <a:schemeClr val="accent5"/>
            </a:solidFill>
            <a:ln>
              <a:solidFill>
                <a:schemeClr val="accent1"/>
              </a:solidFill>
            </a:ln>
          </p:spPr>
          <p:txBody>
            <a:bodyPr wrap="square" rtlCol="0">
              <a:spAutoFit/>
            </a:bodyPr>
            <a:lstStyle/>
            <a:p>
              <a:r>
                <a:rPr lang="en-GB" sz="1800">
                  <a:solidFill>
                    <a:srgbClr val="982B56"/>
                  </a:solidFill>
                  <a:latin typeface="Calibri" panose="020F0502020204030204" pitchFamily="34" charset="0"/>
                  <a:cs typeface="Calibri" panose="020F0502020204030204" pitchFamily="34" charset="0"/>
                </a:rPr>
                <a:t>Remember for </a:t>
              </a:r>
              <a:r>
                <a:rPr lang="en-GB" sz="1800" b="1">
                  <a:solidFill>
                    <a:srgbClr val="982B56"/>
                  </a:solidFill>
                  <a:latin typeface="Calibri" panose="020F0502020204030204" pitchFamily="34" charset="0"/>
                  <a:cs typeface="Calibri" panose="020F0502020204030204" pitchFamily="34" charset="0"/>
                </a:rPr>
                <a:t>in-kind assistance</a:t>
              </a:r>
              <a:r>
                <a:rPr lang="en-GB" sz="1800">
                  <a:solidFill>
                    <a:srgbClr val="982B56"/>
                  </a:solidFill>
                  <a:latin typeface="Calibri" panose="020F0502020204030204" pitchFamily="34" charset="0"/>
                  <a:cs typeface="Calibri" panose="020F0502020204030204" pitchFamily="34" charset="0"/>
                </a:rPr>
                <a:t>, we do not care when they received it, but whether they are </a:t>
              </a:r>
              <a:r>
                <a:rPr lang="en-GB" sz="1800" u="sng">
                  <a:solidFill>
                    <a:srgbClr val="982B56"/>
                  </a:solidFill>
                  <a:latin typeface="Calibri" panose="020F0502020204030204" pitchFamily="34" charset="0"/>
                  <a:cs typeface="Calibri" panose="020F0502020204030204" pitchFamily="34" charset="0"/>
                </a:rPr>
                <a:t>consuming it </a:t>
              </a:r>
              <a:r>
                <a:rPr lang="en-GB" sz="1800">
                  <a:solidFill>
                    <a:srgbClr val="982B56"/>
                  </a:solidFill>
                  <a:latin typeface="Calibri" panose="020F0502020204030204" pitchFamily="34" charset="0"/>
                  <a:cs typeface="Calibri" panose="020F0502020204030204" pitchFamily="34" charset="0"/>
                </a:rPr>
                <a:t>in the relevant time period</a:t>
              </a:r>
            </a:p>
          </p:txBody>
        </p:sp>
        <p:pic>
          <p:nvPicPr>
            <p:cNvPr id="9" name="Graphic 8" descr="Warning with solid fill">
              <a:extLst>
                <a:ext uri="{FF2B5EF4-FFF2-40B4-BE49-F238E27FC236}">
                  <a16:creationId xmlns:a16="http://schemas.microsoft.com/office/drawing/2014/main" id="{5DB5290F-4846-00CA-4535-BDC2919495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8251" y="416390"/>
              <a:ext cx="481235" cy="500967"/>
            </a:xfrm>
            <a:prstGeom prst="rect">
              <a:avLst/>
            </a:prstGeom>
          </p:spPr>
        </p:pic>
      </p:grpSp>
      <p:grpSp>
        <p:nvGrpSpPr>
          <p:cNvPr id="11" name="Group 10">
            <a:extLst>
              <a:ext uri="{FF2B5EF4-FFF2-40B4-BE49-F238E27FC236}">
                <a16:creationId xmlns:a16="http://schemas.microsoft.com/office/drawing/2014/main" id="{3EE28841-5EC1-5E5B-EE52-8BFBD31B66C3}"/>
              </a:ext>
            </a:extLst>
          </p:cNvPr>
          <p:cNvGrpSpPr/>
          <p:nvPr/>
        </p:nvGrpSpPr>
        <p:grpSpPr>
          <a:xfrm>
            <a:off x="5044223" y="2502545"/>
            <a:ext cx="7169065" cy="709981"/>
            <a:chOff x="5356223" y="178067"/>
            <a:chExt cx="7318689" cy="709981"/>
          </a:xfrm>
        </p:grpSpPr>
        <p:sp>
          <p:nvSpPr>
            <p:cNvPr id="12" name="TextBox 11">
              <a:extLst>
                <a:ext uri="{FF2B5EF4-FFF2-40B4-BE49-F238E27FC236}">
                  <a16:creationId xmlns:a16="http://schemas.microsoft.com/office/drawing/2014/main" id="{ACA529DA-77CA-1087-FEAF-EF6FC41AE8B9}"/>
                </a:ext>
              </a:extLst>
            </p:cNvPr>
            <p:cNvSpPr txBox="1"/>
            <p:nvPr/>
          </p:nvSpPr>
          <p:spPr>
            <a:xfrm>
              <a:off x="5658243" y="178067"/>
              <a:ext cx="7016669" cy="646331"/>
            </a:xfrm>
            <a:prstGeom prst="rect">
              <a:avLst/>
            </a:prstGeom>
            <a:solidFill>
              <a:schemeClr val="accent5"/>
            </a:solidFill>
            <a:ln>
              <a:solidFill>
                <a:schemeClr val="accent1"/>
              </a:solidFill>
            </a:ln>
          </p:spPr>
          <p:txBody>
            <a:bodyPr wrap="square" rtlCol="0">
              <a:spAutoFit/>
            </a:bodyPr>
            <a:lstStyle/>
            <a:p>
              <a:r>
                <a:rPr lang="en-GB" sz="1800">
                  <a:solidFill>
                    <a:srgbClr val="982B56"/>
                  </a:solidFill>
                  <a:latin typeface="Calibri" panose="020F0502020204030204" pitchFamily="34" charset="0"/>
                  <a:cs typeface="Calibri" panose="020F0502020204030204" pitchFamily="34" charset="0"/>
                </a:rPr>
                <a:t>Remember for </a:t>
              </a:r>
              <a:r>
                <a:rPr lang="en-GB" sz="1800" b="1">
                  <a:solidFill>
                    <a:srgbClr val="982B56"/>
                  </a:solidFill>
                  <a:latin typeface="Calibri" panose="020F0502020204030204" pitchFamily="34" charset="0"/>
                  <a:cs typeface="Calibri" panose="020F0502020204030204" pitchFamily="34" charset="0"/>
                </a:rPr>
                <a:t>purchases</a:t>
              </a:r>
              <a:r>
                <a:rPr lang="en-GB" sz="1800">
                  <a:solidFill>
                    <a:srgbClr val="982B56"/>
                  </a:solidFill>
                  <a:latin typeface="Calibri" panose="020F0502020204030204" pitchFamily="34" charset="0"/>
                  <a:cs typeface="Calibri" panose="020F0502020204030204" pitchFamily="34" charset="0"/>
                </a:rPr>
                <a:t>, we do not care whether they are consuming it, but whether they </a:t>
              </a:r>
              <a:r>
                <a:rPr lang="en-GB" sz="1800" u="sng">
                  <a:solidFill>
                    <a:srgbClr val="982B56"/>
                  </a:solidFill>
                  <a:latin typeface="Calibri" panose="020F0502020204030204" pitchFamily="34" charset="0"/>
                  <a:cs typeface="Calibri" panose="020F0502020204030204" pitchFamily="34" charset="0"/>
                </a:rPr>
                <a:t>purchased it</a:t>
              </a:r>
              <a:r>
                <a:rPr lang="en-GB" sz="1800">
                  <a:solidFill>
                    <a:srgbClr val="982B56"/>
                  </a:solidFill>
                  <a:latin typeface="Calibri" panose="020F0502020204030204" pitchFamily="34" charset="0"/>
                  <a:cs typeface="Calibri" panose="020F0502020204030204" pitchFamily="34" charset="0"/>
                </a:rPr>
                <a:t>, in the relevant time period</a:t>
              </a:r>
            </a:p>
          </p:txBody>
        </p:sp>
        <p:pic>
          <p:nvPicPr>
            <p:cNvPr id="13" name="Graphic 12" descr="Warning with solid fill">
              <a:extLst>
                <a:ext uri="{FF2B5EF4-FFF2-40B4-BE49-F238E27FC236}">
                  <a16:creationId xmlns:a16="http://schemas.microsoft.com/office/drawing/2014/main" id="{614A7B7B-87FC-C7B7-BDE3-FA569E1C2F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6223" y="396851"/>
              <a:ext cx="489362" cy="491197"/>
            </a:xfrm>
            <a:prstGeom prst="rect">
              <a:avLst/>
            </a:prstGeom>
          </p:spPr>
        </p:pic>
      </p:grpSp>
      <p:grpSp>
        <p:nvGrpSpPr>
          <p:cNvPr id="14" name="Group 13">
            <a:extLst>
              <a:ext uri="{FF2B5EF4-FFF2-40B4-BE49-F238E27FC236}">
                <a16:creationId xmlns:a16="http://schemas.microsoft.com/office/drawing/2014/main" id="{B5539EF2-CA8C-1C7B-2173-25403F9DDA9F}"/>
              </a:ext>
            </a:extLst>
          </p:cNvPr>
          <p:cNvGrpSpPr/>
          <p:nvPr/>
        </p:nvGrpSpPr>
        <p:grpSpPr>
          <a:xfrm>
            <a:off x="5079939" y="5853527"/>
            <a:ext cx="6966257" cy="719750"/>
            <a:chOff x="5333509" y="178067"/>
            <a:chExt cx="5816714" cy="719750"/>
          </a:xfrm>
        </p:grpSpPr>
        <p:sp>
          <p:nvSpPr>
            <p:cNvPr id="15" name="TextBox 14">
              <a:extLst>
                <a:ext uri="{FF2B5EF4-FFF2-40B4-BE49-F238E27FC236}">
                  <a16:creationId xmlns:a16="http://schemas.microsoft.com/office/drawing/2014/main" id="{790A7C51-6643-6F32-D84C-D5A378C3497E}"/>
                </a:ext>
              </a:extLst>
            </p:cNvPr>
            <p:cNvSpPr txBox="1"/>
            <p:nvPr/>
          </p:nvSpPr>
          <p:spPr>
            <a:xfrm>
              <a:off x="5658243" y="178067"/>
              <a:ext cx="5491980" cy="646331"/>
            </a:xfrm>
            <a:prstGeom prst="rect">
              <a:avLst/>
            </a:prstGeom>
            <a:solidFill>
              <a:schemeClr val="accent5"/>
            </a:solidFill>
            <a:ln>
              <a:solidFill>
                <a:schemeClr val="accent1"/>
              </a:solidFill>
            </a:ln>
          </p:spPr>
          <p:txBody>
            <a:bodyPr wrap="square" rtlCol="0">
              <a:spAutoFit/>
            </a:bodyPr>
            <a:lstStyle/>
            <a:p>
              <a:r>
                <a:rPr lang="en-GB" sz="1800">
                  <a:solidFill>
                    <a:srgbClr val="982B56"/>
                  </a:solidFill>
                  <a:latin typeface="Calibri" panose="020F0502020204030204" pitchFamily="34" charset="0"/>
                  <a:cs typeface="Calibri" panose="020F0502020204030204" pitchFamily="34" charset="0"/>
                </a:rPr>
                <a:t>Remember for </a:t>
              </a:r>
              <a:r>
                <a:rPr lang="en-GB" sz="1800" b="1">
                  <a:solidFill>
                    <a:srgbClr val="982B56"/>
                  </a:solidFill>
                  <a:latin typeface="Calibri" panose="020F0502020204030204" pitchFamily="34" charset="0"/>
                  <a:cs typeface="Calibri" panose="020F0502020204030204" pitchFamily="34" charset="0"/>
                </a:rPr>
                <a:t>own production</a:t>
              </a:r>
              <a:r>
                <a:rPr lang="en-GB" sz="1800">
                  <a:solidFill>
                    <a:srgbClr val="982B56"/>
                  </a:solidFill>
                  <a:latin typeface="Calibri" panose="020F0502020204030204" pitchFamily="34" charset="0"/>
                  <a:cs typeface="Calibri" panose="020F0502020204030204" pitchFamily="34" charset="0"/>
                </a:rPr>
                <a:t>, we do not care when they produced it, but whether they are </a:t>
              </a:r>
              <a:r>
                <a:rPr lang="en-GB" sz="1800" u="sng">
                  <a:solidFill>
                    <a:srgbClr val="982B56"/>
                  </a:solidFill>
                  <a:latin typeface="Calibri" panose="020F0502020204030204" pitchFamily="34" charset="0"/>
                  <a:cs typeface="Calibri" panose="020F0502020204030204" pitchFamily="34" charset="0"/>
                </a:rPr>
                <a:t>consuming it </a:t>
              </a:r>
              <a:r>
                <a:rPr lang="en-GB" sz="1800">
                  <a:solidFill>
                    <a:srgbClr val="982B56"/>
                  </a:solidFill>
                  <a:latin typeface="Calibri" panose="020F0502020204030204" pitchFamily="34" charset="0"/>
                  <a:cs typeface="Calibri" panose="020F0502020204030204" pitchFamily="34" charset="0"/>
                </a:rPr>
                <a:t>in the relevant time period</a:t>
              </a:r>
            </a:p>
          </p:txBody>
        </p:sp>
        <p:pic>
          <p:nvPicPr>
            <p:cNvPr id="16" name="Graphic 15" descr="Warning with solid fill">
              <a:extLst>
                <a:ext uri="{FF2B5EF4-FFF2-40B4-BE49-F238E27FC236}">
                  <a16:creationId xmlns:a16="http://schemas.microsoft.com/office/drawing/2014/main" id="{D229A1E9-2383-5941-5FD5-343F779DE1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3509" y="445697"/>
              <a:ext cx="448606" cy="452120"/>
            </a:xfrm>
            <a:prstGeom prst="rect">
              <a:avLst/>
            </a:prstGeom>
          </p:spPr>
        </p:pic>
      </p:grpSp>
    </p:spTree>
    <p:extLst>
      <p:ext uri="{BB962C8B-B14F-4D97-AF65-F5344CB8AC3E}">
        <p14:creationId xmlns:p14="http://schemas.microsoft.com/office/powerpoint/2010/main" val="1757198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3B28-5BF3-4EBC-BBD0-DDEC553DB8F3}"/>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General considerations</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2032BBB5-5747-42E0-81FF-AA1BF4BC9A38}"/>
              </a:ext>
            </a:extLst>
          </p:cNvPr>
          <p:cNvSpPr>
            <a:spLocks noGrp="1"/>
          </p:cNvSpPr>
          <p:nvPr>
            <p:ph idx="1"/>
          </p:nvPr>
        </p:nvSpPr>
        <p:spPr>
          <a:xfrm>
            <a:off x="846311" y="1584661"/>
            <a:ext cx="10542124" cy="4100053"/>
          </a:xfrm>
        </p:spPr>
        <p:txBody>
          <a:bodyPr vert="horz" lIns="91440" tIns="45720" rIns="91440" bIns="45720" rtlCol="0" anchor="t">
            <a:normAutofit/>
          </a:bodyPr>
          <a:lstStyle/>
          <a:p>
            <a:r>
              <a:rPr lang="en-GB" sz="1800" dirty="0"/>
              <a:t>Pay special attention to the different recall periods of sub-modules (7 days, 30 days, 6 months)</a:t>
            </a:r>
            <a:endParaRPr lang="en-GB" sz="1800" dirty="0">
              <a:cs typeface="Calibri"/>
            </a:endParaRPr>
          </a:p>
          <a:p>
            <a:r>
              <a:rPr lang="en-GB" sz="1800" dirty="0"/>
              <a:t>Ensure that respondents understand that they are supposed to report on behalf of the entire household. </a:t>
            </a:r>
          </a:p>
          <a:p>
            <a:r>
              <a:rPr lang="en-GB" sz="1800" dirty="0"/>
              <a:t>No matter who did the purchasing, all household expenditures should be reported.</a:t>
            </a:r>
          </a:p>
          <a:p>
            <a:r>
              <a:rPr lang="en-GB" sz="1800" dirty="0"/>
              <a:t>Pay extra attention to zeros when entering values (e.g. careful of not writing 1,000 instead of 10,000!), and 8’s instead of zeros</a:t>
            </a:r>
            <a:endParaRPr lang="en-GB" sz="1800" dirty="0">
              <a:cs typeface="Calibri"/>
            </a:endParaRPr>
          </a:p>
          <a:p>
            <a:r>
              <a:rPr lang="en-GB" sz="1800" dirty="0"/>
              <a:t>Make sure that values are reported in right currency for the context.</a:t>
            </a:r>
          </a:p>
          <a:p>
            <a:r>
              <a:rPr lang="es-419" sz="1800" dirty="0"/>
              <a:t>Probe!</a:t>
            </a:r>
            <a:endParaRPr lang="en-GB" sz="1800" dirty="0"/>
          </a:p>
        </p:txBody>
      </p:sp>
    </p:spTree>
    <p:extLst>
      <p:ext uri="{BB962C8B-B14F-4D97-AF65-F5344CB8AC3E}">
        <p14:creationId xmlns:p14="http://schemas.microsoft.com/office/powerpoint/2010/main" val="3122708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BFD7-E30B-4C7A-9ABD-E2F9A06E596C}"/>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Probing: when to probe?</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6B26E0D7-8382-4465-8F88-E9E7514D1BA8}"/>
              </a:ext>
            </a:extLst>
          </p:cNvPr>
          <p:cNvSpPr>
            <a:spLocks noGrp="1"/>
          </p:cNvSpPr>
          <p:nvPr>
            <p:ph idx="1"/>
          </p:nvPr>
        </p:nvSpPr>
        <p:spPr>
          <a:xfrm>
            <a:off x="803565" y="1584661"/>
            <a:ext cx="10542124" cy="4100053"/>
          </a:xfrm>
        </p:spPr>
        <p:txBody>
          <a:bodyPr>
            <a:normAutofit/>
          </a:bodyPr>
          <a:lstStyle/>
          <a:p>
            <a:r>
              <a:rPr lang="en-US" dirty="0"/>
              <a:t>Household declares that does not spend/consume anything on very common consumption categories (e.g., cereals, tubers, hygiene items, clothing…)</a:t>
            </a:r>
          </a:p>
          <a:p>
            <a:r>
              <a:rPr lang="en-US" dirty="0"/>
              <a:t>Expenditures/Consumption that look excessively low or high, especially </a:t>
            </a:r>
            <a:r>
              <a:rPr lang="en-GB" dirty="0"/>
              <a:t>in comparison to…</a:t>
            </a:r>
          </a:p>
          <a:p>
            <a:pPr lvl="1">
              <a:buSzPct val="60000"/>
              <a:buFont typeface="Courier New" panose="02070309020205020404" pitchFamily="49" charset="0"/>
              <a:buChar char="o"/>
            </a:pPr>
            <a:r>
              <a:rPr lang="en-US" dirty="0"/>
              <a:t>Household size</a:t>
            </a:r>
          </a:p>
          <a:p>
            <a:pPr lvl="1">
              <a:buSzPct val="60000"/>
              <a:buFont typeface="Courier New" panose="02070309020205020404" pitchFamily="49" charset="0"/>
              <a:buChar char="o"/>
            </a:pPr>
            <a:r>
              <a:rPr lang="en-US" dirty="0"/>
              <a:t>Reported income (when collected)</a:t>
            </a:r>
            <a:endParaRPr lang="es-419" dirty="0"/>
          </a:p>
          <a:p>
            <a:pPr lvl="1">
              <a:buSzPct val="60000"/>
              <a:buFont typeface="Courier New" panose="02070309020205020404" pitchFamily="49" charset="0"/>
              <a:buChar char="o"/>
            </a:pPr>
            <a:r>
              <a:rPr lang="en-US" dirty="0"/>
              <a:t>Type of livelihood</a:t>
            </a:r>
            <a:endParaRPr lang="es-419" dirty="0"/>
          </a:p>
          <a:p>
            <a:pPr lvl="1">
              <a:buSzPct val="60000"/>
              <a:buFont typeface="Courier New" panose="02070309020205020404" pitchFamily="49" charset="0"/>
              <a:buChar char="o"/>
            </a:pPr>
            <a:r>
              <a:rPr lang="en-US" dirty="0"/>
              <a:t>Food consumption (e.g. households do not report consuming meat in the FCS module but report expenditures on meat)</a:t>
            </a:r>
            <a:endParaRPr lang="es-419" dirty="0"/>
          </a:p>
          <a:p>
            <a:pPr lvl="1">
              <a:buSzPct val="60000"/>
              <a:buFont typeface="Courier New" panose="02070309020205020404" pitchFamily="49" charset="0"/>
              <a:buChar char="o"/>
            </a:pPr>
            <a:r>
              <a:rPr lang="en-US" dirty="0"/>
              <a:t>Status of the dwelling</a:t>
            </a:r>
            <a:endParaRPr lang="es-419" dirty="0"/>
          </a:p>
          <a:p>
            <a:pPr marL="457200" lvl="1" indent="0">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s-419"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sz="1800" dirty="0"/>
          </a:p>
        </p:txBody>
      </p:sp>
    </p:spTree>
    <p:extLst>
      <p:ext uri="{BB962C8B-B14F-4D97-AF65-F5344CB8AC3E}">
        <p14:creationId xmlns:p14="http://schemas.microsoft.com/office/powerpoint/2010/main" val="21352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ct val="90000"/>
              </a:lnSpc>
              <a:buNone/>
            </a:pPr>
            <a:r>
              <a:rPr lang="en-US" sz="2400" spc="60" dirty="0">
                <a:latin typeface="Open Sans"/>
                <a:ea typeface="Open Sans"/>
                <a:cs typeface="Open Sans"/>
              </a:rPr>
              <a:t>Explain the role of this indicator in food insecurity and vulnerability figures and the use of information, internally and externally. This gives the enumerators a clear understanding of the importance of the data they would be soon collecting. </a:t>
            </a:r>
            <a:endParaRPr lang="en-GB"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ECMEN: training instructions 1</a:t>
            </a:r>
          </a:p>
        </p:txBody>
      </p:sp>
    </p:spTree>
    <p:extLst>
      <p:ext uri="{BB962C8B-B14F-4D97-AF65-F5344CB8AC3E}">
        <p14:creationId xmlns:p14="http://schemas.microsoft.com/office/powerpoint/2010/main" val="2063935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CA7A-38EA-4609-B0D5-F25B4B662A2A}"/>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Probing: how to probe?</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CC424478-E055-48DC-A858-64522C01DF85}"/>
              </a:ext>
            </a:extLst>
          </p:cNvPr>
          <p:cNvSpPr>
            <a:spLocks noGrp="1"/>
          </p:cNvSpPr>
          <p:nvPr>
            <p:ph idx="1"/>
          </p:nvPr>
        </p:nvSpPr>
        <p:spPr/>
        <p:txBody>
          <a:bodyPr>
            <a:normAutofit/>
          </a:bodyPr>
          <a:lstStyle/>
          <a:p>
            <a:r>
              <a:rPr lang="en-GB" dirty="0"/>
              <a:t>If reported expenditures/values of consumption is too high or low:</a:t>
            </a:r>
          </a:p>
          <a:p>
            <a:pPr lvl="1">
              <a:buFont typeface="Courier New" panose="02070309020205020404" pitchFamily="49" charset="0"/>
              <a:buChar char="o"/>
            </a:pPr>
            <a:r>
              <a:rPr lang="en-GB" dirty="0"/>
              <a:t>Make sure the respondent understood the reference period (e.g. switching between submodules with different recall periods)</a:t>
            </a:r>
          </a:p>
          <a:p>
            <a:pPr lvl="1">
              <a:buFont typeface="Courier New" panose="02070309020205020404" pitchFamily="49" charset="0"/>
              <a:buChar char="o"/>
            </a:pPr>
            <a:r>
              <a:rPr lang="en-GB" dirty="0"/>
              <a:t>Make sure the respondent understood what it is included in the food group </a:t>
            </a:r>
            <a:r>
              <a:rPr lang="en-GB" dirty="0">
                <a:sym typeface="Wingdings" panose="05000000000000000000" pitchFamily="2" charset="2"/>
              </a:rPr>
              <a:t></a:t>
            </a:r>
            <a:r>
              <a:rPr lang="en-GB" dirty="0"/>
              <a:t> Read again the examples in each group if necessary</a:t>
            </a:r>
          </a:p>
          <a:p>
            <a:pPr lvl="1">
              <a:buFont typeface="Courier New" panose="02070309020205020404" pitchFamily="49" charset="0"/>
              <a:buChar char="o"/>
            </a:pPr>
            <a:r>
              <a:rPr lang="en-GB" dirty="0"/>
              <a:t>Make sure the respondent is reporting using the required currency – if cannot report in the requested currency, help make conversions</a:t>
            </a:r>
          </a:p>
          <a:p>
            <a:pPr lvl="1">
              <a:buFont typeface="Courier New" panose="02070309020205020404" pitchFamily="49" charset="0"/>
              <a:buChar char="o"/>
            </a:pPr>
            <a:r>
              <a:rPr lang="en-GB" dirty="0"/>
              <a:t>Ask the respondent about the exact items purchased/consumed: then ask about quantities and prices to understand if the estimate made by the respondent is realistic</a:t>
            </a:r>
          </a:p>
        </p:txBody>
      </p:sp>
    </p:spTree>
    <p:extLst>
      <p:ext uri="{BB962C8B-B14F-4D97-AF65-F5344CB8AC3E}">
        <p14:creationId xmlns:p14="http://schemas.microsoft.com/office/powerpoint/2010/main" val="798337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E427-834F-4A8A-BDFF-8D55B26AB5B8}"/>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Difficulties in recalling</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7BC5360B-F2B1-4880-A888-21B2A1ECCE3D}"/>
              </a:ext>
            </a:extLst>
          </p:cNvPr>
          <p:cNvSpPr>
            <a:spLocks noGrp="1"/>
          </p:cNvSpPr>
          <p:nvPr>
            <p:ph idx="1"/>
          </p:nvPr>
        </p:nvSpPr>
        <p:spPr>
          <a:xfrm>
            <a:off x="639278" y="1505873"/>
            <a:ext cx="10542124" cy="4100053"/>
          </a:xfrm>
        </p:spPr>
        <p:txBody>
          <a:bodyPr>
            <a:normAutofit/>
          </a:bodyPr>
          <a:lstStyle/>
          <a:p>
            <a:r>
              <a:rPr lang="en-GB" dirty="0"/>
              <a:t>Respondents might struggle to recall what they spent/consumed because:</a:t>
            </a:r>
          </a:p>
          <a:p>
            <a:pPr lvl="1">
              <a:buFont typeface="Courier New" panose="02070309020205020404" pitchFamily="49" charset="0"/>
              <a:buChar char="o"/>
            </a:pPr>
            <a:r>
              <a:rPr lang="en-GB" dirty="0"/>
              <a:t>They can’t remember which items they consumed among those that are part of a certain group (e.g. cannot remember about all the products that are part of “cereals” or “hygiene items”)</a:t>
            </a:r>
          </a:p>
          <a:p>
            <a:pPr lvl="1">
              <a:buFont typeface="Courier New" panose="02070309020205020404" pitchFamily="49" charset="0"/>
              <a:buChar char="o"/>
            </a:pPr>
            <a:r>
              <a:rPr lang="en-GB" dirty="0"/>
              <a:t>They can’t remember how much they spent or how much they consumed of these products</a:t>
            </a:r>
          </a:p>
          <a:p>
            <a:pPr lvl="1">
              <a:buFont typeface="Courier New" panose="02070309020205020404" pitchFamily="49" charset="0"/>
              <a:buChar char="o"/>
            </a:pPr>
            <a:endParaRPr lang="en-GB" sz="1600"/>
          </a:p>
        </p:txBody>
      </p:sp>
    </p:spTree>
    <p:extLst>
      <p:ext uri="{BB962C8B-B14F-4D97-AF65-F5344CB8AC3E}">
        <p14:creationId xmlns:p14="http://schemas.microsoft.com/office/powerpoint/2010/main" val="2399915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1E97-DCF5-696E-2F2F-26A8204020CE}"/>
              </a:ext>
            </a:extLst>
          </p:cNvPr>
          <p:cNvSpPr>
            <a:spLocks noGrp="1"/>
          </p:cNvSpPr>
          <p:nvPr>
            <p:ph type="title"/>
          </p:nvPr>
        </p:nvSpPr>
        <p:spPr>
          <a:xfrm>
            <a:off x="846311" y="846396"/>
            <a:ext cx="10542124" cy="1152000"/>
          </a:xfrm>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Strategies to help with recall</a:t>
            </a:r>
          </a:p>
        </p:txBody>
      </p:sp>
      <p:sp>
        <p:nvSpPr>
          <p:cNvPr id="3" name="Content Placeholder 2">
            <a:extLst>
              <a:ext uri="{FF2B5EF4-FFF2-40B4-BE49-F238E27FC236}">
                <a16:creationId xmlns:a16="http://schemas.microsoft.com/office/drawing/2014/main" id="{006A26BD-0A20-A8F0-9664-774DA1F209E4}"/>
              </a:ext>
            </a:extLst>
          </p:cNvPr>
          <p:cNvSpPr>
            <a:spLocks noGrp="1"/>
          </p:cNvSpPr>
          <p:nvPr>
            <p:ph idx="1"/>
          </p:nvPr>
        </p:nvSpPr>
        <p:spPr>
          <a:xfrm>
            <a:off x="846312" y="1544021"/>
            <a:ext cx="10542124" cy="4100053"/>
          </a:xfrm>
        </p:spPr>
        <p:txBody>
          <a:bodyPr/>
          <a:lstStyle/>
          <a:p>
            <a:pPr marL="0" indent="0">
              <a:buNone/>
            </a:pPr>
            <a:endParaRPr lang="en-GB" sz="2400" dirty="0"/>
          </a:p>
          <a:p>
            <a:pPr marL="538163" lvl="1"/>
            <a:r>
              <a:rPr lang="en-GB" sz="2000" b="1" dirty="0"/>
              <a:t>Break down the category</a:t>
            </a:r>
            <a:r>
              <a:rPr lang="en-GB" sz="2000" dirty="0"/>
              <a:t>: for the most important items that form part of a group (e.g. ask about their purchases of rice, maize, pasta, bread, flour within the group “cereals”)</a:t>
            </a:r>
          </a:p>
          <a:p>
            <a:pPr marL="538163" lvl="1"/>
            <a:r>
              <a:rPr lang="en-GB" sz="2000" b="1" dirty="0"/>
              <a:t>Break down the recall period</a:t>
            </a:r>
            <a:r>
              <a:rPr lang="en-GB" sz="2000" dirty="0"/>
              <a:t>: e.g. for the 30 days recall, ask about last 7 days only – then ask about 2 weeks ago and so on</a:t>
            </a:r>
          </a:p>
          <a:p>
            <a:pPr marL="538163" lvl="1"/>
            <a:r>
              <a:rPr lang="en-GB" sz="2000" b="1" dirty="0"/>
              <a:t>If the two strategies above do not work</a:t>
            </a:r>
            <a:r>
              <a:rPr lang="en-GB" sz="2000" dirty="0"/>
              <a:t>, try to get an estimate of what they would “typically” consume/spend in a certain period – then figure out if the last 7days/30 days are somehow different than the usual situation and adjust accordingly.</a:t>
            </a:r>
          </a:p>
          <a:p>
            <a:endParaRPr lang="en-GB" dirty="0"/>
          </a:p>
        </p:txBody>
      </p:sp>
      <p:grpSp>
        <p:nvGrpSpPr>
          <p:cNvPr id="4" name="Group 3">
            <a:extLst>
              <a:ext uri="{FF2B5EF4-FFF2-40B4-BE49-F238E27FC236}">
                <a16:creationId xmlns:a16="http://schemas.microsoft.com/office/drawing/2014/main" id="{1567AAA0-3FA3-0E90-15A7-B7F1537EC1F5}"/>
              </a:ext>
            </a:extLst>
          </p:cNvPr>
          <p:cNvGrpSpPr/>
          <p:nvPr/>
        </p:nvGrpSpPr>
        <p:grpSpPr>
          <a:xfrm>
            <a:off x="5022568" y="5321945"/>
            <a:ext cx="7169432" cy="1359635"/>
            <a:chOff x="5658243" y="178067"/>
            <a:chExt cx="7319064" cy="1359635"/>
          </a:xfrm>
        </p:grpSpPr>
        <p:sp>
          <p:nvSpPr>
            <p:cNvPr id="5" name="TextBox 4">
              <a:extLst>
                <a:ext uri="{FF2B5EF4-FFF2-40B4-BE49-F238E27FC236}">
                  <a16:creationId xmlns:a16="http://schemas.microsoft.com/office/drawing/2014/main" id="{CFB919E1-8DCB-6A0C-E9D5-CB95FE1ADAC4}"/>
                </a:ext>
              </a:extLst>
            </p:cNvPr>
            <p:cNvSpPr txBox="1"/>
            <p:nvPr/>
          </p:nvSpPr>
          <p:spPr>
            <a:xfrm>
              <a:off x="5658243" y="178067"/>
              <a:ext cx="7016669" cy="1200329"/>
            </a:xfrm>
            <a:prstGeom prst="rect">
              <a:avLst/>
            </a:prstGeom>
            <a:solidFill>
              <a:schemeClr val="accent5"/>
            </a:solidFill>
            <a:ln>
              <a:solidFill>
                <a:schemeClr val="accent1"/>
              </a:solidFill>
            </a:ln>
          </p:spPr>
          <p:txBody>
            <a:bodyPr wrap="square" rtlCol="0">
              <a:spAutoFit/>
            </a:bodyPr>
            <a:lstStyle/>
            <a:p>
              <a:r>
                <a:rPr lang="en-GB"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Regardless, we cannot accept responses for ‘I don’t know’. So we should never see 0s across the board or responses like 88, 99, or 999. In all instances, do your best to work with the household to provide best guess estimates of expenditures.</a:t>
              </a:r>
            </a:p>
          </p:txBody>
        </p:sp>
        <p:pic>
          <p:nvPicPr>
            <p:cNvPr id="6" name="Graphic 5" descr="Warning with solid fill">
              <a:extLst>
                <a:ext uri="{FF2B5EF4-FFF2-40B4-BE49-F238E27FC236}">
                  <a16:creationId xmlns:a16="http://schemas.microsoft.com/office/drawing/2014/main" id="{E4ABD44F-BD9C-51A6-5E88-9BC32BB7B7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98187" y="958582"/>
              <a:ext cx="579120" cy="579120"/>
            </a:xfrm>
            <a:prstGeom prst="rect">
              <a:avLst/>
            </a:prstGeom>
          </p:spPr>
        </p:pic>
      </p:grpSp>
    </p:spTree>
    <p:extLst>
      <p:ext uri="{BB962C8B-B14F-4D97-AF65-F5344CB8AC3E}">
        <p14:creationId xmlns:p14="http://schemas.microsoft.com/office/powerpoint/2010/main" val="1187563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Design of the EXPENDITURE MODULE</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580980"/>
            <a:ext cx="10542124" cy="1152000"/>
          </a:xfrm>
        </p:spPr>
        <p:txBody>
          <a:bodyPr/>
          <a:lstStyle/>
          <a:p>
            <a:r>
              <a:rPr lang="en-US" sz="3600" b="0" kern="1400" spc="230" dirty="0">
                <a:solidFill>
                  <a:schemeClr val="tx1"/>
                </a:solidFill>
                <a:latin typeface="Open Sans ExtraBold" panose="020B0906030804020204" pitchFamily="34" charset="0"/>
              </a:rPr>
              <a:t>EXPENDITURE: Module design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816870"/>
            <a:ext cx="10542124" cy="4100053"/>
          </a:xfrm>
        </p:spPr>
        <p:txBody>
          <a:bodyPr vert="horz" lIns="91440" tIns="45720" rIns="91440" bIns="45720" rtlCol="0" anchor="t">
            <a:noAutofit/>
          </a:bodyPr>
          <a:lstStyle/>
          <a:p>
            <a:pPr>
              <a:buFont typeface="Arial" panose="020B0604020202020204" pitchFamily="34" charset="0"/>
              <a:buChar char="•"/>
            </a:pPr>
            <a:r>
              <a:rPr lang="en-US" spc="60">
                <a:latin typeface="Open Sans"/>
                <a:ea typeface="Open Sans"/>
                <a:cs typeface="Open Sans"/>
              </a:rPr>
              <a:t>When designing your questionnaire, including the expenditure module, please refer to the Survey Designer as it offers the WFP’s standard modules in </a:t>
            </a:r>
            <a:r>
              <a:rPr lang="en-US" spc="60" err="1">
                <a:latin typeface="Open Sans"/>
                <a:ea typeface="Open Sans"/>
                <a:cs typeface="Open Sans"/>
              </a:rPr>
              <a:t>XLSform</a:t>
            </a:r>
            <a:r>
              <a:rPr lang="en-US" spc="60">
                <a:latin typeface="Open Sans"/>
                <a:ea typeface="Open Sans"/>
                <a:cs typeface="Open Sans"/>
              </a:rPr>
              <a:t> and Word formats.</a:t>
            </a:r>
          </a:p>
          <a:p>
            <a:pPr>
              <a:buFont typeface="Arial" panose="020B0604020202020204" pitchFamily="34" charset="0"/>
              <a:buChar char="•"/>
            </a:pPr>
            <a:endParaRPr lang="en-US" sz="1400" spc="60">
              <a:solidFill>
                <a:srgbClr val="FFC000"/>
              </a:solidFill>
            </a:endParaRPr>
          </a:p>
          <a:p>
            <a:pPr>
              <a:buFont typeface="Arial" panose="020B0604020202020204" pitchFamily="34" charset="0"/>
              <a:buChar char="•"/>
            </a:pPr>
            <a:r>
              <a:rPr lang="en-US" spc="60">
                <a:latin typeface="Open Sans"/>
                <a:ea typeface="Open Sans"/>
                <a:cs typeface="Open Sans"/>
              </a:rPr>
              <a:t>Your module might include more/different disaggregation of expenditure categories,  </a:t>
            </a:r>
            <a:r>
              <a:rPr lang="en-US" u="sng" spc="60">
                <a:latin typeface="Open Sans"/>
                <a:ea typeface="Open Sans"/>
                <a:cs typeface="Open Sans"/>
              </a:rPr>
              <a:t>but it should include the standard questions</a:t>
            </a:r>
            <a:r>
              <a:rPr lang="en-US" spc="60">
                <a:latin typeface="Open Sans"/>
                <a:ea typeface="Open Sans"/>
                <a:cs typeface="Open Sans"/>
              </a:rPr>
              <a:t>. </a:t>
            </a:r>
          </a:p>
          <a:p>
            <a:pPr>
              <a:buFont typeface="Arial" panose="020B0604020202020204" pitchFamily="34" charset="0"/>
              <a:buChar char="•"/>
            </a:pPr>
            <a:endParaRPr lang="en-US" sz="1600" spc="60">
              <a:solidFill>
                <a:srgbClr val="FFC000"/>
              </a:solidFill>
            </a:endParaRPr>
          </a:p>
          <a:p>
            <a:pPr>
              <a:buFont typeface="Arial" panose="020B0604020202020204" pitchFamily="34" charset="0"/>
              <a:buChar char="•"/>
            </a:pPr>
            <a:r>
              <a:rPr lang="en-US" spc="60">
                <a:latin typeface="Open Sans"/>
                <a:ea typeface="Open Sans"/>
                <a:cs typeface="Open Sans"/>
              </a:rPr>
              <a:t>If you rely on data collection tools and platforms that do not support </a:t>
            </a:r>
            <a:r>
              <a:rPr lang="en-US" spc="60" err="1">
                <a:latin typeface="Open Sans"/>
                <a:ea typeface="Open Sans"/>
                <a:cs typeface="Open Sans"/>
              </a:rPr>
              <a:t>XLSforms</a:t>
            </a:r>
            <a:r>
              <a:rPr lang="en-US" spc="60">
                <a:latin typeface="Open Sans"/>
                <a:ea typeface="Open Sans"/>
                <a:cs typeface="Open Sans"/>
              </a:rPr>
              <a:t>, you must replicate the standard module correctly, including skip patterns and validation constraints.</a:t>
            </a:r>
          </a:p>
        </p:txBody>
      </p:sp>
    </p:spTree>
    <p:extLst>
      <p:ext uri="{BB962C8B-B14F-4D97-AF65-F5344CB8AC3E}">
        <p14:creationId xmlns:p14="http://schemas.microsoft.com/office/powerpoint/2010/main" val="4254616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6853199" cy="662558"/>
          </a:xfrm>
        </p:spPr>
        <p:txBody>
          <a:bodyPr anchor="t" anchorCtr="0"/>
          <a:lstStyle/>
          <a:p>
            <a:r>
              <a:rPr lang="en-GB" sz="3200" b="0" kern="1400" spc="230" dirty="0">
                <a:solidFill>
                  <a:schemeClr val="tx1"/>
                </a:solidFill>
                <a:latin typeface="Open Sans ExtraBold" panose="020B0906030804020204" pitchFamily="34" charset="0"/>
              </a:rPr>
              <a:t>Expenditure: Survey Designer</a:t>
            </a:r>
          </a:p>
        </p:txBody>
      </p:sp>
      <p:sp>
        <p:nvSpPr>
          <p:cNvPr id="2" name="TextBox 1">
            <a:extLst>
              <a:ext uri="{FF2B5EF4-FFF2-40B4-BE49-F238E27FC236}">
                <a16:creationId xmlns:a16="http://schemas.microsoft.com/office/drawing/2014/main" id="{7129780E-FD5B-4550-664F-D7732B645BED}"/>
              </a:ext>
            </a:extLst>
          </p:cNvPr>
          <p:cNvSpPr txBox="1"/>
          <p:nvPr/>
        </p:nvSpPr>
        <p:spPr>
          <a:xfrm>
            <a:off x="7570380" y="716415"/>
            <a:ext cx="3157871" cy="584775"/>
          </a:xfrm>
          <a:prstGeom prst="rect">
            <a:avLst/>
          </a:prstGeom>
          <a:noFill/>
        </p:spPr>
        <p:txBody>
          <a:bodyPr wrap="square">
            <a:spAutoFit/>
          </a:bodyPr>
          <a:lstStyle/>
          <a:p>
            <a:pPr algn="ctr"/>
            <a:r>
              <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Expenditure Module (Survey Designer)</a:t>
            </a:r>
            <a:endPar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7C2B69C7-3FE7-5EC7-47B2-704E1EBB4A72}"/>
              </a:ext>
            </a:extLst>
          </p:cNvPr>
          <p:cNvPicPr>
            <a:picLocks noChangeAspect="1"/>
          </p:cNvPicPr>
          <p:nvPr/>
        </p:nvPicPr>
        <p:blipFill>
          <a:blip r:embed="rId4"/>
          <a:stretch>
            <a:fillRect/>
          </a:stretch>
        </p:blipFill>
        <p:spPr>
          <a:xfrm>
            <a:off x="717181" y="1799302"/>
            <a:ext cx="5243002" cy="3339625"/>
          </a:xfrm>
          <a:prstGeom prst="rect">
            <a:avLst/>
          </a:prstGeom>
        </p:spPr>
      </p:pic>
      <p:cxnSp>
        <p:nvCxnSpPr>
          <p:cNvPr id="7" name="Straight Arrow Connector 6">
            <a:extLst>
              <a:ext uri="{FF2B5EF4-FFF2-40B4-BE49-F238E27FC236}">
                <a16:creationId xmlns:a16="http://schemas.microsoft.com/office/drawing/2014/main" id="{D727484C-1861-252D-3ABD-BCA2C42DF8C9}"/>
              </a:ext>
            </a:extLst>
          </p:cNvPr>
          <p:cNvCxnSpPr>
            <a:cxnSpLocks/>
          </p:cNvCxnSpPr>
          <p:nvPr/>
        </p:nvCxnSpPr>
        <p:spPr>
          <a:xfrm flipH="1">
            <a:off x="8316091" y="4145130"/>
            <a:ext cx="504064" cy="371057"/>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937F1B9F-0538-C9B2-251A-5D9FB35B269C}"/>
              </a:ext>
            </a:extLst>
          </p:cNvPr>
          <p:cNvCxnSpPr>
            <a:cxnSpLocks/>
          </p:cNvCxnSpPr>
          <p:nvPr/>
        </p:nvCxnSpPr>
        <p:spPr>
          <a:xfrm flipH="1">
            <a:off x="8568123" y="4304522"/>
            <a:ext cx="504064" cy="371057"/>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FE9557EB-B939-3A96-EE6D-0E8001362DBE}"/>
              </a:ext>
            </a:extLst>
          </p:cNvPr>
          <p:cNvSpPr txBox="1"/>
          <p:nvPr/>
        </p:nvSpPr>
        <p:spPr>
          <a:xfrm>
            <a:off x="2422299" y="5664531"/>
            <a:ext cx="9346884" cy="738664"/>
          </a:xfrm>
          <a:prstGeom prst="rect">
            <a:avLst/>
          </a:prstGeom>
          <a:noFill/>
          <a:ln w="57150">
            <a:solidFill>
              <a:schemeClr val="bg1">
                <a:lumMod val="50000"/>
              </a:schemeClr>
            </a:solidFill>
          </a:ln>
        </p:spPr>
        <p:txBody>
          <a:bodyPr wrap="square" rtlCol="0">
            <a:spAutoFit/>
          </a:bodyPr>
          <a:lstStyle/>
          <a:p>
            <a:r>
              <a:rPr lang="en-US" sz="1400" spc="60">
                <a:latin typeface="Open Sans" charset="0"/>
                <a:ea typeface="Open Sans" charset="0"/>
                <a:cs typeface="Open Sans" charset="0"/>
              </a:rPr>
              <a:t>After selecting the three parts of the expenditure module</a:t>
            </a:r>
            <a:r>
              <a:rPr lang="en-CA" sz="1400">
                <a:latin typeface="Open Sans" panose="020B0606030504020204" pitchFamily="34" charset="0"/>
                <a:ea typeface="Open Sans" panose="020B0606030504020204" pitchFamily="34" charset="0"/>
                <a:cs typeface="Open Sans" panose="020B0606030504020204" pitchFamily="34" charset="0"/>
              </a:rPr>
              <a:t>, </a:t>
            </a:r>
            <a:r>
              <a:rPr lang="en-US" sz="1400" spc="60">
                <a:latin typeface="Open Sans" charset="0"/>
                <a:ea typeface="Open Sans" charset="0"/>
                <a:cs typeface="Open Sans" charset="0"/>
              </a:rPr>
              <a:t>you will be able to move to the next step in which you choose the appropriate recall period for the food sub-module (either seven days or 30 days) for your context. </a:t>
            </a:r>
          </a:p>
        </p:txBody>
      </p:sp>
      <p:pic>
        <p:nvPicPr>
          <p:cNvPr id="6" name="Picture 5">
            <a:extLst>
              <a:ext uri="{FF2B5EF4-FFF2-40B4-BE49-F238E27FC236}">
                <a16:creationId xmlns:a16="http://schemas.microsoft.com/office/drawing/2014/main" id="{07EAF1A8-B27A-5C3D-6C61-32F66D8243CE}"/>
              </a:ext>
            </a:extLst>
          </p:cNvPr>
          <p:cNvPicPr>
            <a:picLocks noChangeAspect="1"/>
          </p:cNvPicPr>
          <p:nvPr/>
        </p:nvPicPr>
        <p:blipFill rotWithShape="1">
          <a:blip r:embed="rId5"/>
          <a:srcRect l="1219" r="4688"/>
          <a:stretch/>
        </p:blipFill>
        <p:spPr>
          <a:xfrm>
            <a:off x="6096000" y="2000095"/>
            <a:ext cx="5889523" cy="3138832"/>
          </a:xfrm>
          <a:prstGeom prst="rect">
            <a:avLst/>
          </a:prstGeom>
        </p:spPr>
      </p:pic>
    </p:spTree>
    <p:extLst>
      <p:ext uri="{BB962C8B-B14F-4D97-AF65-F5344CB8AC3E}">
        <p14:creationId xmlns:p14="http://schemas.microsoft.com/office/powerpoint/2010/main" val="107838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200" b="0" kern="1400" spc="230" dirty="0">
                <a:solidFill>
                  <a:schemeClr val="tx1"/>
                </a:solidFill>
                <a:latin typeface="Open Sans ExtraBold" panose="020B0906030804020204" pitchFamily="34" charset="0"/>
              </a:rPr>
              <a:t>Food expenditures: 7 vs. 30-day recall period</a:t>
            </a: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826774" y="1919941"/>
            <a:ext cx="9762568" cy="4100053"/>
          </a:xfrm>
        </p:spPr>
        <p:txBody>
          <a:bodyPr/>
          <a:lstStyle/>
          <a:p>
            <a:pPr marL="0" indent="0">
              <a:buNone/>
            </a:pPr>
            <a:endParaRPr lang="en-US"/>
          </a:p>
          <a:p>
            <a:pPr marL="0" indent="0">
              <a:buNone/>
            </a:pPr>
            <a:endParaRPr lang="ar-SY"/>
          </a:p>
        </p:txBody>
      </p:sp>
      <p:graphicFrame>
        <p:nvGraphicFramePr>
          <p:cNvPr id="2" name="Table 12">
            <a:extLst>
              <a:ext uri="{FF2B5EF4-FFF2-40B4-BE49-F238E27FC236}">
                <a16:creationId xmlns:a16="http://schemas.microsoft.com/office/drawing/2014/main" id="{510BED39-BD79-FD4D-48AB-8DB15E2E6489}"/>
              </a:ext>
            </a:extLst>
          </p:cNvPr>
          <p:cNvGraphicFramePr>
            <a:graphicFrameLocks/>
          </p:cNvGraphicFramePr>
          <p:nvPr>
            <p:extLst>
              <p:ext uri="{D42A27DB-BD31-4B8C-83A1-F6EECF244321}">
                <p14:modId xmlns:p14="http://schemas.microsoft.com/office/powerpoint/2010/main" val="565921734"/>
              </p:ext>
            </p:extLst>
          </p:nvPr>
        </p:nvGraphicFramePr>
        <p:xfrm>
          <a:off x="599193" y="1454395"/>
          <a:ext cx="11052002" cy="4936046"/>
        </p:xfrm>
        <a:graphic>
          <a:graphicData uri="http://schemas.openxmlformats.org/drawingml/2006/table">
            <a:tbl>
              <a:tblPr firstRow="1" bandRow="1">
                <a:tableStyleId>{5C22544A-7EE6-4342-B048-85BDC9FD1C3A}</a:tableStyleId>
              </a:tblPr>
              <a:tblGrid>
                <a:gridCol w="1607681">
                  <a:extLst>
                    <a:ext uri="{9D8B030D-6E8A-4147-A177-3AD203B41FA5}">
                      <a16:colId xmlns:a16="http://schemas.microsoft.com/office/drawing/2014/main" val="763633207"/>
                    </a:ext>
                  </a:extLst>
                </a:gridCol>
                <a:gridCol w="3794533">
                  <a:extLst>
                    <a:ext uri="{9D8B030D-6E8A-4147-A177-3AD203B41FA5}">
                      <a16:colId xmlns:a16="http://schemas.microsoft.com/office/drawing/2014/main" val="2505313927"/>
                    </a:ext>
                  </a:extLst>
                </a:gridCol>
                <a:gridCol w="5649788">
                  <a:extLst>
                    <a:ext uri="{9D8B030D-6E8A-4147-A177-3AD203B41FA5}">
                      <a16:colId xmlns:a16="http://schemas.microsoft.com/office/drawing/2014/main" val="1725855743"/>
                    </a:ext>
                  </a:extLst>
                </a:gridCol>
              </a:tblGrid>
              <a:tr h="301002">
                <a:tc>
                  <a:txBody>
                    <a:bodyPr/>
                    <a:lstStyle/>
                    <a:p>
                      <a:endParaRPr lang="en-GB" sz="1600" noProof="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600" noProof="0" dirty="0">
                          <a:latin typeface="Open Sans" panose="020B0606030504020204" pitchFamily="34" charset="0"/>
                          <a:ea typeface="Open Sans" panose="020B0606030504020204" pitchFamily="34" charset="0"/>
                          <a:cs typeface="Open Sans" panose="020B0606030504020204" pitchFamily="34" charset="0"/>
                        </a:rPr>
                        <a:t>7 days recall</a:t>
                      </a:r>
                    </a:p>
                  </a:txBody>
                  <a:tcPr/>
                </a:tc>
                <a:tc>
                  <a:txBody>
                    <a:bodyPr/>
                    <a:lstStyle/>
                    <a:p>
                      <a:r>
                        <a:rPr lang="en-GB" sz="1600" noProof="0">
                          <a:latin typeface="Open Sans" panose="020B0606030504020204" pitchFamily="34" charset="0"/>
                          <a:ea typeface="Open Sans" panose="020B0606030504020204" pitchFamily="34" charset="0"/>
                          <a:cs typeface="Open Sans" panose="020B0606030504020204" pitchFamily="34" charset="0"/>
                        </a:rPr>
                        <a:t>30 days recall</a:t>
                      </a:r>
                    </a:p>
                  </a:txBody>
                  <a:tcPr/>
                </a:tc>
                <a:extLst>
                  <a:ext uri="{0D108BD9-81ED-4DB2-BD59-A6C34878D82A}">
                    <a16:rowId xmlns:a16="http://schemas.microsoft.com/office/drawing/2014/main" val="2401874929"/>
                  </a:ext>
                </a:extLst>
              </a:tr>
              <a:tr h="1016793">
                <a:tc>
                  <a:txBody>
                    <a:bodyPr/>
                    <a:lstStyle/>
                    <a:p>
                      <a:pPr>
                        <a:lnSpc>
                          <a:spcPct val="107000"/>
                        </a:lnSpc>
                        <a:spcAft>
                          <a:spcPts val="800"/>
                        </a:spcAft>
                      </a:pPr>
                      <a:r>
                        <a:rPr lang="en-GB" sz="1600" b="0" noProof="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Advantages</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More accurate recall (average food estimates closer to the “real” mean)</a:t>
                      </a:r>
                    </a:p>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Faster administration and less burden for respondent</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For individual households, food consumption expenditures resemble more their “typical” monthly consumption</a:t>
                      </a:r>
                    </a:p>
                  </a:txBody>
                  <a:tcPr marL="68580" marR="68580" marT="0" marB="0" anchor="ctr"/>
                </a:tc>
                <a:extLst>
                  <a:ext uri="{0D108BD9-81ED-4DB2-BD59-A6C34878D82A}">
                    <a16:rowId xmlns:a16="http://schemas.microsoft.com/office/drawing/2014/main" val="929458944"/>
                  </a:ext>
                </a:extLst>
              </a:tr>
              <a:tr h="1159827">
                <a:tc>
                  <a:txBody>
                    <a:bodyPr/>
                    <a:lstStyle/>
                    <a:p>
                      <a:pPr>
                        <a:lnSpc>
                          <a:spcPct val="107000"/>
                        </a:lnSpc>
                        <a:spcAft>
                          <a:spcPts val="800"/>
                        </a:spcAft>
                      </a:pPr>
                      <a:r>
                        <a:rPr lang="en-GB" sz="1600" b="0" noProof="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Disadvantages</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Less precision as there are higher chances that households report a value of food consumption expenditures that is different from their usual one</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Recall is more difficult, tendency to underreport consumption expenditures</a:t>
                      </a:r>
                    </a:p>
                  </a:txBody>
                  <a:tcPr marL="68580" marR="68580" marT="0" marB="0" anchor="ctr"/>
                </a:tc>
                <a:extLst>
                  <a:ext uri="{0D108BD9-81ED-4DB2-BD59-A6C34878D82A}">
                    <a16:rowId xmlns:a16="http://schemas.microsoft.com/office/drawing/2014/main" val="3789150821"/>
                  </a:ext>
                </a:extLst>
              </a:tr>
              <a:tr h="1953776">
                <a:tc>
                  <a:txBody>
                    <a:bodyPr/>
                    <a:lstStyle/>
                    <a:p>
                      <a:pPr>
                        <a:lnSpc>
                          <a:spcPct val="107000"/>
                        </a:lnSpc>
                        <a:spcAft>
                          <a:spcPts val="800"/>
                        </a:spcAft>
                      </a:pPr>
                      <a:r>
                        <a:rPr lang="en-GB" sz="1600" b="0" noProof="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When to use it</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By default</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If households tend to purchase/receive most of their food in a specific week of the month but consume it evenly throughout the month</a:t>
                      </a:r>
                    </a:p>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 contexts  where households have very regular monthly expenditures patterns (e.g. where salaried employment is the main livelihood) and households are more comfortable reporting their monthly rather than weekly expenditures</a:t>
                      </a:r>
                    </a:p>
                  </a:txBody>
                  <a:tcPr marL="68580" marR="68580" marT="0" marB="0" anchor="ctr"/>
                </a:tc>
                <a:extLst>
                  <a:ext uri="{0D108BD9-81ED-4DB2-BD59-A6C34878D82A}">
                    <a16:rowId xmlns:a16="http://schemas.microsoft.com/office/drawing/2014/main" val="3797924422"/>
                  </a:ext>
                </a:extLst>
              </a:tr>
            </a:tbl>
          </a:graphicData>
        </a:graphic>
      </p:graphicFrame>
    </p:spTree>
    <p:extLst>
      <p:ext uri="{BB962C8B-B14F-4D97-AF65-F5344CB8AC3E}">
        <p14:creationId xmlns:p14="http://schemas.microsoft.com/office/powerpoint/2010/main" val="495893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Expenditures CATEGORIES</a:t>
            </a: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826774" y="1919941"/>
            <a:ext cx="9762568" cy="4100053"/>
          </a:xfrm>
        </p:spPr>
        <p:txBody>
          <a:bodyPr/>
          <a:lstStyle/>
          <a:p>
            <a:r>
              <a:rPr lang="en-US" sz="1600"/>
              <a:t>It is always a </a:t>
            </a:r>
            <a:r>
              <a:rPr lang="en-US" sz="1600" b="1"/>
              <a:t>good practice to customize the examples of items </a:t>
            </a:r>
            <a:r>
              <a:rPr lang="en-US" sz="1600"/>
              <a:t>within expenditure categories (e.g. the most common cereal products withing the category “cereals”)</a:t>
            </a:r>
          </a:p>
          <a:p>
            <a:r>
              <a:rPr lang="en-US" sz="1600"/>
              <a:t>In general, it is </a:t>
            </a:r>
            <a:r>
              <a:rPr lang="en-US" sz="1600" b="1">
                <a:solidFill>
                  <a:schemeClr val="accent2"/>
                </a:solidFill>
              </a:rPr>
              <a:t>not recommended to modify the expenditure categories</a:t>
            </a:r>
            <a:r>
              <a:rPr lang="en-US" sz="1600"/>
              <a:t>. Some exceptions:</a:t>
            </a:r>
          </a:p>
          <a:p>
            <a:pPr lvl="1">
              <a:buFont typeface="Courier New" panose="02070309020205020404" pitchFamily="49" charset="0"/>
              <a:buChar char="o"/>
            </a:pPr>
            <a:r>
              <a:rPr lang="en-US" sz="1400"/>
              <a:t>Further disaggregate a category if an item or sub-category is very important in a given context (e.g. if firewood is much more important than all other fuels, it might be easier to capture it separately).</a:t>
            </a:r>
          </a:p>
          <a:p>
            <a:pPr lvl="1">
              <a:buFont typeface="Courier New" panose="02070309020205020404" pitchFamily="49" charset="0"/>
              <a:buChar char="o"/>
            </a:pPr>
            <a:r>
              <a:rPr lang="en-US" sz="1400"/>
              <a:t>Do not ask about categories that are obviously irrelevant in a given context (e.g. asking about expenditures on electricity in a place where no one has access to it).</a:t>
            </a:r>
          </a:p>
          <a:p>
            <a:r>
              <a:rPr lang="en-US" sz="1600"/>
              <a:t>If expenditure categories are modified:</a:t>
            </a:r>
          </a:p>
          <a:p>
            <a:pPr lvl="1">
              <a:buFont typeface="Courier New" panose="02070309020205020404" pitchFamily="49" charset="0"/>
              <a:buChar char="o"/>
            </a:pPr>
            <a:r>
              <a:rPr lang="en-US" sz="1400"/>
              <a:t>Make sure they do not overlap (and it is clear what needs to be reported under each category)</a:t>
            </a:r>
          </a:p>
          <a:p>
            <a:pPr lvl="1">
              <a:buFont typeface="Courier New" panose="02070309020205020404" pitchFamily="49" charset="0"/>
              <a:buChar char="o"/>
            </a:pPr>
            <a:r>
              <a:rPr lang="en-US" sz="1400"/>
              <a:t>They do not leave items without a category where to be reported</a:t>
            </a:r>
          </a:p>
          <a:p>
            <a:pPr lvl="1">
              <a:buFont typeface="Courier New" panose="02070309020205020404" pitchFamily="49" charset="0"/>
              <a:buChar char="o"/>
            </a:pPr>
            <a:r>
              <a:rPr lang="en-US" sz="1400"/>
              <a:t>They do not include items that should not be captured as regular consumption (investments, inputs, irregular large expenditures, transfers of money)</a:t>
            </a:r>
            <a:endParaRPr lang="en-US" sz="1600"/>
          </a:p>
          <a:p>
            <a:endParaRPr lang="en-US" sz="2400"/>
          </a:p>
          <a:p>
            <a:pPr marL="0" indent="0">
              <a:buNone/>
            </a:pPr>
            <a:endParaRPr lang="en-US" sz="2400"/>
          </a:p>
          <a:p>
            <a:pPr marL="0" indent="0">
              <a:buNone/>
            </a:pPr>
            <a:endParaRPr lang="en-US"/>
          </a:p>
          <a:p>
            <a:pPr marL="0" indent="0">
              <a:buNone/>
            </a:pPr>
            <a:endParaRPr lang="ar-SY"/>
          </a:p>
        </p:txBody>
      </p:sp>
    </p:spTree>
    <p:extLst>
      <p:ext uri="{BB962C8B-B14F-4D97-AF65-F5344CB8AC3E}">
        <p14:creationId xmlns:p14="http://schemas.microsoft.com/office/powerpoint/2010/main" val="1629391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0" y="716415"/>
            <a:ext cx="11474819" cy="662558"/>
          </a:xfrm>
        </p:spPr>
        <p:txBody>
          <a:bodyPr anchor="t" anchorCtr="0"/>
          <a:lstStyle/>
          <a:p>
            <a:r>
              <a:rPr lang="en-GB" b="0" kern="1400" spc="230" dirty="0">
                <a:solidFill>
                  <a:schemeClr val="tx1"/>
                </a:solidFill>
                <a:latin typeface="Open Sans ExtraBold" panose="020B0906030804020204" pitchFamily="34" charset="0"/>
              </a:rPr>
              <a:t>Improving data quality through </a:t>
            </a:r>
            <a:r>
              <a:rPr lang="en-GB" b="0" kern="1400" spc="230" dirty="0" err="1">
                <a:solidFill>
                  <a:schemeClr val="tx1"/>
                </a:solidFill>
                <a:latin typeface="Open Sans ExtraBold" panose="020B0906030804020204" pitchFamily="34" charset="0"/>
              </a:rPr>
              <a:t>xls</a:t>
            </a:r>
            <a:r>
              <a:rPr lang="en-GB" b="0" kern="1400" spc="230" dirty="0">
                <a:solidFill>
                  <a:schemeClr val="tx1"/>
                </a:solidFill>
                <a:latin typeface="Open Sans ExtraBold" panose="020B0906030804020204" pitchFamily="34" charset="0"/>
              </a:rPr>
              <a:t> programming</a:t>
            </a: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717181" y="1516052"/>
            <a:ext cx="9762568" cy="4100053"/>
          </a:xfrm>
        </p:spPr>
        <p:txBody>
          <a:bodyPr/>
          <a:lstStyle/>
          <a:p>
            <a:pPr marL="457200" lvl="1" indent="0">
              <a:buNone/>
            </a:pPr>
            <a:r>
              <a:rPr lang="en-US"/>
              <a:t>Expenditure data quality can be improved through:</a:t>
            </a:r>
          </a:p>
          <a:p>
            <a:pPr lvl="1">
              <a:buFont typeface="Arial" panose="020B0604020202020204" pitchFamily="34" charset="0"/>
              <a:buChar char="•"/>
            </a:pPr>
            <a:endParaRPr lang="en-US"/>
          </a:p>
          <a:p>
            <a:pPr lvl="1">
              <a:buFont typeface="Arial" panose="020B0604020202020204" pitchFamily="34" charset="0"/>
              <a:buChar char="•"/>
            </a:pPr>
            <a:endParaRPr lang="en-US"/>
          </a:p>
          <a:p>
            <a:endParaRPr lang="en-US" sz="2400"/>
          </a:p>
          <a:p>
            <a:pPr marL="0" indent="0">
              <a:buNone/>
            </a:pPr>
            <a:endParaRPr lang="en-US" sz="2400"/>
          </a:p>
          <a:p>
            <a:pPr marL="0" indent="0">
              <a:buNone/>
            </a:pPr>
            <a:endParaRPr lang="en-US"/>
          </a:p>
          <a:p>
            <a:pPr marL="0" indent="0">
              <a:buNone/>
            </a:pPr>
            <a:endParaRPr lang="ar-SY"/>
          </a:p>
        </p:txBody>
      </p:sp>
      <p:graphicFrame>
        <p:nvGraphicFramePr>
          <p:cNvPr id="2" name="Table 2">
            <a:extLst>
              <a:ext uri="{FF2B5EF4-FFF2-40B4-BE49-F238E27FC236}">
                <a16:creationId xmlns:a16="http://schemas.microsoft.com/office/drawing/2014/main" id="{D73BBC7D-B5B8-4484-B287-BCA49B1E87D2}"/>
              </a:ext>
            </a:extLst>
          </p:cNvPr>
          <p:cNvGraphicFramePr>
            <a:graphicFrameLocks noGrp="1"/>
          </p:cNvGraphicFramePr>
          <p:nvPr>
            <p:extLst>
              <p:ext uri="{D42A27DB-BD31-4B8C-83A1-F6EECF244321}">
                <p14:modId xmlns:p14="http://schemas.microsoft.com/office/powerpoint/2010/main" val="3052345076"/>
              </p:ext>
            </p:extLst>
          </p:nvPr>
        </p:nvGraphicFramePr>
        <p:xfrm>
          <a:off x="992437" y="1913234"/>
          <a:ext cx="10394410" cy="2595880"/>
        </p:xfrm>
        <a:graphic>
          <a:graphicData uri="http://schemas.openxmlformats.org/drawingml/2006/table">
            <a:tbl>
              <a:tblPr firstRow="1" bandRow="1">
                <a:tableStyleId>{5C22544A-7EE6-4342-B048-85BDC9FD1C3A}</a:tableStyleId>
              </a:tblPr>
              <a:tblGrid>
                <a:gridCol w="3385117">
                  <a:extLst>
                    <a:ext uri="{9D8B030D-6E8A-4147-A177-3AD203B41FA5}">
                      <a16:colId xmlns:a16="http://schemas.microsoft.com/office/drawing/2014/main" val="4009677893"/>
                    </a:ext>
                  </a:extLst>
                </a:gridCol>
                <a:gridCol w="7009293">
                  <a:extLst>
                    <a:ext uri="{9D8B030D-6E8A-4147-A177-3AD203B41FA5}">
                      <a16:colId xmlns:a16="http://schemas.microsoft.com/office/drawing/2014/main" val="298544268"/>
                    </a:ext>
                  </a:extLst>
                </a:gridCol>
              </a:tblGrid>
              <a:tr h="370840">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Constraints</a:t>
                      </a: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Warning messages</a:t>
                      </a:r>
                    </a:p>
                  </a:txBody>
                  <a:tcPr/>
                </a:tc>
                <a:extLst>
                  <a:ext uri="{0D108BD9-81ED-4DB2-BD59-A6C34878D82A}">
                    <a16:rowId xmlns:a16="http://schemas.microsoft.com/office/drawing/2014/main" val="678777269"/>
                  </a:ext>
                </a:extLst>
              </a:tr>
              <a:tr h="370840">
                <a:tc>
                  <a:txBody>
                    <a:bodyPr/>
                    <a:lstStyle/>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For each item, depending on the local currency, set constraints for values that are obviously unrealistic, e.g.:</a:t>
                      </a:r>
                    </a:p>
                    <a:p>
                      <a:pPr marL="742950" lvl="1" indent="-285750">
                        <a:buFont typeface="Courier New" panose="02070309020205020404" pitchFamily="49" charset="0"/>
                        <a:buChar char="o"/>
                      </a:pPr>
                      <a:r>
                        <a:rPr lang="en-GB" sz="1400" dirty="0">
                          <a:latin typeface="Open Sans" panose="020B0606030504020204" pitchFamily="34" charset="0"/>
                          <a:ea typeface="Open Sans" panose="020B0606030504020204" pitchFamily="34" charset="0"/>
                          <a:cs typeface="Open Sans" panose="020B0606030504020204" pitchFamily="34" charset="0"/>
                        </a:rPr>
                        <a:t>Spending 10,000 USD for cereals in last 7 days</a:t>
                      </a:r>
                    </a:p>
                    <a:p>
                      <a:pPr marL="742950" lvl="1" indent="-285750">
                        <a:buFont typeface="Courier New" panose="02070309020205020404" pitchFamily="49" charset="0"/>
                        <a:buChar char="o"/>
                      </a:pPr>
                      <a:r>
                        <a:rPr lang="en-GB" sz="1400" dirty="0">
                          <a:latin typeface="Open Sans" panose="020B0606030504020204" pitchFamily="34" charset="0"/>
                          <a:ea typeface="Open Sans" panose="020B0606030504020204" pitchFamily="34" charset="0"/>
                          <a:cs typeface="Open Sans" panose="020B0606030504020204" pitchFamily="34" charset="0"/>
                        </a:rPr>
                        <a:t>Spending 0.1 USD for electricity in last 30 days</a:t>
                      </a:r>
                    </a:p>
                  </a:txBody>
                  <a:tcPr/>
                </a:tc>
                <a:tc>
                  <a:txBody>
                    <a:bodyPr/>
                    <a:lstStyle/>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When food or non-food total consumption expenditures (i.e. cash + assistance/gifts + own-production) is zero, have a warning message asking the enumerator to verify</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The same could be applied to very common consumption categories or groups of them</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In certain circumstances, these warning might also be triggered by logical checks with other sections of the questionnaire (e.g. household reporting consumption of a food category in the previous 7 days in the FCS module, but zero consumption expenditures on it during the previous 30 days)</a:t>
                      </a:r>
                    </a:p>
                    <a:p>
                      <a:pPr marL="285750" indent="-285750">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058787846"/>
                  </a:ext>
                </a:extLst>
              </a:tr>
            </a:tbl>
          </a:graphicData>
        </a:graphic>
      </p:graphicFrame>
      <p:grpSp>
        <p:nvGrpSpPr>
          <p:cNvPr id="3" name="Group 2">
            <a:extLst>
              <a:ext uri="{FF2B5EF4-FFF2-40B4-BE49-F238E27FC236}">
                <a16:creationId xmlns:a16="http://schemas.microsoft.com/office/drawing/2014/main" id="{3384F419-CBF9-1BDA-23B5-0E39B512D073}"/>
              </a:ext>
            </a:extLst>
          </p:cNvPr>
          <p:cNvGrpSpPr/>
          <p:nvPr/>
        </p:nvGrpSpPr>
        <p:grpSpPr>
          <a:xfrm>
            <a:off x="2791327" y="4381923"/>
            <a:ext cx="7802878" cy="1539145"/>
            <a:chOff x="5658244" y="178067"/>
            <a:chExt cx="7276637" cy="1539145"/>
          </a:xfrm>
        </p:grpSpPr>
        <p:sp>
          <p:nvSpPr>
            <p:cNvPr id="4" name="TextBox 3">
              <a:extLst>
                <a:ext uri="{FF2B5EF4-FFF2-40B4-BE49-F238E27FC236}">
                  <a16:creationId xmlns:a16="http://schemas.microsoft.com/office/drawing/2014/main" id="{2EB5E20B-4EEC-D975-5A0D-B76592A068C5}"/>
                </a:ext>
              </a:extLst>
            </p:cNvPr>
            <p:cNvSpPr txBox="1"/>
            <p:nvPr/>
          </p:nvSpPr>
          <p:spPr>
            <a:xfrm>
              <a:off x="5658244" y="178067"/>
              <a:ext cx="6992395" cy="1323439"/>
            </a:xfrm>
            <a:prstGeom prst="rect">
              <a:avLst/>
            </a:prstGeom>
            <a:solidFill>
              <a:schemeClr val="accent5"/>
            </a:solidFill>
            <a:ln>
              <a:solidFill>
                <a:schemeClr val="accent1"/>
              </a:solidFill>
            </a:ln>
          </p:spPr>
          <p:txBody>
            <a:bodyPr wrap="square" rtlCol="0">
              <a:spAutoFit/>
            </a:bodyPr>
            <a:lstStyle/>
            <a:p>
              <a:r>
                <a:rPr lang="en-GB" sz="1600">
                  <a:latin typeface="Open Sans" panose="020B0606030504020204" pitchFamily="34" charset="0"/>
                  <a:ea typeface="Open Sans" panose="020B0606030504020204" pitchFamily="34" charset="0"/>
                  <a:cs typeface="Open Sans" panose="020B0606030504020204" pitchFamily="34" charset="0"/>
                </a:rPr>
                <a:t>Under no circumstances should the food expenditure submodule be linked through </a:t>
              </a:r>
              <a:r>
                <a:rPr lang="en-GB" sz="1600" b="1" u="sng">
                  <a:latin typeface="Open Sans" panose="020B0606030504020204" pitchFamily="34" charset="0"/>
                  <a:ea typeface="Open Sans" panose="020B0606030504020204" pitchFamily="34" charset="0"/>
                  <a:cs typeface="Open Sans" panose="020B0606030504020204" pitchFamily="34" charset="0"/>
                </a:rPr>
                <a:t>skip patterns </a:t>
              </a:r>
              <a:r>
                <a:rPr lang="en-GB" sz="1600">
                  <a:latin typeface="Open Sans" panose="020B0606030504020204" pitchFamily="34" charset="0"/>
                  <a:ea typeface="Open Sans" panose="020B0606030504020204" pitchFamily="34" charset="0"/>
                  <a:cs typeface="Open Sans" panose="020B0606030504020204" pitchFamily="34" charset="0"/>
                </a:rPr>
                <a:t>to other modules such as the Food Consumption Score (i.e. the fact that the </a:t>
              </a:r>
              <a:r>
                <a:rPr lang="en-GB" sz="1600" u="sng">
                  <a:latin typeface="Open Sans" panose="020B0606030504020204" pitchFamily="34" charset="0"/>
                  <a:ea typeface="Open Sans" panose="020B0606030504020204" pitchFamily="34" charset="0"/>
                  <a:cs typeface="Open Sans" panose="020B0606030504020204" pitchFamily="34" charset="0"/>
                </a:rPr>
                <a:t>majority</a:t>
              </a:r>
              <a:r>
                <a:rPr lang="en-GB" sz="1600">
                  <a:latin typeface="Open Sans" panose="020B0606030504020204" pitchFamily="34" charset="0"/>
                  <a:ea typeface="Open Sans" panose="020B0606030504020204" pitchFamily="34" charset="0"/>
                  <a:cs typeface="Open Sans" panose="020B0606030504020204" pitchFamily="34" charset="0"/>
                </a:rPr>
                <a:t> of HH members did not consume a food category in the previous 7 days does not imply that they had no consumption expenditures on that category in the previous 7 days!)</a:t>
              </a:r>
            </a:p>
          </p:txBody>
        </p:sp>
        <p:pic>
          <p:nvPicPr>
            <p:cNvPr id="5" name="Graphic 4" descr="Warning with solid fill">
              <a:extLst>
                <a:ext uri="{FF2B5EF4-FFF2-40B4-BE49-F238E27FC236}">
                  <a16:creationId xmlns:a16="http://schemas.microsoft.com/office/drawing/2014/main" id="{CFF31C4C-B445-3EF4-8159-395B4B9D7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55761" y="1138092"/>
              <a:ext cx="579120" cy="579120"/>
            </a:xfrm>
            <a:prstGeom prst="rect">
              <a:avLst/>
            </a:prstGeom>
          </p:spPr>
        </p:pic>
      </p:grpSp>
    </p:spTree>
    <p:extLst>
      <p:ext uri="{BB962C8B-B14F-4D97-AF65-F5344CB8AC3E}">
        <p14:creationId xmlns:p14="http://schemas.microsoft.com/office/powerpoint/2010/main" val="603444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385659"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The Assistance (ena) module</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03947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en-US" sz="3600" b="0" kern="1400" spc="230" dirty="0">
                <a:solidFill>
                  <a:schemeClr val="tx1"/>
                </a:solidFill>
                <a:latin typeface="Open Sans ExtraBold" panose="020B0906030804020204" pitchFamily="34" charset="0"/>
              </a:rPr>
              <a:t>Definition</a:t>
            </a:r>
          </a:p>
        </p:txBody>
      </p:sp>
      <p:sp>
        <p:nvSpPr>
          <p:cNvPr id="3" name="Content Placeholder 2">
            <a:extLst>
              <a:ext uri="{FF2B5EF4-FFF2-40B4-BE49-F238E27FC236}">
                <a16:creationId xmlns:a16="http://schemas.microsoft.com/office/drawing/2014/main" id="{4B2A59D2-C8FE-4D54-8176-BF26D688E29E}"/>
              </a:ext>
            </a:extLst>
          </p:cNvPr>
          <p:cNvSpPr>
            <a:spLocks noGrp="1"/>
          </p:cNvSpPr>
          <p:nvPr>
            <p:ph idx="1"/>
          </p:nvPr>
        </p:nvSpPr>
        <p:spPr/>
        <p:txBody>
          <a:bodyPr>
            <a:normAutofit/>
          </a:bodyPr>
          <a:lstStyle/>
          <a:p>
            <a:r>
              <a:rPr lang="en-US" noProof="0"/>
              <a:t>The ECMEN is defined as the percentage of households whose </a:t>
            </a:r>
            <a:r>
              <a:rPr lang="en-US" b="1" noProof="0"/>
              <a:t>economic capacity </a:t>
            </a:r>
            <a:r>
              <a:rPr lang="en-US" noProof="0"/>
              <a:t>is sufficient to meet their essential needs, as defined through the minimum expenditure basket (MEB)</a:t>
            </a:r>
          </a:p>
          <a:p>
            <a:r>
              <a:rPr lang="en-US"/>
              <a:t>E</a:t>
            </a:r>
            <a:r>
              <a:rPr lang="en-US" noProof="0" err="1"/>
              <a:t>conomic</a:t>
            </a:r>
            <a:r>
              <a:rPr lang="en-US" noProof="0"/>
              <a:t> capacity refers to the ability of households to consume goods and services. In practice this concept is proxied by </a:t>
            </a:r>
            <a:r>
              <a:rPr lang="en-US" b="1" noProof="0"/>
              <a:t>consumption expenditures </a:t>
            </a:r>
          </a:p>
          <a:p>
            <a:r>
              <a:rPr lang="en-US" noProof="0"/>
              <a:t>The ECMEN is a measure of </a:t>
            </a:r>
            <a:r>
              <a:rPr lang="en-US" b="1" noProof="0"/>
              <a:t>economic vulnerability </a:t>
            </a:r>
            <a:r>
              <a:rPr lang="en-US" noProof="0"/>
              <a:t>of a population, derived from the monetary approach to poverty measurement</a:t>
            </a:r>
          </a:p>
          <a:p>
            <a:endParaRPr lang="en-US" noProof="0"/>
          </a:p>
          <a:p>
            <a:endParaRPr lang="en-US" noProof="0"/>
          </a:p>
        </p:txBody>
      </p:sp>
    </p:spTree>
    <p:extLst>
      <p:ext uri="{BB962C8B-B14F-4D97-AF65-F5344CB8AC3E}">
        <p14:creationId xmlns:p14="http://schemas.microsoft.com/office/powerpoint/2010/main" val="13867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r>
              <a:rPr lang="en-US" spc="60"/>
              <a:t>This section presents the structure, logic and main elements of the standard “Assistance (ENA)” module. This module includes a number of questions on received cash assistance that are needed for the computation of the ECMEN.</a:t>
            </a:r>
          </a:p>
          <a:p>
            <a:pPr marL="0" indent="0">
              <a:lnSpc>
                <a:spcPts val="2700"/>
              </a:lnSpc>
              <a:buNone/>
            </a:pPr>
            <a:r>
              <a:rPr lang="en-US" spc="60"/>
              <a:t>Your questionnaire might combine these questions with more questions related to assistance (e.g. question related to in-kind assistance or more detailed questions on cash assistance). If so, please make sure to adapt these slides, or to use them within a broader presentation of your assistance module.</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ECMEN: training instructions 3</a:t>
            </a:r>
          </a:p>
        </p:txBody>
      </p:sp>
    </p:spTree>
    <p:extLst>
      <p:ext uri="{BB962C8B-B14F-4D97-AF65-F5344CB8AC3E}">
        <p14:creationId xmlns:p14="http://schemas.microsoft.com/office/powerpoint/2010/main" val="2597761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p:txBody>
          <a:bodyPr/>
          <a:lstStyle/>
          <a:p>
            <a:r>
              <a:rPr lang="en-GB" sz="3200" b="0" kern="1400" spc="230" dirty="0">
                <a:solidFill>
                  <a:schemeClr val="tx1"/>
                </a:solidFill>
                <a:latin typeface="Open Sans ExtraBold" panose="020B0906030804020204" pitchFamily="34" charset="0"/>
              </a:rPr>
              <a:t>Overview of the assistance (ENA) module</a:t>
            </a:r>
            <a:endParaRPr lang="en-GB" dirty="0"/>
          </a:p>
        </p:txBody>
      </p:sp>
      <p:sp>
        <p:nvSpPr>
          <p:cNvPr id="7" name="Content Placeholder 6">
            <a:extLst>
              <a:ext uri="{FF2B5EF4-FFF2-40B4-BE49-F238E27FC236}">
                <a16:creationId xmlns:a16="http://schemas.microsoft.com/office/drawing/2014/main" id="{642CC027-C278-0B51-41B5-FA1AD4757A79}"/>
              </a:ext>
            </a:extLst>
          </p:cNvPr>
          <p:cNvSpPr>
            <a:spLocks noGrp="1"/>
          </p:cNvSpPr>
          <p:nvPr>
            <p:ph idx="1"/>
          </p:nvPr>
        </p:nvSpPr>
        <p:spPr/>
        <p:txBody>
          <a:bodyPr/>
          <a:lstStyle/>
          <a:p>
            <a:pPr>
              <a:spcBef>
                <a:spcPts val="1200"/>
              </a:spcBef>
            </a:pPr>
            <a:r>
              <a:rPr lang="en-GB" sz="2400"/>
              <a:t>The module includes questions on</a:t>
            </a:r>
          </a:p>
          <a:p>
            <a:pPr lvl="1">
              <a:spcBef>
                <a:spcPts val="1200"/>
              </a:spcBef>
              <a:buFont typeface="Courier New" panose="02070309020205020404" pitchFamily="49" charset="0"/>
              <a:buChar char="o"/>
            </a:pPr>
            <a:r>
              <a:rPr lang="en-GB" sz="2000"/>
              <a:t>Cash assistance received from </a:t>
            </a:r>
            <a:r>
              <a:rPr lang="en-GB" sz="2000" b="1">
                <a:solidFill>
                  <a:schemeClr val="accent2"/>
                </a:solidFill>
              </a:rPr>
              <a:t>WFP</a:t>
            </a:r>
          </a:p>
          <a:p>
            <a:pPr lvl="1">
              <a:spcBef>
                <a:spcPts val="1200"/>
              </a:spcBef>
              <a:buFont typeface="Courier New" panose="02070309020205020404" pitchFamily="49" charset="0"/>
              <a:buChar char="o"/>
            </a:pPr>
            <a:r>
              <a:rPr lang="en-GB" sz="2000"/>
              <a:t>Cash assistance received from </a:t>
            </a:r>
            <a:r>
              <a:rPr lang="en-GB" sz="2000" b="1">
                <a:solidFill>
                  <a:schemeClr val="accent2"/>
                </a:solidFill>
              </a:rPr>
              <a:t>other UN agencies and NGOs</a:t>
            </a:r>
          </a:p>
          <a:p>
            <a:pPr lvl="1">
              <a:spcBef>
                <a:spcPts val="1200"/>
              </a:spcBef>
              <a:buFont typeface="Courier New" panose="02070309020205020404" pitchFamily="49" charset="0"/>
              <a:buChar char="o"/>
            </a:pPr>
            <a:r>
              <a:rPr lang="en-GB" sz="2000"/>
              <a:t>Cash assistance received from </a:t>
            </a:r>
            <a:r>
              <a:rPr lang="en-GB" sz="2000" b="1">
                <a:solidFill>
                  <a:schemeClr val="accent2"/>
                </a:solidFill>
              </a:rPr>
              <a:t>other sources </a:t>
            </a:r>
            <a:r>
              <a:rPr lang="en-GB" sz="2000"/>
              <a:t>(optional questions)</a:t>
            </a:r>
          </a:p>
          <a:p>
            <a:pPr lvl="1">
              <a:spcBef>
                <a:spcPts val="1200"/>
              </a:spcBef>
              <a:buFont typeface="Courier New" panose="02070309020205020404" pitchFamily="49" charset="0"/>
              <a:buChar char="o"/>
            </a:pPr>
            <a:r>
              <a:rPr lang="en-GB" sz="2000"/>
              <a:t>Use of cash assistance</a:t>
            </a:r>
          </a:p>
        </p:txBody>
      </p:sp>
    </p:spTree>
    <p:extLst>
      <p:ext uri="{BB962C8B-B14F-4D97-AF65-F5344CB8AC3E}">
        <p14:creationId xmlns:p14="http://schemas.microsoft.com/office/powerpoint/2010/main" val="735551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p:txBody>
          <a:bodyPr/>
          <a:lstStyle/>
          <a:p>
            <a:r>
              <a:rPr lang="en-GB" sz="3200" b="0" kern="1400" spc="230" dirty="0">
                <a:solidFill>
                  <a:schemeClr val="tx1"/>
                </a:solidFill>
                <a:latin typeface="Open Sans ExtraBold" panose="020B0906030804020204" pitchFamily="34" charset="0"/>
              </a:rPr>
              <a:t>Cash received from wfp, un agencies and </a:t>
            </a:r>
            <a:r>
              <a:rPr lang="en-GB" sz="3200" b="0" kern="1400" spc="230" dirty="0" err="1">
                <a:solidFill>
                  <a:schemeClr val="tx1"/>
                </a:solidFill>
                <a:latin typeface="Open Sans ExtraBold" panose="020B0906030804020204" pitchFamily="34" charset="0"/>
              </a:rPr>
              <a:t>ngoS</a:t>
            </a:r>
            <a:endParaRPr lang="en-GB" dirty="0"/>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p:txBody>
          <a:bodyPr/>
          <a:lstStyle/>
          <a:p>
            <a:r>
              <a:rPr lang="en-GB"/>
              <a:t>For each of these sources, the module asks</a:t>
            </a:r>
          </a:p>
          <a:p>
            <a:pPr lvl="1"/>
            <a:endParaRPr lang="en-GB"/>
          </a:p>
        </p:txBody>
      </p:sp>
      <p:graphicFrame>
        <p:nvGraphicFramePr>
          <p:cNvPr id="3" name="Table 8">
            <a:extLst>
              <a:ext uri="{FF2B5EF4-FFF2-40B4-BE49-F238E27FC236}">
                <a16:creationId xmlns:a16="http://schemas.microsoft.com/office/drawing/2014/main" id="{8736D466-EDAD-F0B6-0FF3-ECCC12CE01DE}"/>
              </a:ext>
            </a:extLst>
          </p:cNvPr>
          <p:cNvGraphicFramePr>
            <a:graphicFrameLocks noGrp="1"/>
          </p:cNvGraphicFramePr>
          <p:nvPr>
            <p:extLst>
              <p:ext uri="{D42A27DB-BD31-4B8C-83A1-F6EECF244321}">
                <p14:modId xmlns:p14="http://schemas.microsoft.com/office/powerpoint/2010/main" val="2453619771"/>
              </p:ext>
            </p:extLst>
          </p:nvPr>
        </p:nvGraphicFramePr>
        <p:xfrm>
          <a:off x="846310" y="2417379"/>
          <a:ext cx="9196047" cy="3039869"/>
        </p:xfrm>
        <a:graphic>
          <a:graphicData uri="http://schemas.openxmlformats.org/drawingml/2006/table">
            <a:tbl>
              <a:tblPr firstRow="1" bandRow="1">
                <a:tableStyleId>{5C22544A-7EE6-4342-B048-85BDC9FD1C3A}</a:tableStyleId>
              </a:tblPr>
              <a:tblGrid>
                <a:gridCol w="2955669">
                  <a:extLst>
                    <a:ext uri="{9D8B030D-6E8A-4147-A177-3AD203B41FA5}">
                      <a16:colId xmlns:a16="http://schemas.microsoft.com/office/drawing/2014/main" val="1922137545"/>
                    </a:ext>
                  </a:extLst>
                </a:gridCol>
                <a:gridCol w="6240378">
                  <a:extLst>
                    <a:ext uri="{9D8B030D-6E8A-4147-A177-3AD203B41FA5}">
                      <a16:colId xmlns:a16="http://schemas.microsoft.com/office/drawing/2014/main" val="1669966504"/>
                    </a:ext>
                  </a:extLst>
                </a:gridCol>
              </a:tblGrid>
              <a:tr h="395961">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1181144">
                <a:tc>
                  <a:txBody>
                    <a:bodyPr/>
                    <a:lstStyle/>
                    <a:p>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Did your household receive cash assistance from [SOURCE] over the last 3 months?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Cash assistance includes cash as well as value vouchers, in paper or electronic;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If respondent answers simply “no”, probe regarding value vouchers.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462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How much cash assistance have you received from [SOURCE] over the last 3 months?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If the household reports having received cash assistance from a certain source in the previous question, then it asked to quantify how much they received</a:t>
                      </a:r>
                    </a:p>
                    <a:p>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27099597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p:txBody>
          <a:bodyPr/>
          <a:lstStyle/>
          <a:p>
            <a:r>
              <a:rPr lang="en-GB" sz="3200" b="0" kern="1400" spc="230" dirty="0">
                <a:solidFill>
                  <a:schemeClr val="tx1"/>
                </a:solidFill>
                <a:latin typeface="Open Sans ExtraBold" panose="020B0906030804020204" pitchFamily="34" charset="0"/>
              </a:rPr>
              <a:t>USE OF RECEIVED CASH ASSISTANCE</a:t>
            </a:r>
            <a:endParaRPr lang="en-GB" dirty="0"/>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a:xfrm>
            <a:off x="824938" y="1688713"/>
            <a:ext cx="10542124" cy="4100053"/>
          </a:xfrm>
        </p:spPr>
        <p:txBody>
          <a:bodyPr/>
          <a:lstStyle/>
          <a:p>
            <a:pPr>
              <a:spcBef>
                <a:spcPts val="0"/>
              </a:spcBef>
            </a:pPr>
            <a:r>
              <a:rPr lang="en-GB"/>
              <a:t>At the end of the module, if the household reported having received assistance from any source, it is asked:</a:t>
            </a:r>
          </a:p>
          <a:p>
            <a:pPr>
              <a:spcBef>
                <a:spcPts val="0"/>
              </a:spcBef>
            </a:pPr>
            <a:endParaRPr lang="en-GB" i="1"/>
          </a:p>
        </p:txBody>
      </p:sp>
      <p:graphicFrame>
        <p:nvGraphicFramePr>
          <p:cNvPr id="3" name="Table 2">
            <a:extLst>
              <a:ext uri="{FF2B5EF4-FFF2-40B4-BE49-F238E27FC236}">
                <a16:creationId xmlns:a16="http://schemas.microsoft.com/office/drawing/2014/main" id="{81914693-9F0F-4FF3-1EC1-4FDDC32513C7}"/>
              </a:ext>
            </a:extLst>
          </p:cNvPr>
          <p:cNvGraphicFramePr>
            <a:graphicFrameLocks noGrp="1"/>
          </p:cNvGraphicFramePr>
          <p:nvPr>
            <p:extLst>
              <p:ext uri="{D42A27DB-BD31-4B8C-83A1-F6EECF244321}">
                <p14:modId xmlns:p14="http://schemas.microsoft.com/office/powerpoint/2010/main" val="2055436418"/>
              </p:ext>
            </p:extLst>
          </p:nvPr>
        </p:nvGraphicFramePr>
        <p:xfrm>
          <a:off x="596173" y="2546231"/>
          <a:ext cx="11042400" cy="3754552"/>
        </p:xfrm>
        <a:graphic>
          <a:graphicData uri="http://schemas.openxmlformats.org/drawingml/2006/table">
            <a:tbl>
              <a:tblPr firstRow="1" bandRow="1">
                <a:tableStyleId>{5C22544A-7EE6-4342-B048-85BDC9FD1C3A}</a:tableStyleId>
              </a:tblPr>
              <a:tblGrid>
                <a:gridCol w="5583910">
                  <a:extLst>
                    <a:ext uri="{9D8B030D-6E8A-4147-A177-3AD203B41FA5}">
                      <a16:colId xmlns:a16="http://schemas.microsoft.com/office/drawing/2014/main" val="2335250051"/>
                    </a:ext>
                  </a:extLst>
                </a:gridCol>
                <a:gridCol w="5458490">
                  <a:extLst>
                    <a:ext uri="{9D8B030D-6E8A-4147-A177-3AD203B41FA5}">
                      <a16:colId xmlns:a16="http://schemas.microsoft.com/office/drawing/2014/main" val="3939781470"/>
                    </a:ext>
                  </a:extLst>
                </a:gridCol>
              </a:tblGrid>
              <a:tr h="449217">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335300799"/>
                  </a:ext>
                </a:extLst>
              </a:tr>
              <a:tr h="3305335">
                <a:tc>
                  <a:txBody>
                    <a:bodyPr/>
                    <a:lstStyle/>
                    <a:p>
                      <a:pPr>
                        <a:spcBef>
                          <a:spcPts val="0"/>
                        </a:spcBef>
                      </a:pPr>
                      <a:r>
                        <a:rPr lang="en-GB" sz="1400" i="0">
                          <a:latin typeface="Open Sans" panose="020B0606030504020204" pitchFamily="34" charset="0"/>
                          <a:ea typeface="Open Sans" panose="020B0606030504020204" pitchFamily="34" charset="0"/>
                          <a:cs typeface="Open Sans" panose="020B0606030504020204" pitchFamily="34" charset="0"/>
                        </a:rPr>
                        <a:t>Thinking only of the </a:t>
                      </a:r>
                      <a:r>
                        <a:rPr lang="en-GB" sz="1400" b="1" i="0">
                          <a:latin typeface="Open Sans" panose="020B0606030504020204" pitchFamily="34" charset="0"/>
                          <a:ea typeface="Open Sans" panose="020B0606030504020204" pitchFamily="34" charset="0"/>
                          <a:cs typeface="Open Sans" panose="020B0606030504020204" pitchFamily="34" charset="0"/>
                        </a:rPr>
                        <a:t>last time </a:t>
                      </a:r>
                      <a:r>
                        <a:rPr lang="en-GB" sz="1400" i="0">
                          <a:latin typeface="Open Sans" panose="020B0606030504020204" pitchFamily="34" charset="0"/>
                          <a:ea typeface="Open Sans" panose="020B0606030504020204" pitchFamily="34" charset="0"/>
                          <a:cs typeface="Open Sans" panose="020B0606030504020204" pitchFamily="34" charset="0"/>
                        </a:rPr>
                        <a:t>that you received cash assistance, </a:t>
                      </a:r>
                      <a:r>
                        <a:rPr lang="en-GB" sz="1400" b="1" i="0">
                          <a:latin typeface="Open Sans" panose="020B0606030504020204" pitchFamily="34" charset="0"/>
                          <a:ea typeface="Open Sans" panose="020B0606030504020204" pitchFamily="34" charset="0"/>
                          <a:cs typeface="Open Sans" panose="020B0606030504020204" pitchFamily="34" charset="0"/>
                        </a:rPr>
                        <a:t>approximately, which share</a:t>
                      </a:r>
                      <a:r>
                        <a:rPr lang="en-GB" sz="1400" b="0" i="0">
                          <a:latin typeface="Open Sans" panose="020B0606030504020204" pitchFamily="34" charset="0"/>
                          <a:ea typeface="Open Sans" panose="020B0606030504020204" pitchFamily="34" charset="0"/>
                          <a:cs typeface="Open Sans" panose="020B0606030504020204" pitchFamily="34" charset="0"/>
                        </a:rPr>
                        <a:t> did your household use for purchasing food and non-food goods and services intended for the regular household consumption? Please exclude the cash used to:</a:t>
                      </a:r>
                    </a:p>
                    <a:p>
                      <a:pPr>
                        <a:spcBef>
                          <a:spcPts val="0"/>
                        </a:spcBef>
                      </a:pPr>
                      <a:endParaRPr lang="en-GB" sz="1400" b="0" i="0">
                        <a:latin typeface="Open Sans" panose="020B0606030504020204" pitchFamily="34" charset="0"/>
                        <a:ea typeface="Open Sans" panose="020B0606030504020204" pitchFamily="34" charset="0"/>
                        <a:cs typeface="Open Sans" panose="020B0606030504020204" pitchFamily="34" charset="0"/>
                      </a:endParaRPr>
                    </a:p>
                    <a:p>
                      <a:pPr marL="742950" lvl="1" indent="-285750">
                        <a:spcBef>
                          <a:spcPts val="0"/>
                        </a:spcBef>
                        <a:buFont typeface="Arial" panose="020B0604020202020204" pitchFamily="34" charset="0"/>
                        <a:buChar char="•"/>
                      </a:pPr>
                      <a:r>
                        <a:rPr lang="en-GB" sz="1400" i="0">
                          <a:latin typeface="Open Sans" panose="020B0606030504020204" pitchFamily="34" charset="0"/>
                          <a:ea typeface="Open Sans" panose="020B0606030504020204" pitchFamily="34" charset="0"/>
                          <a:cs typeface="Open Sans" panose="020B0606030504020204" pitchFamily="34" charset="0"/>
                        </a:rPr>
                        <a:t>purchasing inputs, assets, and hired labour for productive activities like farming and family businesses</a:t>
                      </a:r>
                    </a:p>
                    <a:p>
                      <a:pPr marL="742950" lvl="1" indent="-285750">
                        <a:spcBef>
                          <a:spcPts val="0"/>
                        </a:spcBef>
                        <a:buFont typeface="Arial" panose="020B0604020202020204" pitchFamily="34" charset="0"/>
                        <a:buChar char="•"/>
                      </a:pPr>
                      <a:r>
                        <a:rPr lang="en-GB" sz="1400" i="0">
                          <a:latin typeface="Open Sans" panose="020B0606030504020204" pitchFamily="34" charset="0"/>
                          <a:ea typeface="Open Sans" panose="020B0606030504020204" pitchFamily="34" charset="0"/>
                          <a:cs typeface="Open Sans" panose="020B0606030504020204" pitchFamily="34" charset="0"/>
                        </a:rPr>
                        <a:t>sending cash or giving gifts to other households</a:t>
                      </a:r>
                    </a:p>
                    <a:p>
                      <a:pPr marL="742950" lvl="1" indent="-285750">
                        <a:spcBef>
                          <a:spcPts val="0"/>
                        </a:spcBef>
                        <a:buFont typeface="Arial" panose="020B0604020202020204" pitchFamily="34" charset="0"/>
                        <a:buChar char="•"/>
                      </a:pPr>
                      <a:r>
                        <a:rPr lang="en-GB" sz="1400" i="0">
                          <a:latin typeface="Open Sans" panose="020B0606030504020204" pitchFamily="34" charset="0"/>
                          <a:ea typeface="Open Sans" panose="020B0606030504020204" pitchFamily="34" charset="0"/>
                          <a:cs typeface="Open Sans" panose="020B0606030504020204" pitchFamily="34" charset="0"/>
                        </a:rPr>
                        <a:t>repaying debts or putting aside for future needs</a:t>
                      </a:r>
                    </a:p>
                    <a:p>
                      <a:pPr marL="742950" lvl="1" indent="-285750">
                        <a:spcBef>
                          <a:spcPts val="0"/>
                        </a:spcBef>
                        <a:buFont typeface="Arial" panose="020B0604020202020204" pitchFamily="34" charset="0"/>
                        <a:buChar char="•"/>
                      </a:pPr>
                      <a:r>
                        <a:rPr lang="en-GB" sz="1400" i="0">
                          <a:latin typeface="Open Sans" panose="020B0606030504020204" pitchFamily="34" charset="0"/>
                          <a:ea typeface="Open Sans" panose="020B0606030504020204" pitchFamily="34" charset="0"/>
                          <a:cs typeface="Open Sans" panose="020B0606030504020204" pitchFamily="34" charset="0"/>
                        </a:rPr>
                        <a:t>paying for ceremonies, vehicles, big furniture or other large expenditures</a:t>
                      </a:r>
                    </a:p>
                    <a:p>
                      <a:pPr marL="742950" lvl="1" indent="-285750">
                        <a:spcBef>
                          <a:spcPts val="0"/>
                        </a:spcBef>
                        <a:buFont typeface="Arial" panose="020B0604020202020204" pitchFamily="34" charset="0"/>
                        <a:buChar char="•"/>
                      </a:pPr>
                      <a:r>
                        <a:rPr lang="en-GB" sz="1400" i="0">
                          <a:latin typeface="Open Sans" panose="020B0606030504020204" pitchFamily="34" charset="0"/>
                          <a:ea typeface="Open Sans" panose="020B0606030504020204" pitchFamily="34" charset="0"/>
                          <a:cs typeface="Open Sans" panose="020B0606030504020204" pitchFamily="34" charset="0"/>
                        </a:rPr>
                        <a:t>paying taxes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noProof="0">
                          <a:latin typeface="Open Sans" panose="020B0606030504020204" pitchFamily="34" charset="0"/>
                          <a:ea typeface="Open Sans" panose="020B0606030504020204" pitchFamily="34" charset="0"/>
                          <a:cs typeface="Open Sans" panose="020B0606030504020204" pitchFamily="34" charset="0"/>
                        </a:rPr>
                        <a:t>In short, we want to know which rough proportion of the cash assistance households received was used for purchasing consumption items (i.e., any good/services that are not part of the list of excluded items)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noProof="0">
                          <a:latin typeface="Open Sans" panose="020B0606030504020204" pitchFamily="34" charset="0"/>
                          <a:ea typeface="Open Sans" panose="020B0606030504020204" pitchFamily="34" charset="0"/>
                          <a:cs typeface="Open Sans" panose="020B0606030504020204" pitchFamily="34" charset="0"/>
                        </a:rPr>
                        <a:t>The respondent should indicate a share between 0 and 100 percent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noProof="0">
                          <a:latin typeface="Open Sans" panose="020B0606030504020204" pitchFamily="34" charset="0"/>
                          <a:ea typeface="Open Sans" panose="020B0606030504020204" pitchFamily="34" charset="0"/>
                          <a:cs typeface="Open Sans" panose="020B0606030504020204" pitchFamily="34" charset="0"/>
                        </a:rPr>
                        <a:t>This should refer only to the last time they received assistance – this should ease recalling!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noProof="0">
                          <a:latin typeface="Open Sans" panose="020B0606030504020204" pitchFamily="34" charset="0"/>
                          <a:ea typeface="Open Sans" panose="020B0606030504020204" pitchFamily="34" charset="0"/>
                          <a:cs typeface="Open Sans" panose="020B0606030504020204" pitchFamily="34" charset="0"/>
                        </a:rPr>
                        <a:t>If the respondent has difficulties providing the share, the enumerator can prompt: All of it? Most of it? About half? A small part of it? None of it? And then “convert” it to an approximate percentage (e.g., most of it = 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noProof="0">
                          <a:latin typeface="Open Sans" panose="020B0606030504020204" pitchFamily="34" charset="0"/>
                          <a:ea typeface="Open Sans" panose="020B0606030504020204" pitchFamily="34" charset="0"/>
                          <a:cs typeface="Open Sans" panose="020B0606030504020204" pitchFamily="34" charset="0"/>
                        </a:rPr>
                        <a:t>If the respondent struggles to remember about the last time they received assistance, they can refer to the “usual/typical” situation when they receive cash assistance</a:t>
                      </a:r>
                    </a:p>
                  </a:txBody>
                  <a:tcPr/>
                </a:tc>
                <a:extLst>
                  <a:ext uri="{0D108BD9-81ED-4DB2-BD59-A6C34878D82A}">
                    <a16:rowId xmlns:a16="http://schemas.microsoft.com/office/drawing/2014/main" val="3041832147"/>
                  </a:ext>
                </a:extLst>
              </a:tr>
            </a:tbl>
          </a:graphicData>
        </a:graphic>
      </p:graphicFrame>
    </p:spTree>
    <p:extLst>
      <p:ext uri="{BB962C8B-B14F-4D97-AF65-F5344CB8AC3E}">
        <p14:creationId xmlns:p14="http://schemas.microsoft.com/office/powerpoint/2010/main" val="2805000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Data quality checks and cleaning</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p:txBody>
          <a:bodyPr/>
          <a:lstStyle/>
          <a:p>
            <a:r>
              <a:rPr lang="en-GB" sz="3200" b="0" kern="1400" spc="230" dirty="0">
                <a:solidFill>
                  <a:schemeClr val="tx1"/>
                </a:solidFill>
                <a:latin typeface="Open Sans ExtraBold" panose="020B0906030804020204" pitchFamily="34" charset="0"/>
              </a:rPr>
              <a:t>Data Quality checks</a:t>
            </a:r>
            <a:endParaRPr lang="en-GB" dirty="0"/>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p:txBody>
          <a:bodyPr/>
          <a:lstStyle/>
          <a:p>
            <a:pPr marL="0" indent="0">
              <a:lnSpc>
                <a:spcPct val="107000"/>
              </a:lnSpc>
              <a:spcAft>
                <a:spcPts val="800"/>
              </a:spcAft>
              <a:buNone/>
            </a:pPr>
            <a:r>
              <a:rPr lang="en-GB" sz="1600" b="1" dirty="0">
                <a:effectLst/>
                <a:latin typeface="Open Sans" panose="020B0606030504020204" pitchFamily="34" charset="0"/>
                <a:ea typeface="Open Sans" panose="020B0606030504020204" pitchFamily="34" charset="0"/>
                <a:cs typeface="Open Sans" panose="020B0606030504020204" pitchFamily="34" charset="0"/>
              </a:rPr>
              <a:t>At minimum, it is recommended to track the following </a:t>
            </a:r>
          </a:p>
          <a:p>
            <a:pPr marL="0" indent="0">
              <a:lnSpc>
                <a:spcPct val="107000"/>
              </a:lnSpc>
              <a:spcAft>
                <a:spcPts val="800"/>
              </a:spcAft>
              <a:buNone/>
            </a:pPr>
            <a:r>
              <a:rPr lang="en-GB" sz="1600" u="sng" dirty="0">
                <a:latin typeface="Open Sans" panose="020B0606030504020204" pitchFamily="34" charset="0"/>
                <a:ea typeface="Open Sans" panose="020B0606030504020204" pitchFamily="34" charset="0"/>
                <a:cs typeface="Open Sans" panose="020B0606030504020204" pitchFamily="34" charset="0"/>
              </a:rPr>
              <a:t>By </a:t>
            </a:r>
            <a:r>
              <a:rPr lang="en-GB" sz="1600" u="sng" dirty="0">
                <a:effectLst/>
                <a:latin typeface="Open Sans" panose="020B0606030504020204" pitchFamily="34" charset="0"/>
                <a:ea typeface="Open Sans" panose="020B0606030504020204" pitchFamily="34" charset="0"/>
                <a:cs typeface="Open Sans" panose="020B0606030504020204" pitchFamily="34" charset="0"/>
              </a:rPr>
              <a:t>enumerator</a:t>
            </a:r>
            <a:r>
              <a:rPr lang="en-GB" sz="1600" dirty="0">
                <a:effectLst/>
                <a:latin typeface="Open Sans" panose="020B0606030504020204" pitchFamily="34" charset="0"/>
                <a:ea typeface="Open Sans" panose="020B0606030504020204" pitchFamily="34" charset="0"/>
                <a:cs typeface="Open Sans" panose="020B0606030504020204" pitchFamily="34" charset="0"/>
              </a:rPr>
              <a:t>:</a:t>
            </a:r>
          </a:p>
          <a:p>
            <a:pPr>
              <a:lnSpc>
                <a:spcPct val="107000"/>
              </a:lnSpc>
            </a:pPr>
            <a:r>
              <a:rPr lang="en-GB" sz="1400" b="1" dirty="0">
                <a:effectLst/>
                <a:latin typeface="Open Sans" panose="020B0606030504020204" pitchFamily="34" charset="0"/>
                <a:ea typeface="Open Sans" panose="020B0606030504020204" pitchFamily="34" charset="0"/>
                <a:cs typeface="Open Sans" panose="020B0606030504020204" pitchFamily="34" charset="0"/>
              </a:rPr>
              <a:t>Share of interviews with total food or non-food consumption expenditures of 0. </a:t>
            </a:r>
            <a:r>
              <a:rPr lang="en-GB" sz="1400" dirty="0">
                <a:effectLst/>
                <a:latin typeface="Open Sans" panose="020B0606030504020204" pitchFamily="34" charset="0"/>
                <a:ea typeface="Open Sans" panose="020B0606030504020204" pitchFamily="34" charset="0"/>
                <a:cs typeface="Open Sans" panose="020B0606030504020204" pitchFamily="34" charset="0"/>
              </a:rPr>
              <a:t>Observing a household with 0 food or NF consumption expenditures is very unlikely. Hence enumerators with consistent shares of these observations might be skipping the module.</a:t>
            </a:r>
          </a:p>
          <a:p>
            <a:pPr>
              <a:lnSpc>
                <a:spcPct val="107000"/>
              </a:lnSpc>
              <a:spcAft>
                <a:spcPts val="800"/>
              </a:spcAft>
            </a:pPr>
            <a:r>
              <a:rPr lang="en-GB" sz="1400" b="1" dirty="0">
                <a:effectLst/>
                <a:latin typeface="Open Sans" panose="020B0606030504020204" pitchFamily="34" charset="0"/>
                <a:ea typeface="Open Sans" panose="020B0606030504020204" pitchFamily="34" charset="0"/>
                <a:cs typeface="Open Sans" panose="020B0606030504020204" pitchFamily="34" charset="0"/>
              </a:rPr>
              <a:t>Average/Median per capita food and non-food consumption expenditures</a:t>
            </a:r>
            <a:r>
              <a:rPr lang="en-GB" sz="1400" dirty="0">
                <a:effectLst/>
                <a:latin typeface="Open Sans" panose="020B0606030504020204" pitchFamily="34" charset="0"/>
                <a:ea typeface="Open Sans" panose="020B0606030504020204" pitchFamily="34" charset="0"/>
                <a:cs typeface="Open Sans" panose="020B0606030504020204" pitchFamily="34" charset="0"/>
              </a:rPr>
              <a:t>.    Enumerators reporting much higher/lower values than the rest might be not implementing the module correctly, and should be addressed and retrained. If possible, it is also recommended to monitor the per capita average/median value of each single variable in the module and possibly other intermediate aggregates (e.g. total value of food from own production)</a:t>
            </a:r>
          </a:p>
          <a:p>
            <a:pPr marL="0" indent="0">
              <a:lnSpc>
                <a:spcPct val="107000"/>
              </a:lnSpc>
              <a:spcAft>
                <a:spcPts val="800"/>
              </a:spcAft>
              <a:buNone/>
            </a:pPr>
            <a:r>
              <a:rPr lang="en-GB" sz="1600" u="sng" dirty="0">
                <a:latin typeface="Open Sans" panose="020B0606030504020204" pitchFamily="34" charset="0"/>
                <a:ea typeface="Open Sans" panose="020B0606030504020204" pitchFamily="34" charset="0"/>
                <a:cs typeface="Open Sans" panose="020B0606030504020204" pitchFamily="34" charset="0"/>
              </a:rPr>
              <a:t>General</a:t>
            </a:r>
          </a:p>
          <a:p>
            <a:pPr>
              <a:lnSpc>
                <a:spcPct val="107000"/>
              </a:lnSpc>
              <a:spcAft>
                <a:spcPts val="800"/>
              </a:spcAft>
            </a:pPr>
            <a:r>
              <a:rPr lang="en-GB" sz="1400" b="1" dirty="0">
                <a:latin typeface="Open Sans" panose="020B0606030504020204" pitchFamily="34" charset="0"/>
                <a:ea typeface="Open Sans" panose="020B0606030504020204" pitchFamily="34" charset="0"/>
                <a:cs typeface="Open Sans" panose="020B0606030504020204" pitchFamily="34" charset="0"/>
              </a:rPr>
              <a:t>Occurrence of values that do not make economic sense. </a:t>
            </a:r>
            <a:r>
              <a:rPr lang="en-GB" sz="1400" dirty="0">
                <a:latin typeface="Open Sans" panose="020B0606030504020204" pitchFamily="34" charset="0"/>
                <a:ea typeface="Open Sans" panose="020B0606030504020204" pitchFamily="34" charset="0"/>
                <a:cs typeface="Open Sans" panose="020B0606030504020204" pitchFamily="34" charset="0"/>
              </a:rPr>
              <a:t>If spotted, investigate the extent to which these values occur, and the potential reasons (e.g., misunderstanding with currencies or anomalies with a specific enumerator). </a:t>
            </a:r>
          </a:p>
          <a:p>
            <a:pPr marL="0" indent="0">
              <a:lnSpc>
                <a:spcPct val="107000"/>
              </a:lnSpc>
              <a:spcAft>
                <a:spcPts val="800"/>
              </a:spcAft>
              <a:buNone/>
            </a:pPr>
            <a:endParaRPr lang="en-GB" sz="1800" dirty="0">
              <a:effectLst/>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Tree>
    <p:extLst>
      <p:ext uri="{BB962C8B-B14F-4D97-AF65-F5344CB8AC3E}">
        <p14:creationId xmlns:p14="http://schemas.microsoft.com/office/powerpoint/2010/main" val="30611030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p:txBody>
          <a:bodyPr/>
          <a:lstStyle/>
          <a:p>
            <a:r>
              <a:rPr lang="en-GB" sz="3200" b="0" kern="1400" spc="230" dirty="0">
                <a:solidFill>
                  <a:schemeClr val="tx1"/>
                </a:solidFill>
                <a:latin typeface="Open Sans ExtraBold" panose="020B0906030804020204" pitchFamily="34" charset="0"/>
              </a:rPr>
              <a:t>DATA CLEANING</a:t>
            </a:r>
            <a:endParaRPr lang="en-GB" dirty="0"/>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a:xfrm>
            <a:off x="846312" y="1816869"/>
            <a:ext cx="10746974" cy="4203125"/>
          </a:xfrm>
        </p:spPr>
        <p:txBody>
          <a:bodyPr/>
          <a:lstStyle/>
          <a:p>
            <a:pPr marL="0" indent="0">
              <a:buNone/>
            </a:pPr>
            <a:r>
              <a:rPr lang="en-GB" sz="1600" b="1" dirty="0"/>
              <a:t>It is recommended cleaning the data through these stages:</a:t>
            </a:r>
          </a:p>
          <a:p>
            <a:r>
              <a:rPr lang="en-GB" sz="1400" b="1" dirty="0"/>
              <a:t>Preliminary check regarding the usability of the expenditure data: </a:t>
            </a:r>
            <a:r>
              <a:rPr lang="en-GB" sz="1400" dirty="0"/>
              <a:t>checking the share of observations presenting either zero food or non-food total expenditures. If the share of these problematic observations is very high (e.g., higher than 15 percent), it might be needed to identify an appropriate solution to use the expenditure data.</a:t>
            </a:r>
            <a:endParaRPr lang="en-GB" sz="1400" b="1" dirty="0"/>
          </a:p>
          <a:p>
            <a:r>
              <a:rPr lang="en-GB" sz="1400" b="1" dirty="0">
                <a:effectLst/>
                <a:latin typeface="Open Sans" panose="020B0606030504020204" pitchFamily="34" charset="0"/>
                <a:ea typeface="Open Sans" panose="020B0606030504020204" pitchFamily="34" charset="0"/>
                <a:cs typeface="Open Sans" panose="020B0606030504020204" pitchFamily="34" charset="0"/>
              </a:rPr>
              <a:t>Cleaning variable by variable: </a:t>
            </a:r>
            <a:r>
              <a:rPr lang="en-GB" sz="1400" spc="60" dirty="0">
                <a:latin typeface="Open Sans" panose="020B0606030504020204" pitchFamily="34" charset="0"/>
                <a:ea typeface="Open Sans" panose="020B0606030504020204" pitchFamily="34" charset="0"/>
                <a:cs typeface="Open Sans" panose="020B0606030504020204" pitchFamily="34" charset="0"/>
              </a:rPr>
              <a:t>the objective is identifying implausible values for each question of the expenditure module and (potentially) correct it. This stage is in turn divided into two steps:</a:t>
            </a:r>
            <a:endParaRPr lang="en-GB" sz="1400" b="1" dirty="0">
              <a:effectLst/>
              <a:latin typeface="Open Sans" panose="020B0606030504020204" pitchFamily="34" charset="0"/>
              <a:ea typeface="Open Sans" panose="020B0606030504020204" pitchFamily="34" charset="0"/>
              <a:cs typeface="Open Sans" panose="020B0606030504020204" pitchFamily="34" charset="0"/>
            </a:endParaRPr>
          </a:p>
          <a:p>
            <a:pPr lvl="1">
              <a:buFont typeface="Courier New" panose="02070309020205020404" pitchFamily="49" charset="0"/>
              <a:buChar char="o"/>
            </a:pPr>
            <a:r>
              <a:rPr lang="en-GB" sz="1400" b="1" dirty="0">
                <a:effectLst/>
                <a:latin typeface="Open Sans" panose="020B0606030504020204" pitchFamily="34" charset="0"/>
                <a:ea typeface="Open Sans" panose="020B0606030504020204" pitchFamily="34" charset="0"/>
                <a:cs typeface="Open Sans" panose="020B0606030504020204" pitchFamily="34" charset="0"/>
              </a:rPr>
              <a:t>Manual cleaning: </a:t>
            </a:r>
            <a:r>
              <a:rPr lang="en-GB" sz="1400" dirty="0">
                <a:latin typeface="Open Sans" panose="020B0606030504020204" pitchFamily="34" charset="0"/>
                <a:ea typeface="Open Sans" panose="020B0606030504020204" pitchFamily="34" charset="0"/>
                <a:cs typeface="Open Sans" panose="020B0606030504020204" pitchFamily="34" charset="0"/>
              </a:rPr>
              <a:t>through visualizations and tables, identify implausibly low or high values and judge whether an obvious mistake occurred. If so, and if the “true value” of these data points can be logically deducted, correct the values using a syntax file.</a:t>
            </a:r>
          </a:p>
          <a:p>
            <a:pPr lvl="1">
              <a:buFont typeface="Courier New" panose="02070309020205020404" pitchFamily="49" charset="0"/>
              <a:buChar char="o"/>
            </a:pPr>
            <a:r>
              <a:rPr lang="en-GB" sz="1400" b="1" dirty="0">
                <a:effectLst/>
                <a:latin typeface="Open Sans" panose="020B0606030504020204" pitchFamily="34" charset="0"/>
                <a:ea typeface="Open Sans" panose="020B0606030504020204" pitchFamily="34" charset="0"/>
                <a:cs typeface="Open Sans" panose="020B0606030504020204" pitchFamily="34" charset="0"/>
              </a:rPr>
              <a:t>Statistical/Automatic cleaning: </a:t>
            </a:r>
            <a:r>
              <a:rPr lang="en-GB" sz="1400" dirty="0">
                <a:effectLst/>
                <a:latin typeface="Open Sans" panose="020B0606030504020204" pitchFamily="34" charset="0"/>
                <a:ea typeface="Open Sans" panose="020B0606030504020204" pitchFamily="34" charset="0"/>
                <a:cs typeface="Open Sans" panose="020B0606030504020204" pitchFamily="34" charset="0"/>
              </a:rPr>
              <a:t>identify any remaining anomalously low/high values (expressed in per capita terms) based on statistical rules and automatically replace them.</a:t>
            </a:r>
            <a:endParaRPr lang="en-GB" sz="1400" dirty="0">
              <a:effectLst/>
              <a:latin typeface="Open Sans" panose="020B0606030504020204" pitchFamily="34" charset="0"/>
              <a:ea typeface="SimSun" panose="02010600030101010101" pitchFamily="2" charset="-122"/>
              <a:cs typeface="Arial" panose="020B0604020202020204" pitchFamily="34" charset="0"/>
            </a:endParaRPr>
          </a:p>
          <a:p>
            <a:r>
              <a:rPr lang="en-GB" sz="1400" b="1" dirty="0">
                <a:latin typeface="Open Sans" panose="020B0606030504020204" pitchFamily="34" charset="0"/>
                <a:ea typeface="Open Sans" panose="020B0606030504020204" pitchFamily="34" charset="0"/>
                <a:cs typeface="Open Sans" panose="020B0606030504020204" pitchFamily="34" charset="0"/>
              </a:rPr>
              <a:t>Cleaning aggregates: </a:t>
            </a:r>
            <a:r>
              <a:rPr lang="en-GB" sz="1400" spc="60" dirty="0">
                <a:latin typeface="Open Sans" panose="020B0606030504020204" pitchFamily="34" charset="0"/>
                <a:ea typeface="Open Sans" panose="020B0606030504020204" pitchFamily="34" charset="0"/>
                <a:cs typeface="Open Sans" panose="020B0606030504020204" pitchFamily="34" charset="0"/>
              </a:rPr>
              <a:t>the objective is addressing cases where the whole expenditure module appear to be invalid. Cleaning is performed on two aggregates: 1) total food and 2) total non-food consumption expenditures, to identify and correct implausibly low/high values. A</a:t>
            </a:r>
            <a:r>
              <a:rPr lang="en-GB" sz="1400" dirty="0">
                <a:effectLst/>
                <a:latin typeface="Open Sans" panose="020B0606030504020204" pitchFamily="34" charset="0"/>
                <a:ea typeface="Open Sans" panose="020B0606030504020204" pitchFamily="34" charset="0"/>
                <a:cs typeface="Open Sans" panose="020B0606030504020204" pitchFamily="34" charset="0"/>
              </a:rPr>
              <a:t>nomalously low/high values (expressed in per capita terms) are identified based on statistical rules and automatically replaced. If the value of an aggregate is replaced for an observation, all the expenditures variables for that observations should be reconciled to march the new value of the aggregate.</a:t>
            </a:r>
            <a:endParaRPr lang="en-GB" sz="1600" dirty="0">
              <a:effectLst/>
              <a:latin typeface="Open Sans" panose="020B0606030504020204" pitchFamily="34" charset="0"/>
              <a:ea typeface="SimSun" panose="02010600030101010101" pitchFamily="2" charset="-122"/>
              <a:cs typeface="Arial" panose="020B0604020202020204" pitchFamily="34" charset="0"/>
            </a:endParaRPr>
          </a:p>
          <a:p>
            <a:endParaRPr lang="en-GB" dirty="0"/>
          </a:p>
        </p:txBody>
      </p:sp>
    </p:spTree>
    <p:extLst>
      <p:ext uri="{BB962C8B-B14F-4D97-AF65-F5344CB8AC3E}">
        <p14:creationId xmlns:p14="http://schemas.microsoft.com/office/powerpoint/2010/main" val="3584502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p:txBody>
          <a:bodyPr/>
          <a:lstStyle/>
          <a:p>
            <a:r>
              <a:rPr lang="en-GB" sz="3200" b="0" kern="1400" spc="230" dirty="0">
                <a:solidFill>
                  <a:schemeClr val="tx1"/>
                </a:solidFill>
                <a:latin typeface="Open Sans ExtraBold" panose="020B0906030804020204" pitchFamily="34" charset="0"/>
              </a:rPr>
              <a:t>Find more in the </a:t>
            </a:r>
            <a:r>
              <a:rPr lang="en-GB" sz="3200" b="0" kern="1400" spc="230" dirty="0" err="1">
                <a:solidFill>
                  <a:schemeClr val="tx1"/>
                </a:solidFill>
                <a:latin typeface="Open Sans ExtraBold" panose="020B0906030804020204" pitchFamily="34" charset="0"/>
              </a:rPr>
              <a:t>wfp</a:t>
            </a:r>
            <a:r>
              <a:rPr lang="en-GB" sz="3200" b="0" kern="1400" spc="230" dirty="0">
                <a:solidFill>
                  <a:schemeClr val="tx1"/>
                </a:solidFill>
                <a:latin typeface="Open Sans ExtraBold" panose="020B0906030804020204" pitchFamily="34" charset="0"/>
              </a:rPr>
              <a:t> Data Quality guidance</a:t>
            </a:r>
            <a:endParaRPr lang="en-GB" dirty="0"/>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a:xfrm>
            <a:off x="846312" y="1919941"/>
            <a:ext cx="4120233" cy="4100053"/>
          </a:xfrm>
        </p:spPr>
        <p:txBody>
          <a:bodyPr vert="horz" lIns="91440" tIns="45720" rIns="91440" bIns="45720" rtlCol="0" anchor="t">
            <a:noAutofit/>
          </a:bodyPr>
          <a:lstStyle/>
          <a:p>
            <a:pPr marL="0" indent="0">
              <a:buNone/>
            </a:pPr>
            <a:r>
              <a:rPr lang="en-GB" dirty="0">
                <a:latin typeface="Open Sans"/>
                <a:ea typeface="Open Sans"/>
                <a:cs typeface="Open Sans"/>
              </a:rPr>
              <a:t>For details and resources on data quality checks and cleaning related to the consumption expenditure module, refer to the </a:t>
            </a:r>
            <a:r>
              <a:rPr lang="en-GB" b="1" dirty="0">
                <a:latin typeface="Open Sans"/>
                <a:ea typeface="Open Sans"/>
                <a:cs typeface="Open Sans"/>
                <a:hlinkClick r:id="rId2">
                  <a:extLst>
                    <a:ext uri="{A12FA001-AC4F-418D-AE19-62706E023703}">
                      <ahyp:hlinkClr xmlns:ahyp="http://schemas.microsoft.com/office/drawing/2018/hyperlinkcolor" val="tx"/>
                    </a:ext>
                  </a:extLst>
                </a:hlinkClick>
              </a:rPr>
              <a:t>Data Quality Guidance note</a:t>
            </a:r>
            <a:endParaRPr lang="en-GB" b="1" dirty="0">
              <a:hlinkClick r:id="rId2">
                <a:extLst>
                  <a:ext uri="{A12FA001-AC4F-418D-AE19-62706E023703}">
                    <ahyp:hlinkClr xmlns:ahyp="http://schemas.microsoft.com/office/drawing/2018/hyperlinkcolor" val="tx"/>
                  </a:ext>
                </a:extLst>
              </a:hlinkClick>
            </a:endParaRPr>
          </a:p>
          <a:p>
            <a:pPr marL="0" indent="0">
              <a:buNone/>
            </a:pPr>
            <a:endParaRPr lang="en-GB" b="1" dirty="0"/>
          </a:p>
          <a:p>
            <a:pPr marL="0" indent="0">
              <a:buNone/>
            </a:pPr>
            <a:endParaRPr lang="en-GB" b="1" dirty="0"/>
          </a:p>
        </p:txBody>
      </p:sp>
      <p:pic>
        <p:nvPicPr>
          <p:cNvPr id="5" name="Picture 4">
            <a:extLst>
              <a:ext uri="{FF2B5EF4-FFF2-40B4-BE49-F238E27FC236}">
                <a16:creationId xmlns:a16="http://schemas.microsoft.com/office/drawing/2014/main" id="{71F4FA55-D00D-38CE-51F3-C5042BE901C8}"/>
              </a:ext>
            </a:extLst>
          </p:cNvPr>
          <p:cNvPicPr>
            <a:picLocks noChangeAspect="1"/>
          </p:cNvPicPr>
          <p:nvPr/>
        </p:nvPicPr>
        <p:blipFill rotWithShape="1">
          <a:blip r:embed="rId3"/>
          <a:srcRect l="7758" r="5033" b="1654"/>
          <a:stretch/>
        </p:blipFill>
        <p:spPr>
          <a:xfrm>
            <a:off x="5551716" y="1816870"/>
            <a:ext cx="4561114" cy="4779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966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COMPUTATION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301396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en-US" sz="3600" b="0" noProof="0" dirty="0">
                <a:latin typeface="Open Sans ExtraBold" panose="020B0906030804020204" pitchFamily="34" charset="0"/>
              </a:rPr>
              <a:t>Overview of steps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2432035380"/>
              </p:ext>
            </p:extLst>
          </p:nvPr>
        </p:nvGraphicFramePr>
        <p:xfrm>
          <a:off x="846138" y="1919288"/>
          <a:ext cx="10542587" cy="410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748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en-US" sz="3600" b="0" kern="1400" spc="230" dirty="0">
                <a:solidFill>
                  <a:schemeClr val="tx1"/>
                </a:solidFill>
                <a:latin typeface="Open Sans ExtraBold" panose="020B0906030804020204" pitchFamily="34" charset="0"/>
              </a:rPr>
              <a:t>Definition</a:t>
            </a:r>
          </a:p>
        </p:txBody>
      </p:sp>
      <p:sp>
        <p:nvSpPr>
          <p:cNvPr id="5" name="TextBox 4">
            <a:extLst>
              <a:ext uri="{FF2B5EF4-FFF2-40B4-BE49-F238E27FC236}">
                <a16:creationId xmlns:a16="http://schemas.microsoft.com/office/drawing/2014/main" id="{137F1602-33E8-0D24-2D58-766103348EE1}"/>
              </a:ext>
            </a:extLst>
          </p:cNvPr>
          <p:cNvSpPr txBox="1"/>
          <p:nvPr/>
        </p:nvSpPr>
        <p:spPr>
          <a:xfrm>
            <a:off x="1767705" y="1905506"/>
            <a:ext cx="8418711" cy="3041398"/>
          </a:xfrm>
          <a:prstGeom prst="rect">
            <a:avLst/>
          </a:prstGeom>
          <a:solidFill>
            <a:schemeClr val="accent5"/>
          </a:solidFill>
        </p:spPr>
        <p:txBody>
          <a:bodyPr wrap="square" rtlCol="0">
            <a:spAutoFit/>
          </a:bodyPr>
          <a:lstStyle/>
          <a:p>
            <a:pPr algn="ctr"/>
            <a:endParaRPr lang="en-GB" sz="320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3200">
                <a:solidFill>
                  <a:schemeClr val="accent2"/>
                </a:solidFill>
                <a:latin typeface="Open Sans" panose="020B0606030504020204" pitchFamily="34" charset="0"/>
                <a:ea typeface="Open Sans" panose="020B0606030504020204" pitchFamily="34" charset="0"/>
                <a:cs typeface="Open Sans" panose="020B0606030504020204" pitchFamily="34" charset="0"/>
              </a:rPr>
              <a:t>ECMEN:</a:t>
            </a:r>
          </a:p>
          <a:p>
            <a:pPr algn="ctr"/>
            <a:r>
              <a:rPr lang="en-GB" sz="3200">
                <a:solidFill>
                  <a:schemeClr val="accent2"/>
                </a:solidFill>
                <a:latin typeface="Open Sans" panose="020B0606030504020204" pitchFamily="34" charset="0"/>
                <a:ea typeface="Open Sans" panose="020B0606030504020204" pitchFamily="34" charset="0"/>
                <a:cs typeface="Open Sans" panose="020B0606030504020204" pitchFamily="34" charset="0"/>
              </a:rPr>
              <a:t>% of HH with economic capacity </a:t>
            </a:r>
          </a:p>
          <a:p>
            <a:pPr algn="ctr"/>
            <a:r>
              <a:rPr lang="en-GB" sz="3200" b="1" u="sng">
                <a:solidFill>
                  <a:schemeClr val="accent2"/>
                </a:solidFill>
                <a:latin typeface="Open Sans" panose="020B0606030504020204" pitchFamily="34" charset="0"/>
                <a:ea typeface="Open Sans" panose="020B0606030504020204" pitchFamily="34" charset="0"/>
                <a:cs typeface="Open Sans" panose="020B0606030504020204" pitchFamily="34" charset="0"/>
              </a:rPr>
              <a:t>EQUAL to OR ABOVE </a:t>
            </a:r>
          </a:p>
          <a:p>
            <a:pPr algn="ctr"/>
            <a:r>
              <a:rPr lang="en-GB" sz="3200">
                <a:solidFill>
                  <a:schemeClr val="accent2"/>
                </a:solidFill>
                <a:latin typeface="Open Sans" panose="020B0606030504020204" pitchFamily="34" charset="0"/>
                <a:ea typeface="Open Sans" panose="020B0606030504020204" pitchFamily="34" charset="0"/>
                <a:cs typeface="Open Sans" panose="020B0606030504020204" pitchFamily="34" charset="0"/>
              </a:rPr>
              <a:t>the MEB</a:t>
            </a:r>
          </a:p>
          <a:p>
            <a:endParaRPr lang="en-GB" sz="320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946213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en-US" sz="3600" b="0" dirty="0">
                <a:latin typeface="Open Sans ExtraBold" panose="020B0906030804020204" pitchFamily="34" charset="0"/>
              </a:rPr>
              <a:t>Identify the relevant MEB</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3278465223"/>
              </p:ext>
            </p:extLst>
          </p:nvPr>
        </p:nvGraphicFramePr>
        <p:xfrm>
          <a:off x="846138" y="1919288"/>
          <a:ext cx="10542587" cy="410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33466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A7CC-F166-4338-E832-328AB3AA5F6D}"/>
              </a:ext>
            </a:extLst>
          </p:cNvPr>
          <p:cNvSpPr>
            <a:spLocks noGrp="1"/>
          </p:cNvSpPr>
          <p:nvPr>
            <p:ph type="title"/>
          </p:nvPr>
        </p:nvSpPr>
        <p:spPr/>
        <p:txBody>
          <a:bodyPr/>
          <a:lstStyle/>
          <a:p>
            <a:r>
              <a:rPr lang="en-GB" sz="3600" b="0" dirty="0">
                <a:latin typeface="Open Sans ExtraBold" panose="020B0906030804020204" pitchFamily="34" charset="0"/>
              </a:rPr>
              <a:t>Identify the relevant MEB</a:t>
            </a:r>
          </a:p>
        </p:txBody>
      </p:sp>
      <p:sp>
        <p:nvSpPr>
          <p:cNvPr id="3" name="Content Placeholder 2">
            <a:extLst>
              <a:ext uri="{FF2B5EF4-FFF2-40B4-BE49-F238E27FC236}">
                <a16:creationId xmlns:a16="http://schemas.microsoft.com/office/drawing/2014/main" id="{6652B5E7-A743-CC84-8B4F-20CA31E6E59F}"/>
              </a:ext>
            </a:extLst>
          </p:cNvPr>
          <p:cNvSpPr>
            <a:spLocks noGrp="1"/>
          </p:cNvSpPr>
          <p:nvPr>
            <p:ph idx="1"/>
          </p:nvPr>
        </p:nvSpPr>
        <p:spPr>
          <a:xfrm>
            <a:off x="846312" y="1919941"/>
            <a:ext cx="6448106" cy="4100053"/>
          </a:xfrm>
        </p:spPr>
        <p:txBody>
          <a:bodyPr vert="horz" lIns="91440" tIns="45720" rIns="91440" bIns="45720" rtlCol="0" anchor="t">
            <a:noAutofit/>
          </a:bodyPr>
          <a:lstStyle/>
          <a:p>
            <a:r>
              <a:rPr lang="en-GB" b="1"/>
              <a:t>MEB definition</a:t>
            </a:r>
            <a:r>
              <a:rPr lang="en-GB"/>
              <a:t>: what a household requires in order to meet its essential needs on a regular or seasonal basis, and its cost  </a:t>
            </a:r>
          </a:p>
          <a:p>
            <a:r>
              <a:rPr lang="en-GB" b="1"/>
              <a:t>Main options</a:t>
            </a:r>
            <a:r>
              <a:rPr lang="en-GB"/>
              <a:t>:</a:t>
            </a:r>
          </a:p>
          <a:p>
            <a:pPr marL="800100" lvl="1" indent="-342900">
              <a:buAutoNum type="arabicPeriod"/>
            </a:pPr>
            <a:r>
              <a:rPr lang="en-GB">
                <a:latin typeface="Open Sans"/>
                <a:ea typeface="Open Sans"/>
                <a:cs typeface="Open Sans"/>
              </a:rPr>
              <a:t>use an existing MEB that has been identified as appropriate for the population of interest</a:t>
            </a:r>
          </a:p>
          <a:p>
            <a:pPr marL="800100" lvl="1" indent="-342900">
              <a:buAutoNum type="arabicPeriod"/>
            </a:pPr>
            <a:r>
              <a:rPr lang="en-GB">
                <a:latin typeface="Open Sans"/>
                <a:ea typeface="Open Sans"/>
                <a:cs typeface="Open Sans"/>
              </a:rPr>
              <a:t>estimate it using the same expenditure data that are used to estimate households’ economic capacity</a:t>
            </a:r>
            <a:endParaRPr lang="en-GB"/>
          </a:p>
          <a:p>
            <a:pPr marL="400050"/>
            <a:r>
              <a:rPr lang="en-GB" b="1"/>
              <a:t>Note</a:t>
            </a:r>
            <a:r>
              <a:rPr lang="en-GB"/>
              <a:t>: different MEBs might exist (or could be established) for different population groups </a:t>
            </a:r>
          </a:p>
        </p:txBody>
      </p:sp>
      <p:pic>
        <p:nvPicPr>
          <p:cNvPr id="4" name="2_ena.png" descr="2_ena.png">
            <a:extLst>
              <a:ext uri="{FF2B5EF4-FFF2-40B4-BE49-F238E27FC236}">
                <a16:creationId xmlns:a16="http://schemas.microsoft.com/office/drawing/2014/main" id="{AE68D2A3-F94F-767E-B151-A1B18BB3866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878597" y="1816870"/>
            <a:ext cx="3509838" cy="4768082"/>
          </a:xfrm>
          <a:prstGeom prst="rect">
            <a:avLst/>
          </a:prstGeom>
          <a:ln w="12700">
            <a:miter lim="400000"/>
          </a:ln>
          <a:effectLst>
            <a:outerShdw blurRad="279400" dist="116472" dir="5400000" rotWithShape="0">
              <a:srgbClr val="000000">
                <a:alpha val="20487"/>
              </a:srgbClr>
            </a:outerShdw>
          </a:effectLst>
        </p:spPr>
      </p:pic>
    </p:spTree>
    <p:extLst>
      <p:ext uri="{BB962C8B-B14F-4D97-AF65-F5344CB8AC3E}">
        <p14:creationId xmlns:p14="http://schemas.microsoft.com/office/powerpoint/2010/main" val="128563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en-US" sz="3600" b="0" noProof="0" dirty="0">
                <a:latin typeface="Open Sans ExtraBold" panose="020B0906030804020204" pitchFamily="34" charset="0"/>
              </a:rPr>
              <a:t>Aggregating consumption expenditures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1093917705"/>
              </p:ext>
            </p:extLst>
          </p:nvPr>
        </p:nvGraphicFramePr>
        <p:xfrm>
          <a:off x="846138" y="1919288"/>
          <a:ext cx="10542587" cy="410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62220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63373-5897-9268-6FB9-8A10C116EC45}"/>
              </a:ext>
            </a:extLst>
          </p:cNvPr>
          <p:cNvSpPr>
            <a:spLocks noGrp="1"/>
          </p:cNvSpPr>
          <p:nvPr>
            <p:ph type="title"/>
          </p:nvPr>
        </p:nvSpPr>
        <p:spPr/>
        <p:txBody>
          <a:bodyPr/>
          <a:lstStyle/>
          <a:p>
            <a:r>
              <a:rPr lang="en-US" sz="3600" b="0" noProof="0" dirty="0">
                <a:latin typeface="Open Sans ExtraBold" panose="020B0906030804020204" pitchFamily="34" charset="0"/>
              </a:rPr>
              <a:t>Aggregating consumption expenditures</a:t>
            </a:r>
            <a:r>
              <a:rPr lang="en-US" sz="3600" b="0" dirty="0">
                <a:latin typeface="Open Sans ExtraBold" panose="020B0906030804020204" pitchFamily="34" charset="0"/>
              </a:rPr>
              <a:t>: </a:t>
            </a:r>
            <a:br>
              <a:rPr lang="en-US" sz="3600" b="0" dirty="0">
                <a:latin typeface="Open Sans ExtraBold" panose="020B0906030804020204" pitchFamily="34" charset="0"/>
              </a:rPr>
            </a:br>
            <a:r>
              <a:rPr lang="en-US" sz="3600" b="0" dirty="0">
                <a:solidFill>
                  <a:schemeClr val="tx2"/>
                </a:solidFill>
                <a:latin typeface="Open Sans ExtraBold" panose="020B0906030804020204" pitchFamily="34" charset="0"/>
              </a:rPr>
              <a:t>version excluding assistance</a:t>
            </a:r>
            <a:endParaRPr lang="en-US" sz="3600" b="0" noProof="0" dirty="0">
              <a:latin typeface="Open Sans ExtraBold" panose="020B0906030804020204" pitchFamily="34" charset="0"/>
            </a:endParaRPr>
          </a:p>
        </p:txBody>
      </p:sp>
      <p:sp>
        <p:nvSpPr>
          <p:cNvPr id="4" name="Minus Sign 3">
            <a:extLst>
              <a:ext uri="{FF2B5EF4-FFF2-40B4-BE49-F238E27FC236}">
                <a16:creationId xmlns:a16="http://schemas.microsoft.com/office/drawing/2014/main" id="{74103B6C-CA7F-040D-AA32-5AD21009DC02}"/>
              </a:ext>
            </a:extLst>
          </p:cNvPr>
          <p:cNvSpPr/>
          <p:nvPr/>
        </p:nvSpPr>
        <p:spPr>
          <a:xfrm>
            <a:off x="8067530" y="2748766"/>
            <a:ext cx="996864" cy="993477"/>
          </a:xfrm>
          <a:prstGeom prst="mathMinus">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419" b="1"/>
          </a:p>
        </p:txBody>
      </p:sp>
      <p:sp>
        <p:nvSpPr>
          <p:cNvPr id="5" name="Rectangle 4">
            <a:extLst>
              <a:ext uri="{FF2B5EF4-FFF2-40B4-BE49-F238E27FC236}">
                <a16:creationId xmlns:a16="http://schemas.microsoft.com/office/drawing/2014/main" id="{E08B3BF2-C733-4121-5881-2EB3D9EC3014}"/>
              </a:ext>
            </a:extLst>
          </p:cNvPr>
          <p:cNvSpPr/>
          <p:nvPr/>
        </p:nvSpPr>
        <p:spPr>
          <a:xfrm>
            <a:off x="9136717" y="2547602"/>
            <a:ext cx="1525812" cy="1399263"/>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rPr>
              <a:t>Cash assistance received by humanitarian sector</a:t>
            </a:r>
            <a:endParaRPr lang="es-419" sz="1400" b="1">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Plus Sign 5">
            <a:extLst>
              <a:ext uri="{FF2B5EF4-FFF2-40B4-BE49-F238E27FC236}">
                <a16:creationId xmlns:a16="http://schemas.microsoft.com/office/drawing/2014/main" id="{140B8762-24BB-D6AF-886F-920AFA2BC7E0}"/>
              </a:ext>
            </a:extLst>
          </p:cNvPr>
          <p:cNvSpPr/>
          <p:nvPr/>
        </p:nvSpPr>
        <p:spPr>
          <a:xfrm>
            <a:off x="5471231" y="2744452"/>
            <a:ext cx="997221" cy="993753"/>
          </a:xfrm>
          <a:prstGeom prst="mathPlus">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419" b="1"/>
          </a:p>
        </p:txBody>
      </p:sp>
      <p:sp>
        <p:nvSpPr>
          <p:cNvPr id="7" name="Equals 6">
            <a:extLst>
              <a:ext uri="{FF2B5EF4-FFF2-40B4-BE49-F238E27FC236}">
                <a16:creationId xmlns:a16="http://schemas.microsoft.com/office/drawing/2014/main" id="{53624534-A12B-5020-9665-0D9C1BE0F542}"/>
              </a:ext>
            </a:extLst>
          </p:cNvPr>
          <p:cNvSpPr/>
          <p:nvPr/>
        </p:nvSpPr>
        <p:spPr>
          <a:xfrm>
            <a:off x="2921006" y="2768671"/>
            <a:ext cx="997221" cy="979484"/>
          </a:xfrm>
          <a:prstGeom prst="mathEqual">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419" b="1">
              <a:solidFill>
                <a:schemeClr val="tx1"/>
              </a:solidFill>
            </a:endParaRPr>
          </a:p>
        </p:txBody>
      </p:sp>
      <p:sp>
        <p:nvSpPr>
          <p:cNvPr id="8" name="Rectangle 7">
            <a:extLst>
              <a:ext uri="{FF2B5EF4-FFF2-40B4-BE49-F238E27FC236}">
                <a16:creationId xmlns:a16="http://schemas.microsoft.com/office/drawing/2014/main" id="{CC8B2028-D93A-8B4C-C688-4001F644FD47}"/>
              </a:ext>
            </a:extLst>
          </p:cNvPr>
          <p:cNvSpPr/>
          <p:nvPr/>
        </p:nvSpPr>
        <p:spPr>
          <a:xfrm>
            <a:off x="1395194" y="2528796"/>
            <a:ext cx="1525812" cy="1399263"/>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a:latin typeface="Open Sans" panose="020B0606030504020204" pitchFamily="34" charset="0"/>
                <a:ea typeface="Open Sans" panose="020B0606030504020204" pitchFamily="34" charset="0"/>
                <a:cs typeface="Open Sans" panose="020B0606030504020204" pitchFamily="34" charset="0"/>
              </a:rPr>
              <a:t>HH Economic Capacity</a:t>
            </a:r>
            <a:endParaRPr lang="es-419" sz="1600" b="1">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F625045E-211D-2AFA-A25B-DCAB21BD366B}"/>
              </a:ext>
            </a:extLst>
          </p:cNvPr>
          <p:cNvSpPr/>
          <p:nvPr/>
        </p:nvSpPr>
        <p:spPr>
          <a:xfrm>
            <a:off x="3946411" y="2547602"/>
            <a:ext cx="1525812" cy="1399263"/>
          </a:xfrm>
          <a:prstGeom prst="rect">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1">
                <a:solidFill>
                  <a:schemeClr val="accent1"/>
                </a:solidFill>
                <a:latin typeface="Open Sans" panose="020B0606030504020204" pitchFamily="34" charset="0"/>
                <a:ea typeface="Open Sans" panose="020B0606030504020204" pitchFamily="34" charset="0"/>
                <a:cs typeface="Open Sans" panose="020B0606030504020204" pitchFamily="34" charset="0"/>
              </a:rPr>
              <a:t>Expenditures for HH consumption (in cash or credit)</a:t>
            </a:r>
            <a:endParaRPr lang="es-419" sz="1600" b="1">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74B2EE1E-05D5-D0E8-FE31-D92AE1564942}"/>
              </a:ext>
            </a:extLst>
          </p:cNvPr>
          <p:cNvSpPr/>
          <p:nvPr/>
        </p:nvSpPr>
        <p:spPr>
          <a:xfrm>
            <a:off x="6561507" y="2528796"/>
            <a:ext cx="1525812" cy="1399263"/>
          </a:xfrm>
          <a:prstGeom prst="rect">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1">
                <a:solidFill>
                  <a:schemeClr val="accent1"/>
                </a:solidFill>
                <a:latin typeface="Open Sans" panose="020B0606030504020204" pitchFamily="34" charset="0"/>
                <a:ea typeface="Open Sans" panose="020B0606030504020204" pitchFamily="34" charset="0"/>
                <a:cs typeface="Open Sans" panose="020B0606030504020204" pitchFamily="34" charset="0"/>
              </a:rPr>
              <a:t>Value of consumed own-production</a:t>
            </a:r>
            <a:endParaRPr lang="es-419" sz="1600" b="1">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471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63373-5897-9268-6FB9-8A10C116EC45}"/>
              </a:ext>
            </a:extLst>
          </p:cNvPr>
          <p:cNvSpPr>
            <a:spLocks noGrp="1"/>
          </p:cNvSpPr>
          <p:nvPr>
            <p:ph type="title"/>
          </p:nvPr>
        </p:nvSpPr>
        <p:spPr/>
        <p:txBody>
          <a:bodyPr/>
          <a:lstStyle/>
          <a:p>
            <a:r>
              <a:rPr lang="en-US" sz="3600" b="0" noProof="0" dirty="0">
                <a:latin typeface="Open Sans ExtraBold" panose="020B0906030804020204" pitchFamily="34" charset="0"/>
              </a:rPr>
              <a:t>Aggregating consumption expenditures: </a:t>
            </a:r>
            <a:br>
              <a:rPr lang="en-US" sz="3600" b="0" noProof="0" dirty="0">
                <a:latin typeface="Open Sans ExtraBold" panose="020B0906030804020204" pitchFamily="34" charset="0"/>
              </a:rPr>
            </a:br>
            <a:r>
              <a:rPr lang="en-US" sz="3600" b="0" noProof="0" dirty="0">
                <a:solidFill>
                  <a:schemeClr val="tx2"/>
                </a:solidFill>
                <a:latin typeface="Open Sans ExtraBold" panose="020B0906030804020204" pitchFamily="34" charset="0"/>
              </a:rPr>
              <a:t>version including assistance</a:t>
            </a:r>
          </a:p>
        </p:txBody>
      </p:sp>
      <p:sp>
        <p:nvSpPr>
          <p:cNvPr id="6" name="Plus Sign 5">
            <a:extLst>
              <a:ext uri="{FF2B5EF4-FFF2-40B4-BE49-F238E27FC236}">
                <a16:creationId xmlns:a16="http://schemas.microsoft.com/office/drawing/2014/main" id="{9DFEA606-6953-8B85-4619-AB6E3BBB912C}"/>
              </a:ext>
            </a:extLst>
          </p:cNvPr>
          <p:cNvSpPr/>
          <p:nvPr/>
        </p:nvSpPr>
        <p:spPr>
          <a:xfrm>
            <a:off x="5014031" y="3091924"/>
            <a:ext cx="997221" cy="993753"/>
          </a:xfrm>
          <a:prstGeom prst="mathPlus">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419"/>
          </a:p>
        </p:txBody>
      </p:sp>
      <p:sp>
        <p:nvSpPr>
          <p:cNvPr id="7" name="Equals 6">
            <a:extLst>
              <a:ext uri="{FF2B5EF4-FFF2-40B4-BE49-F238E27FC236}">
                <a16:creationId xmlns:a16="http://schemas.microsoft.com/office/drawing/2014/main" id="{B53AA044-86A0-E6A7-7C2A-DD07A200BDD2}"/>
              </a:ext>
            </a:extLst>
          </p:cNvPr>
          <p:cNvSpPr/>
          <p:nvPr/>
        </p:nvSpPr>
        <p:spPr>
          <a:xfrm>
            <a:off x="2463806" y="3116143"/>
            <a:ext cx="997221" cy="979484"/>
          </a:xfrm>
          <a:prstGeom prst="mathEqual">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419">
              <a:solidFill>
                <a:schemeClr val="tx1"/>
              </a:solidFill>
            </a:endParaRPr>
          </a:p>
        </p:txBody>
      </p:sp>
      <p:sp>
        <p:nvSpPr>
          <p:cNvPr id="8" name="Rectangle 7">
            <a:extLst>
              <a:ext uri="{FF2B5EF4-FFF2-40B4-BE49-F238E27FC236}">
                <a16:creationId xmlns:a16="http://schemas.microsoft.com/office/drawing/2014/main" id="{540A374C-122C-712E-1B12-E6689AE0B673}"/>
              </a:ext>
            </a:extLst>
          </p:cNvPr>
          <p:cNvSpPr/>
          <p:nvPr/>
        </p:nvSpPr>
        <p:spPr>
          <a:xfrm>
            <a:off x="937994" y="2876268"/>
            <a:ext cx="1525812" cy="1399263"/>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a:t>HH Economic Capacity</a:t>
            </a:r>
            <a:endParaRPr lang="es-419" sz="1600" b="1"/>
          </a:p>
        </p:txBody>
      </p:sp>
      <p:sp>
        <p:nvSpPr>
          <p:cNvPr id="9" name="Rectangle 8">
            <a:extLst>
              <a:ext uri="{FF2B5EF4-FFF2-40B4-BE49-F238E27FC236}">
                <a16:creationId xmlns:a16="http://schemas.microsoft.com/office/drawing/2014/main" id="{CE386C8F-1A65-B1C5-CCBB-3B2D379FAAB0}"/>
              </a:ext>
            </a:extLst>
          </p:cNvPr>
          <p:cNvSpPr/>
          <p:nvPr/>
        </p:nvSpPr>
        <p:spPr>
          <a:xfrm>
            <a:off x="3489211" y="2895074"/>
            <a:ext cx="1525812" cy="1399263"/>
          </a:xfrm>
          <a:prstGeom prst="rect">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1">
                <a:solidFill>
                  <a:schemeClr val="accent1"/>
                </a:solidFill>
              </a:rPr>
              <a:t>Expenditures for HH consumption (in cash or credit)</a:t>
            </a:r>
            <a:endParaRPr lang="es-419" sz="1600" b="1">
              <a:solidFill>
                <a:schemeClr val="accent1"/>
              </a:solidFill>
            </a:endParaRPr>
          </a:p>
        </p:txBody>
      </p:sp>
      <p:sp>
        <p:nvSpPr>
          <p:cNvPr id="10" name="Rectangle 9">
            <a:extLst>
              <a:ext uri="{FF2B5EF4-FFF2-40B4-BE49-F238E27FC236}">
                <a16:creationId xmlns:a16="http://schemas.microsoft.com/office/drawing/2014/main" id="{82AED656-3B45-F9C1-411E-F7FA4BB9F495}"/>
              </a:ext>
            </a:extLst>
          </p:cNvPr>
          <p:cNvSpPr/>
          <p:nvPr/>
        </p:nvSpPr>
        <p:spPr>
          <a:xfrm>
            <a:off x="6104307" y="2876268"/>
            <a:ext cx="1525812" cy="1399263"/>
          </a:xfrm>
          <a:prstGeom prst="rect">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1">
                <a:solidFill>
                  <a:schemeClr val="accent1"/>
                </a:solidFill>
              </a:rPr>
              <a:t>Value of consumed own-production</a:t>
            </a:r>
            <a:endParaRPr lang="es-419" sz="1600" b="1">
              <a:solidFill>
                <a:schemeClr val="accent1"/>
              </a:solidFill>
            </a:endParaRPr>
          </a:p>
        </p:txBody>
      </p:sp>
      <p:sp>
        <p:nvSpPr>
          <p:cNvPr id="11" name="Plus Sign 10">
            <a:extLst>
              <a:ext uri="{FF2B5EF4-FFF2-40B4-BE49-F238E27FC236}">
                <a16:creationId xmlns:a16="http://schemas.microsoft.com/office/drawing/2014/main" id="{A89E30D2-F624-12CA-42E4-CAADCF87AC9B}"/>
              </a:ext>
            </a:extLst>
          </p:cNvPr>
          <p:cNvSpPr/>
          <p:nvPr/>
        </p:nvSpPr>
        <p:spPr>
          <a:xfrm>
            <a:off x="7617397" y="3090999"/>
            <a:ext cx="997221" cy="993753"/>
          </a:xfrm>
          <a:prstGeom prst="mathPlus">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419">
              <a:solidFill>
                <a:schemeClr val="accent1"/>
              </a:solidFill>
            </a:endParaRPr>
          </a:p>
        </p:txBody>
      </p:sp>
      <p:sp>
        <p:nvSpPr>
          <p:cNvPr id="12" name="Rectangle 11">
            <a:extLst>
              <a:ext uri="{FF2B5EF4-FFF2-40B4-BE49-F238E27FC236}">
                <a16:creationId xmlns:a16="http://schemas.microsoft.com/office/drawing/2014/main" id="{C7394AF2-3C38-D152-C18C-9D220BFB1743}"/>
              </a:ext>
            </a:extLst>
          </p:cNvPr>
          <p:cNvSpPr/>
          <p:nvPr/>
        </p:nvSpPr>
        <p:spPr>
          <a:xfrm>
            <a:off x="8655524" y="2881293"/>
            <a:ext cx="1525812" cy="1399263"/>
          </a:xfrm>
          <a:prstGeom prst="rect">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1">
                <a:solidFill>
                  <a:schemeClr val="accent1"/>
                </a:solidFill>
              </a:rPr>
              <a:t>Value of consumed </a:t>
            </a:r>
            <a:r>
              <a:rPr lang="en-GB" sz="1600" b="1" i="1">
                <a:solidFill>
                  <a:schemeClr val="accent1"/>
                </a:solidFill>
              </a:rPr>
              <a:t>in-kind</a:t>
            </a:r>
            <a:r>
              <a:rPr lang="en-GB" sz="1600" b="1">
                <a:solidFill>
                  <a:schemeClr val="accent1"/>
                </a:solidFill>
              </a:rPr>
              <a:t> assistance</a:t>
            </a:r>
            <a:endParaRPr lang="es-419" sz="1600" b="1">
              <a:solidFill>
                <a:schemeClr val="accent1"/>
              </a:solidFill>
            </a:endParaRPr>
          </a:p>
        </p:txBody>
      </p:sp>
    </p:spTree>
    <p:extLst>
      <p:ext uri="{BB962C8B-B14F-4D97-AF65-F5344CB8AC3E}">
        <p14:creationId xmlns:p14="http://schemas.microsoft.com/office/powerpoint/2010/main" val="60305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D97B-738E-F273-474C-CD074B17E786}"/>
              </a:ext>
            </a:extLst>
          </p:cNvPr>
          <p:cNvSpPr>
            <a:spLocks noGrp="1"/>
          </p:cNvSpPr>
          <p:nvPr>
            <p:ph type="title"/>
          </p:nvPr>
        </p:nvSpPr>
        <p:spPr/>
        <p:txBody>
          <a:bodyPr/>
          <a:lstStyle/>
          <a:p>
            <a:r>
              <a:rPr lang="en-GB" sz="3600" b="0" dirty="0">
                <a:latin typeface="Open Sans ExtraBold" panose="020B0906030804020204" pitchFamily="34" charset="0"/>
                <a:ea typeface="Open Sans" panose="020B0606030504020204" pitchFamily="34" charset="0"/>
                <a:cs typeface="Open Sans" panose="020B0606030504020204" pitchFamily="34" charset="0"/>
              </a:rPr>
              <a:t>ECMEN without/with assistance: </a:t>
            </a:r>
            <a:r>
              <a:rPr lang="en-GB" sz="3600" b="0" dirty="0" err="1">
                <a:latin typeface="Open Sans ExtraBold" panose="020B0906030804020204" pitchFamily="34" charset="0"/>
                <a:ea typeface="Open Sans" panose="020B0606030504020204" pitchFamily="34" charset="0"/>
                <a:cs typeface="Open Sans" panose="020B0606030504020204" pitchFamily="34" charset="0"/>
              </a:rPr>
              <a:t>rEcap</a:t>
            </a:r>
            <a:endParaRPr lang="en-GB" sz="3600" b="0" dirty="0">
              <a:latin typeface="Open Sans ExtraBold" panose="020B0906030804020204" pitchFamily="34" charset="0"/>
              <a:ea typeface="Open Sans" panose="020B0606030504020204" pitchFamily="34" charset="0"/>
              <a:cs typeface="Open Sans" panose="020B0606030504020204" pitchFamily="34" charset="0"/>
            </a:endParaRPr>
          </a:p>
        </p:txBody>
      </p:sp>
      <p:graphicFrame>
        <p:nvGraphicFramePr>
          <p:cNvPr id="4" name="Content Placeholder 3">
            <a:extLst>
              <a:ext uri="{FF2B5EF4-FFF2-40B4-BE49-F238E27FC236}">
                <a16:creationId xmlns:a16="http://schemas.microsoft.com/office/drawing/2014/main" id="{477D42CA-DC4F-4A46-B488-EC23240F04D0}"/>
              </a:ext>
            </a:extLst>
          </p:cNvPr>
          <p:cNvGraphicFramePr>
            <a:graphicFrameLocks noGrp="1"/>
          </p:cNvGraphicFramePr>
          <p:nvPr>
            <p:ph idx="1"/>
            <p:extLst>
              <p:ext uri="{D42A27DB-BD31-4B8C-83A1-F6EECF244321}">
                <p14:modId xmlns:p14="http://schemas.microsoft.com/office/powerpoint/2010/main" val="886491403"/>
              </p:ext>
            </p:extLst>
          </p:nvPr>
        </p:nvGraphicFramePr>
        <p:xfrm>
          <a:off x="952189" y="2441360"/>
          <a:ext cx="10126490" cy="2599771"/>
        </p:xfrm>
        <a:graphic>
          <a:graphicData uri="http://schemas.openxmlformats.org/drawingml/2006/table">
            <a:tbl>
              <a:tblPr>
                <a:tableStyleId>{5C22544A-7EE6-4342-B048-85BDC9FD1C3A}</a:tableStyleId>
              </a:tblPr>
              <a:tblGrid>
                <a:gridCol w="1966337">
                  <a:extLst>
                    <a:ext uri="{9D8B030D-6E8A-4147-A177-3AD203B41FA5}">
                      <a16:colId xmlns:a16="http://schemas.microsoft.com/office/drawing/2014/main" val="4055611507"/>
                    </a:ext>
                  </a:extLst>
                </a:gridCol>
                <a:gridCol w="3886535">
                  <a:extLst>
                    <a:ext uri="{9D8B030D-6E8A-4147-A177-3AD203B41FA5}">
                      <a16:colId xmlns:a16="http://schemas.microsoft.com/office/drawing/2014/main" val="3057271897"/>
                    </a:ext>
                  </a:extLst>
                </a:gridCol>
                <a:gridCol w="2213811">
                  <a:extLst>
                    <a:ext uri="{9D8B030D-6E8A-4147-A177-3AD203B41FA5}">
                      <a16:colId xmlns:a16="http://schemas.microsoft.com/office/drawing/2014/main" val="80074207"/>
                    </a:ext>
                  </a:extLst>
                </a:gridCol>
                <a:gridCol w="2059807">
                  <a:extLst>
                    <a:ext uri="{9D8B030D-6E8A-4147-A177-3AD203B41FA5}">
                      <a16:colId xmlns:a16="http://schemas.microsoft.com/office/drawing/2014/main" val="3866059943"/>
                    </a:ext>
                  </a:extLst>
                </a:gridCol>
              </a:tblGrid>
              <a:tr h="682706">
                <a:tc>
                  <a:txBody>
                    <a:bodyPr/>
                    <a:lstStyle/>
                    <a:p>
                      <a:pPr algn="ctr" fontAlgn="b">
                        <a:lnSpc>
                          <a:spcPct val="150000"/>
                        </a:lnSpc>
                        <a:spcBef>
                          <a:spcPts val="600"/>
                        </a:spcBef>
                        <a:spcAft>
                          <a:spcPts val="600"/>
                        </a:spcAft>
                      </a:pPr>
                      <a:r>
                        <a:rPr lang="en-GB" sz="1600" b="1" u="none" strike="noStrike">
                          <a:effectLst/>
                          <a:latin typeface="Open Sans" panose="020B0606030504020204" pitchFamily="34" charset="0"/>
                          <a:ea typeface="Open Sans" panose="020B0606030504020204" pitchFamily="34" charset="0"/>
                          <a:cs typeface="Open Sans" panose="020B0606030504020204" pitchFamily="34" charset="0"/>
                        </a:rPr>
                        <a:t>Source module</a:t>
                      </a:r>
                      <a:endParaRPr lang="en-GB" sz="16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50000"/>
                        </a:lnSpc>
                        <a:spcBef>
                          <a:spcPts val="600"/>
                        </a:spcBef>
                        <a:spcAft>
                          <a:spcPts val="600"/>
                        </a:spcAft>
                      </a:pPr>
                      <a:r>
                        <a:rPr lang="en-GB" sz="1600" b="1" u="none" strike="noStrike">
                          <a:effectLst/>
                          <a:latin typeface="Open Sans" panose="020B0606030504020204" pitchFamily="34" charset="0"/>
                          <a:ea typeface="Open Sans" panose="020B0606030504020204" pitchFamily="34" charset="0"/>
                          <a:cs typeface="Open Sans" panose="020B0606030504020204" pitchFamily="34" charset="0"/>
                        </a:rPr>
                        <a:t>Element</a:t>
                      </a:r>
                      <a:endParaRPr lang="en-GB" sz="16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50000"/>
                        </a:lnSpc>
                        <a:spcBef>
                          <a:spcPts val="600"/>
                        </a:spcBef>
                        <a:spcAft>
                          <a:spcPts val="600"/>
                        </a:spcAft>
                      </a:pPr>
                      <a:r>
                        <a:rPr lang="en-GB" sz="1600" b="1" u="none" strike="noStrike">
                          <a:effectLst/>
                          <a:latin typeface="Open Sans" panose="020B0606030504020204" pitchFamily="34" charset="0"/>
                          <a:ea typeface="Open Sans" panose="020B0606030504020204" pitchFamily="34" charset="0"/>
                          <a:cs typeface="Open Sans" panose="020B0606030504020204" pitchFamily="34" charset="0"/>
                        </a:rPr>
                        <a:t>Assessment</a:t>
                      </a:r>
                      <a:r>
                        <a:rPr lang="en-GB" sz="1600" u="none" strike="noStrike">
                          <a:effectLst/>
                          <a:latin typeface="Open Sans" panose="020B0606030504020204" pitchFamily="34" charset="0"/>
                          <a:ea typeface="Open Sans" panose="020B0606030504020204" pitchFamily="34" charset="0"/>
                          <a:cs typeface="Open Sans" panose="020B0606030504020204" pitchFamily="34" charset="0"/>
                        </a:rPr>
                        <a:t> (excluding assistance)</a:t>
                      </a:r>
                      <a:endParaRPr lang="en-GB"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50000"/>
                        </a:lnSpc>
                        <a:spcBef>
                          <a:spcPts val="600"/>
                        </a:spcBef>
                        <a:spcAft>
                          <a:spcPts val="600"/>
                        </a:spcAft>
                      </a:pPr>
                      <a:r>
                        <a:rPr lang="en-GB" sz="1600" b="1" u="none" strike="noStrike">
                          <a:effectLst/>
                          <a:latin typeface="Open Sans" panose="020B0606030504020204" pitchFamily="34" charset="0"/>
                          <a:ea typeface="Open Sans" panose="020B0606030504020204" pitchFamily="34" charset="0"/>
                          <a:cs typeface="Open Sans" panose="020B0606030504020204" pitchFamily="34" charset="0"/>
                        </a:rPr>
                        <a:t>Monitoring</a:t>
                      </a:r>
                      <a:r>
                        <a:rPr lang="en-GB" sz="1600" u="none" strike="noStrike">
                          <a:effectLst/>
                          <a:latin typeface="Open Sans" panose="020B0606030504020204" pitchFamily="34" charset="0"/>
                          <a:ea typeface="Open Sans" panose="020B0606030504020204" pitchFamily="34" charset="0"/>
                          <a:cs typeface="Open Sans" panose="020B0606030504020204" pitchFamily="34" charset="0"/>
                        </a:rPr>
                        <a:t>  (including assistance)</a:t>
                      </a:r>
                      <a:endParaRPr lang="en-GB"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5710587"/>
                  </a:ext>
                </a:extLst>
              </a:tr>
              <a:tr h="190500">
                <a:tc>
                  <a:txBody>
                    <a:bodyPr/>
                    <a:lstStyle/>
                    <a:p>
                      <a:pPr algn="l" fontAlgn="b">
                        <a:lnSpc>
                          <a:spcPct val="150000"/>
                        </a:lnSpc>
                        <a:spcBef>
                          <a:spcPts val="600"/>
                        </a:spcBef>
                        <a:spcAft>
                          <a:spcPts val="600"/>
                        </a:spcAft>
                      </a:pPr>
                      <a:r>
                        <a:rPr lang="en-GB" sz="1600" u="none" strike="noStrike">
                          <a:effectLst/>
                          <a:latin typeface="Open Sans" panose="020B0606030504020204" pitchFamily="34" charset="0"/>
                          <a:ea typeface="Open Sans" panose="020B0606030504020204" pitchFamily="34" charset="0"/>
                          <a:cs typeface="Open Sans" panose="020B0606030504020204" pitchFamily="34" charset="0"/>
                        </a:rPr>
                        <a:t>Expenditure</a:t>
                      </a:r>
                      <a:endParaRPr lang="en-GB"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lnSpc>
                          <a:spcPct val="150000"/>
                        </a:lnSpc>
                        <a:spcBef>
                          <a:spcPts val="600"/>
                        </a:spcBef>
                        <a:spcAft>
                          <a:spcPts val="600"/>
                        </a:spcAft>
                      </a:pPr>
                      <a:r>
                        <a:rPr lang="en-GB" sz="1600" u="none" strike="noStrike">
                          <a:effectLst/>
                          <a:latin typeface="Open Sans" panose="020B0606030504020204" pitchFamily="34" charset="0"/>
                          <a:ea typeface="Open Sans" panose="020B0606030504020204" pitchFamily="34" charset="0"/>
                          <a:cs typeface="Open Sans" panose="020B0606030504020204" pitchFamily="34" charset="0"/>
                        </a:rPr>
                        <a:t>Expenditures made in cash or credit</a:t>
                      </a:r>
                      <a:endParaRPr lang="en-GB"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lnSpc>
                          <a:spcPct val="150000"/>
                        </a:lnSpc>
                        <a:spcBef>
                          <a:spcPts val="600"/>
                        </a:spcBef>
                        <a:spcAft>
                          <a:spcPts val="600"/>
                        </a:spcAft>
                      </a:pPr>
                      <a:r>
                        <a:rPr lang="en-GB" sz="1600" u="none" strike="noStrike">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Included</a:t>
                      </a:r>
                      <a:endParaRPr lang="en-GB" sz="1600" b="0" i="0" u="none" strike="noStrike">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fontAlgn="b">
                        <a:lnSpc>
                          <a:spcPct val="150000"/>
                        </a:lnSpc>
                        <a:spcBef>
                          <a:spcPts val="600"/>
                        </a:spcBef>
                        <a:spcAft>
                          <a:spcPts val="600"/>
                        </a:spcAft>
                      </a:pPr>
                      <a:r>
                        <a:rPr lang="en-GB" sz="1600" u="none" strike="noStrike">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Included</a:t>
                      </a:r>
                      <a:endParaRPr lang="en-GB" sz="1600" b="0" i="0" u="none" strike="noStrike">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55480700"/>
                  </a:ext>
                </a:extLst>
              </a:tr>
              <a:tr h="190500">
                <a:tc>
                  <a:txBody>
                    <a:bodyPr/>
                    <a:lstStyle/>
                    <a:p>
                      <a:pPr algn="l" fontAlgn="b">
                        <a:lnSpc>
                          <a:spcPct val="150000"/>
                        </a:lnSpc>
                        <a:spcBef>
                          <a:spcPts val="600"/>
                        </a:spcBef>
                        <a:spcAft>
                          <a:spcPts val="600"/>
                        </a:spcAft>
                      </a:pPr>
                      <a:endParaRPr lang="en-GB"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lnSpc>
                          <a:spcPct val="150000"/>
                        </a:lnSpc>
                        <a:spcBef>
                          <a:spcPts val="600"/>
                        </a:spcBef>
                        <a:spcAft>
                          <a:spcPts val="600"/>
                        </a:spcAft>
                      </a:pPr>
                      <a:r>
                        <a:rPr lang="en-GB" sz="1600" u="none" strike="noStrike">
                          <a:effectLst/>
                          <a:latin typeface="Open Sans" panose="020B0606030504020204" pitchFamily="34" charset="0"/>
                          <a:ea typeface="Open Sans" panose="020B0606030504020204" pitchFamily="34" charset="0"/>
                          <a:cs typeface="Open Sans" panose="020B0606030504020204" pitchFamily="34" charset="0"/>
                        </a:rPr>
                        <a:t>Value of consumed own-production</a:t>
                      </a:r>
                      <a:endParaRPr lang="en-GB"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150000"/>
                        </a:lnSpc>
                        <a:spcBef>
                          <a:spcPts val="600"/>
                        </a:spcBef>
                        <a:spcAft>
                          <a:spcPts val="600"/>
                        </a:spcAft>
                      </a:pPr>
                      <a:r>
                        <a:rPr lang="en-GB" sz="1600" u="none" strike="noStrike">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Included</a:t>
                      </a:r>
                      <a:endParaRPr lang="en-GB" sz="1600" b="0" i="0" u="none" strike="noStrike">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lnSpc>
                          <a:spcPct val="150000"/>
                        </a:lnSpc>
                        <a:spcBef>
                          <a:spcPts val="600"/>
                        </a:spcBef>
                        <a:spcAft>
                          <a:spcPts val="600"/>
                        </a:spcAft>
                      </a:pPr>
                      <a:r>
                        <a:rPr lang="en-GB" sz="1600" u="none" strike="noStrike">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Included</a:t>
                      </a:r>
                      <a:endParaRPr lang="en-GB" sz="1600" b="0" i="0" u="none" strike="noStrike">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39720926"/>
                  </a:ext>
                </a:extLst>
              </a:tr>
              <a:tr h="190500">
                <a:tc>
                  <a:txBody>
                    <a:bodyPr/>
                    <a:lstStyle/>
                    <a:p>
                      <a:pPr algn="l" fontAlgn="b">
                        <a:lnSpc>
                          <a:spcPct val="150000"/>
                        </a:lnSpc>
                        <a:spcBef>
                          <a:spcPts val="600"/>
                        </a:spcBef>
                        <a:spcAft>
                          <a:spcPts val="600"/>
                        </a:spcAft>
                      </a:pPr>
                      <a:endParaRPr lang="en-GB"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lnSpc>
                          <a:spcPct val="150000"/>
                        </a:lnSpc>
                        <a:spcBef>
                          <a:spcPts val="600"/>
                        </a:spcBef>
                        <a:spcAft>
                          <a:spcPts val="600"/>
                        </a:spcAft>
                      </a:pPr>
                      <a:r>
                        <a:rPr lang="en-GB" sz="1600" u="none" strike="noStrike">
                          <a:effectLst/>
                          <a:latin typeface="Open Sans" panose="020B0606030504020204" pitchFamily="34" charset="0"/>
                          <a:ea typeface="Open Sans" panose="020B0606030504020204" pitchFamily="34" charset="0"/>
                          <a:cs typeface="Open Sans" panose="020B0606030504020204" pitchFamily="34" charset="0"/>
                        </a:rPr>
                        <a:t>Value of consumed in-kind assistance</a:t>
                      </a:r>
                      <a:endParaRPr lang="en-GB"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150000"/>
                        </a:lnSpc>
                        <a:spcBef>
                          <a:spcPts val="600"/>
                        </a:spcBef>
                        <a:spcAft>
                          <a:spcPts val="600"/>
                        </a:spcAft>
                      </a:pPr>
                      <a:endParaRPr lang="en-GB" sz="1600" b="0" i="0" u="none" strike="noStrike">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150000"/>
                        </a:lnSpc>
                        <a:spcBef>
                          <a:spcPts val="600"/>
                        </a:spcBef>
                        <a:spcAft>
                          <a:spcPts val="600"/>
                        </a:spcAft>
                      </a:pPr>
                      <a:r>
                        <a:rPr lang="en-GB" sz="1600" u="none" strike="noStrike">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Included</a:t>
                      </a:r>
                      <a:endParaRPr lang="en-GB" sz="1600" b="0" i="0" u="none" strike="noStrike">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97515212"/>
                  </a:ext>
                </a:extLst>
              </a:tr>
              <a:tr h="190500">
                <a:tc>
                  <a:txBody>
                    <a:bodyPr/>
                    <a:lstStyle/>
                    <a:p>
                      <a:pPr algn="l" fontAlgn="b">
                        <a:lnSpc>
                          <a:spcPct val="150000"/>
                        </a:lnSpc>
                        <a:spcBef>
                          <a:spcPts val="600"/>
                        </a:spcBef>
                        <a:spcAft>
                          <a:spcPts val="600"/>
                        </a:spcAft>
                      </a:pPr>
                      <a:endParaRPr lang="en-GB"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lnSpc>
                          <a:spcPct val="150000"/>
                        </a:lnSpc>
                        <a:spcBef>
                          <a:spcPts val="600"/>
                        </a:spcBef>
                        <a:spcAft>
                          <a:spcPts val="600"/>
                        </a:spcAft>
                      </a:pPr>
                      <a:endParaRPr lang="en-GB"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150000"/>
                        </a:lnSpc>
                        <a:spcBef>
                          <a:spcPts val="600"/>
                        </a:spcBef>
                        <a:spcAft>
                          <a:spcPts val="600"/>
                        </a:spcAft>
                      </a:pPr>
                      <a:endParaRPr lang="en-GB"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150000"/>
                        </a:lnSpc>
                        <a:spcBef>
                          <a:spcPts val="600"/>
                        </a:spcBef>
                        <a:spcAft>
                          <a:spcPts val="600"/>
                        </a:spcAft>
                      </a:pPr>
                      <a:endParaRPr lang="en-GB"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8427015"/>
                  </a:ext>
                </a:extLst>
              </a:tr>
              <a:tr h="0">
                <a:tc>
                  <a:txBody>
                    <a:bodyPr/>
                    <a:lstStyle/>
                    <a:p>
                      <a:pPr algn="l" fontAlgn="b">
                        <a:lnSpc>
                          <a:spcPct val="150000"/>
                        </a:lnSpc>
                        <a:spcBef>
                          <a:spcPts val="600"/>
                        </a:spcBef>
                        <a:spcAft>
                          <a:spcPts val="600"/>
                        </a:spcAft>
                      </a:pPr>
                      <a:r>
                        <a:rPr lang="en-GB" sz="1600" u="none" strike="noStrike">
                          <a:effectLst/>
                          <a:latin typeface="Open Sans" panose="020B0606030504020204" pitchFamily="34" charset="0"/>
                          <a:ea typeface="Open Sans" panose="020B0606030504020204" pitchFamily="34" charset="0"/>
                          <a:cs typeface="Open Sans" panose="020B0606030504020204" pitchFamily="34" charset="0"/>
                        </a:rPr>
                        <a:t>Assistance (ENA)</a:t>
                      </a:r>
                      <a:endParaRPr lang="en-GB"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50000"/>
                        </a:lnSpc>
                        <a:spcBef>
                          <a:spcPts val="600"/>
                        </a:spcBef>
                        <a:spcAft>
                          <a:spcPts val="600"/>
                        </a:spcAft>
                      </a:pPr>
                      <a:r>
                        <a:rPr lang="en-GB" sz="1600" u="none" strike="noStrike">
                          <a:effectLst/>
                          <a:latin typeface="Open Sans" panose="020B0606030504020204" pitchFamily="34" charset="0"/>
                          <a:ea typeface="Open Sans" panose="020B0606030504020204" pitchFamily="34" charset="0"/>
                          <a:cs typeface="Open Sans" panose="020B0606030504020204" pitchFamily="34" charset="0"/>
                        </a:rPr>
                        <a:t>Received cash or voucher assistance from the humanitarian sector</a:t>
                      </a:r>
                      <a:endParaRPr lang="en-GB"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150000"/>
                        </a:lnSpc>
                        <a:spcBef>
                          <a:spcPts val="600"/>
                        </a:spcBef>
                        <a:spcAft>
                          <a:spcPts val="600"/>
                        </a:spcAft>
                      </a:pPr>
                      <a:r>
                        <a:rPr lang="en-GB" sz="1600" u="none" strike="noStrike">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Deducted</a:t>
                      </a:r>
                      <a:endParaRPr lang="en-GB" sz="1600" b="0" i="0" u="none" strike="noStrike">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lnSpc>
                          <a:spcPct val="150000"/>
                        </a:lnSpc>
                        <a:spcBef>
                          <a:spcPts val="600"/>
                        </a:spcBef>
                        <a:spcAft>
                          <a:spcPts val="600"/>
                        </a:spcAft>
                      </a:pPr>
                      <a:endParaRPr lang="en-GB"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3880942"/>
                  </a:ext>
                </a:extLst>
              </a:tr>
            </a:tbl>
          </a:graphicData>
        </a:graphic>
      </p:graphicFrame>
    </p:spTree>
    <p:extLst>
      <p:ext uri="{BB962C8B-B14F-4D97-AF65-F5344CB8AC3E}">
        <p14:creationId xmlns:p14="http://schemas.microsoft.com/office/powerpoint/2010/main" val="7490595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DEB1-087D-41F2-8D60-7E488E942A33}"/>
              </a:ext>
            </a:extLst>
          </p:cNvPr>
          <p:cNvSpPr>
            <a:spLocks noGrp="1"/>
          </p:cNvSpPr>
          <p:nvPr>
            <p:ph type="title"/>
          </p:nvPr>
        </p:nvSpPr>
        <p:spPr/>
        <p:txBody>
          <a:bodyPr/>
          <a:lstStyle/>
          <a:p>
            <a:r>
              <a:rPr lang="en-GB" sz="3600" b="0" dirty="0">
                <a:latin typeface="Open Sans ExtraBold" panose="020B0906030804020204" pitchFamily="34" charset="0"/>
              </a:rPr>
              <a:t>ECMEN without/with assistance - example</a:t>
            </a:r>
          </a:p>
        </p:txBody>
      </p:sp>
      <p:pic>
        <p:nvPicPr>
          <p:cNvPr id="8" name="Picture 7">
            <a:extLst>
              <a:ext uri="{FF2B5EF4-FFF2-40B4-BE49-F238E27FC236}">
                <a16:creationId xmlns:a16="http://schemas.microsoft.com/office/drawing/2014/main" id="{D4B4C8E2-D55D-409F-B1A0-C9F786AC825D}"/>
              </a:ext>
            </a:extLst>
          </p:cNvPr>
          <p:cNvPicPr>
            <a:picLocks noChangeAspect="1"/>
          </p:cNvPicPr>
          <p:nvPr/>
        </p:nvPicPr>
        <p:blipFill>
          <a:blip r:embed="rId3"/>
          <a:stretch>
            <a:fillRect/>
          </a:stretch>
        </p:blipFill>
        <p:spPr>
          <a:xfrm>
            <a:off x="2094099" y="1530734"/>
            <a:ext cx="8046547" cy="4750887"/>
          </a:xfrm>
          <a:prstGeom prst="rect">
            <a:avLst/>
          </a:prstGeom>
        </p:spPr>
      </p:pic>
    </p:spTree>
    <p:extLst>
      <p:ext uri="{BB962C8B-B14F-4D97-AF65-F5344CB8AC3E}">
        <p14:creationId xmlns:p14="http://schemas.microsoft.com/office/powerpoint/2010/main" val="13696736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63373-5897-9268-6FB9-8A10C116EC45}"/>
              </a:ext>
            </a:extLst>
          </p:cNvPr>
          <p:cNvSpPr>
            <a:spLocks noGrp="1"/>
          </p:cNvSpPr>
          <p:nvPr>
            <p:ph type="title"/>
          </p:nvPr>
        </p:nvSpPr>
        <p:spPr>
          <a:xfrm>
            <a:off x="824938" y="446087"/>
            <a:ext cx="10542124" cy="1152000"/>
          </a:xfrm>
        </p:spPr>
        <p:txBody>
          <a:bodyPr/>
          <a:lstStyle/>
          <a:p>
            <a:r>
              <a:rPr lang="en-US" sz="3400" b="0" noProof="0" dirty="0">
                <a:latin typeface="Open Sans ExtraBold" panose="020B0906030804020204" pitchFamily="34" charset="0"/>
              </a:rPr>
              <a:t>Aggregating consumption expenditures: steps</a:t>
            </a:r>
          </a:p>
        </p:txBody>
      </p:sp>
      <p:graphicFrame>
        <p:nvGraphicFramePr>
          <p:cNvPr id="3" name="Diagram 2">
            <a:extLst>
              <a:ext uri="{FF2B5EF4-FFF2-40B4-BE49-F238E27FC236}">
                <a16:creationId xmlns:a16="http://schemas.microsoft.com/office/drawing/2014/main" id="{7E90C1EF-D35C-82B1-BFCE-8F4B3773AAF0}"/>
              </a:ext>
            </a:extLst>
          </p:cNvPr>
          <p:cNvGraphicFramePr/>
          <p:nvPr>
            <p:extLst>
              <p:ext uri="{D42A27DB-BD31-4B8C-83A1-F6EECF244321}">
                <p14:modId xmlns:p14="http://schemas.microsoft.com/office/powerpoint/2010/main" val="2039573767"/>
              </p:ext>
            </p:extLst>
          </p:nvPr>
        </p:nvGraphicFramePr>
        <p:xfrm>
          <a:off x="985847" y="1556657"/>
          <a:ext cx="10542124"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97457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DFB734-EFD1-460E-90B0-CE1D01CA31D0}"/>
              </a:ext>
            </a:extLst>
          </p:cNvPr>
          <p:cNvSpPr>
            <a:spLocks noGrp="1"/>
          </p:cNvSpPr>
          <p:nvPr>
            <p:ph type="title"/>
          </p:nvPr>
        </p:nvSpPr>
        <p:spPr>
          <a:xfrm>
            <a:off x="541447" y="540000"/>
            <a:ext cx="11287183" cy="1152000"/>
          </a:xfrm>
        </p:spPr>
        <p:txBody>
          <a:bodyPr/>
          <a:lstStyle/>
          <a:p>
            <a:r>
              <a:rPr lang="en-US" sz="3600" b="0" noProof="0" dirty="0">
                <a:latin typeface="Open Sans ExtraBold" panose="020B0906030804020204" pitchFamily="34" charset="0"/>
              </a:rPr>
              <a:t>Aggregating consumption expenditures</a:t>
            </a:r>
            <a:r>
              <a:rPr lang="en-GB" sz="3600" b="0" noProof="0" dirty="0">
                <a:latin typeface="Open Sans ExtraBold" panose="020B0906030804020204" pitchFamily="34" charset="0"/>
              </a:rPr>
              <a:t>:</a:t>
            </a:r>
            <a:r>
              <a:rPr lang="en-GB" sz="3600" b="0" dirty="0">
                <a:latin typeface="Open Sans ExtraBold" panose="020B0906030804020204" pitchFamily="34" charset="0"/>
              </a:rPr>
              <a:t> Items of consumption </a:t>
            </a:r>
          </a:p>
        </p:txBody>
      </p:sp>
      <p:sp>
        <p:nvSpPr>
          <p:cNvPr id="8" name="TextBox 7">
            <a:extLst>
              <a:ext uri="{FF2B5EF4-FFF2-40B4-BE49-F238E27FC236}">
                <a16:creationId xmlns:a16="http://schemas.microsoft.com/office/drawing/2014/main" id="{70941982-B286-495D-9DF7-7C40E094C56A}"/>
              </a:ext>
            </a:extLst>
          </p:cNvPr>
          <p:cNvSpPr txBox="1"/>
          <p:nvPr/>
        </p:nvSpPr>
        <p:spPr>
          <a:xfrm>
            <a:off x="792420" y="1791731"/>
            <a:ext cx="10206031" cy="3139321"/>
          </a:xfrm>
          <a:prstGeom prst="rect">
            <a:avLst/>
          </a:prstGeom>
          <a:noFill/>
        </p:spPr>
        <p:txBody>
          <a:bodyPr wrap="squar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In the computation of the household economic capacity, we should include only items that</a:t>
            </a:r>
            <a:r>
              <a:rPr lang="en-GB" dirty="0">
                <a:latin typeface="Open Sans" panose="020B0606030504020204" pitchFamily="34" charset="0"/>
                <a:ea typeface="Open Sans" panose="020B0606030504020204" pitchFamily="34" charset="0"/>
                <a:cs typeface="Open Sans" panose="020B0606030504020204" pitchFamily="34" charset="0"/>
              </a:rPr>
              <a:t>:</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Represent actual household consumption </a:t>
            </a:r>
            <a:r>
              <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E.g. </a:t>
            </a:r>
            <a:r>
              <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Do not include business/livelihood inputs!</a:t>
            </a:r>
          </a:p>
          <a:p>
            <a:endPar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Reflect regular/recurrent consumption  </a:t>
            </a:r>
            <a:r>
              <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Do not include expenses for celebrations or large assets!</a:t>
            </a:r>
          </a:p>
          <a:p>
            <a:pPr marL="285750" indent="-285750">
              <a:buFont typeface="Arial" panose="020B0604020202020204" pitchFamily="34" charset="0"/>
              <a:buChar char="•"/>
            </a:pPr>
            <a:endPar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r>
              <a:rPr lang="en-GB"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Be careful with rent:</a:t>
            </a:r>
          </a:p>
          <a:p>
            <a:endPar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342900" indent="-3429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Expenditures on rent to be included in economic capacity </a:t>
            </a:r>
            <a:r>
              <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only if included in the MEB</a:t>
            </a:r>
          </a:p>
        </p:txBody>
      </p:sp>
      <p:sp>
        <p:nvSpPr>
          <p:cNvPr id="4" name="TextBox 3">
            <a:extLst>
              <a:ext uri="{FF2B5EF4-FFF2-40B4-BE49-F238E27FC236}">
                <a16:creationId xmlns:a16="http://schemas.microsoft.com/office/drawing/2014/main" id="{DFEC1A9C-A1D8-43B2-292A-206B1A5E85E5}"/>
              </a:ext>
            </a:extLst>
          </p:cNvPr>
          <p:cNvSpPr txBox="1"/>
          <p:nvPr/>
        </p:nvSpPr>
        <p:spPr>
          <a:xfrm>
            <a:off x="4586802" y="5718618"/>
            <a:ext cx="4219742" cy="584775"/>
          </a:xfrm>
          <a:prstGeom prst="rect">
            <a:avLst/>
          </a:prstGeom>
          <a:noFill/>
        </p:spPr>
        <p:txBody>
          <a:bodyPr wrap="square">
            <a:spAutoFit/>
          </a:bodyPr>
          <a:lstStyle/>
          <a:p>
            <a:pPr marL="0" indent="0">
              <a:buNone/>
            </a:pPr>
            <a:r>
              <a:rPr lang="en-GB" sz="1600" dirty="0">
                <a:latin typeface="Open Sans" panose="020B0606030504020204" pitchFamily="34" charset="0"/>
                <a:ea typeface="Open Sans" panose="020B0606030504020204" pitchFamily="34" charset="0"/>
                <a:cs typeface="Open Sans" panose="020B0606030504020204" pitchFamily="34" charset="0"/>
              </a:rPr>
              <a:t>If in doubt on how to aggregate consumption expenditures</a:t>
            </a:r>
          </a:p>
        </p:txBody>
      </p:sp>
      <p:cxnSp>
        <p:nvCxnSpPr>
          <p:cNvPr id="5" name="Straight Arrow Connector 4">
            <a:extLst>
              <a:ext uri="{FF2B5EF4-FFF2-40B4-BE49-F238E27FC236}">
                <a16:creationId xmlns:a16="http://schemas.microsoft.com/office/drawing/2014/main" id="{0342D2BC-A796-2250-600B-C3350BB886A8}"/>
              </a:ext>
            </a:extLst>
          </p:cNvPr>
          <p:cNvCxnSpPr>
            <a:cxnSpLocks/>
          </p:cNvCxnSpPr>
          <p:nvPr/>
        </p:nvCxnSpPr>
        <p:spPr>
          <a:xfrm>
            <a:off x="7745762" y="6041783"/>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1">
            <a:extLst>
              <a:ext uri="{FF2B5EF4-FFF2-40B4-BE49-F238E27FC236}">
                <a16:creationId xmlns:a16="http://schemas.microsoft.com/office/drawing/2014/main" id="{081D99DB-C468-0541-EF77-D6977FF57957}"/>
              </a:ext>
            </a:extLst>
          </p:cNvPr>
          <p:cNvSpPr txBox="1"/>
          <p:nvPr/>
        </p:nvSpPr>
        <p:spPr>
          <a:xfrm>
            <a:off x="9323590" y="5872507"/>
            <a:ext cx="2505040" cy="369332"/>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sz="1800" b="0" i="0" u="none" strike="noStrike" kern="1200" cap="none" spc="0" normalizeH="0" baseline="0" noProof="0" dirty="0">
                <a:ln>
                  <a:noFill/>
                </a:ln>
                <a:solidFill>
                  <a:schemeClr val="tx1">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ECMEN guidance note</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292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en-US" sz="3600" b="0" noProof="0" dirty="0">
                <a:latin typeface="Open Sans ExtraBold" panose="020B0906030804020204" pitchFamily="34" charset="0"/>
              </a:rPr>
              <a:t>Computation of the indicator</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2706805705"/>
              </p:ext>
            </p:extLst>
          </p:nvPr>
        </p:nvGraphicFramePr>
        <p:xfrm>
          <a:off x="846138" y="1919288"/>
          <a:ext cx="10542587" cy="410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322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9064-59A9-1DA7-5BD8-D46107884E88}"/>
              </a:ext>
            </a:extLst>
          </p:cNvPr>
          <p:cNvSpPr>
            <a:spLocks noGrp="1"/>
          </p:cNvSpPr>
          <p:nvPr>
            <p:ph type="title"/>
          </p:nvPr>
        </p:nvSpPr>
        <p:spPr/>
        <p:txBody>
          <a:bodyPr/>
          <a:lstStyle/>
          <a:p>
            <a:r>
              <a:rPr lang="en-US" sz="3600" b="0" kern="1400" spc="230" dirty="0">
                <a:solidFill>
                  <a:schemeClr val="tx1"/>
                </a:solidFill>
                <a:latin typeface="Open Sans ExtraBold" panose="020B0906030804020204" pitchFamily="34" charset="0"/>
              </a:rPr>
              <a:t>What is the ECMEN used for?</a:t>
            </a:r>
          </a:p>
        </p:txBody>
      </p:sp>
      <p:graphicFrame>
        <p:nvGraphicFramePr>
          <p:cNvPr id="4" name="Content Placeholder 3">
            <a:extLst>
              <a:ext uri="{FF2B5EF4-FFF2-40B4-BE49-F238E27FC236}">
                <a16:creationId xmlns:a16="http://schemas.microsoft.com/office/drawing/2014/main" id="{65B4580E-2B16-033F-3A1E-17089B2405C0}"/>
              </a:ext>
            </a:extLst>
          </p:cNvPr>
          <p:cNvGraphicFramePr>
            <a:graphicFrameLocks noGrp="1"/>
          </p:cNvGraphicFramePr>
          <p:nvPr>
            <p:ph idx="1"/>
            <p:extLst>
              <p:ext uri="{D42A27DB-BD31-4B8C-83A1-F6EECF244321}">
                <p14:modId xmlns:p14="http://schemas.microsoft.com/office/powerpoint/2010/main" val="2072710952"/>
              </p:ext>
            </p:extLst>
          </p:nvPr>
        </p:nvGraphicFramePr>
        <p:xfrm>
          <a:off x="846138" y="1919288"/>
          <a:ext cx="10542587" cy="3753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6107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en-US" sz="3600" b="0" noProof="0" dirty="0">
                <a:latin typeface="Open Sans ExtraBold" panose="020B0906030804020204" pitchFamily="34" charset="0"/>
              </a:rPr>
              <a:t>Computation of the indicator</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2219703689"/>
              </p:ext>
            </p:extLst>
          </p:nvPr>
        </p:nvGraphicFramePr>
        <p:xfrm>
          <a:off x="846138" y="1919288"/>
          <a:ext cx="10542587" cy="410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38689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1FF6904F-3502-46A7-8B38-410B126FE5CC}"/>
              </a:ext>
            </a:extLst>
          </p:cNvPr>
          <p:cNvCxnSpPr>
            <a:cxnSpLocks/>
          </p:cNvCxnSpPr>
          <p:nvPr/>
        </p:nvCxnSpPr>
        <p:spPr>
          <a:xfrm>
            <a:off x="5240600" y="3686543"/>
            <a:ext cx="5068720" cy="23040"/>
          </a:xfrm>
          <a:prstGeom prst="line">
            <a:avLst/>
          </a:prstGeom>
          <a:ln w="76200">
            <a:solidFill>
              <a:schemeClr val="accent3"/>
            </a:solidFill>
          </a:ln>
        </p:spPr>
        <p:style>
          <a:lnRef idx="2">
            <a:schemeClr val="accent3"/>
          </a:lnRef>
          <a:fillRef idx="1">
            <a:schemeClr val="lt1"/>
          </a:fillRef>
          <a:effectRef idx="0">
            <a:schemeClr val="accent3"/>
          </a:effectRef>
          <a:fontRef idx="minor">
            <a:schemeClr val="dk1"/>
          </a:fontRef>
        </p:style>
      </p:cxnSp>
      <p:grpSp>
        <p:nvGrpSpPr>
          <p:cNvPr id="31" name="Group 30">
            <a:extLst>
              <a:ext uri="{FF2B5EF4-FFF2-40B4-BE49-F238E27FC236}">
                <a16:creationId xmlns:a16="http://schemas.microsoft.com/office/drawing/2014/main" id="{EF3CE83A-0192-4F73-8EAA-E59A8342DD8B}"/>
              </a:ext>
            </a:extLst>
          </p:cNvPr>
          <p:cNvGrpSpPr/>
          <p:nvPr/>
        </p:nvGrpSpPr>
        <p:grpSpPr>
          <a:xfrm>
            <a:off x="7712236" y="3419349"/>
            <a:ext cx="3174451" cy="669862"/>
            <a:chOff x="1047750" y="4362450"/>
            <a:chExt cx="6133709" cy="1337168"/>
          </a:xfrm>
        </p:grpSpPr>
        <p:sp>
          <p:nvSpPr>
            <p:cNvPr id="69" name="Rettangolo arrotondato">
              <a:extLst>
                <a:ext uri="{FF2B5EF4-FFF2-40B4-BE49-F238E27FC236}">
                  <a16:creationId xmlns:a16="http://schemas.microsoft.com/office/drawing/2014/main" id="{17BFDEB6-6380-4B1D-8D58-88276A812755}"/>
                </a:ext>
              </a:extLst>
            </p:cNvPr>
            <p:cNvSpPr/>
            <p:nvPr/>
          </p:nvSpPr>
          <p:spPr>
            <a:xfrm>
              <a:off x="1047750" y="4362450"/>
              <a:ext cx="5944186" cy="1337168"/>
            </a:xfrm>
            <a:prstGeom prst="roundRect">
              <a:avLst>
                <a:gd name="adj" fmla="val 10788"/>
              </a:avLst>
            </a:prstGeom>
            <a:solidFill>
              <a:srgbClr val="FFFFFF"/>
            </a:solidFill>
            <a:ln w="12700" cap="flat">
              <a:noFill/>
              <a:miter lim="400000"/>
            </a:ln>
            <a:effectLst>
              <a:outerShdw blurRad="279400" dist="116472" dir="5400000" rotWithShape="0">
                <a:srgbClr val="000000">
                  <a:alpha val="20487"/>
                </a:srgbClr>
              </a:outerShdw>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70" name="for essential needs">
              <a:extLst>
                <a:ext uri="{FF2B5EF4-FFF2-40B4-BE49-F238E27FC236}">
                  <a16:creationId xmlns:a16="http://schemas.microsoft.com/office/drawing/2014/main" id="{5DF49867-AA3B-4CFF-A9CA-F7055F9B7C9D}"/>
                </a:ext>
              </a:extLst>
            </p:cNvPr>
            <p:cNvSpPr txBox="1"/>
            <p:nvPr/>
          </p:nvSpPr>
          <p:spPr>
            <a:xfrm>
              <a:off x="1130904" y="4578922"/>
              <a:ext cx="6050555" cy="778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defRPr sz="2200">
                  <a:solidFill>
                    <a:srgbClr val="124076"/>
                  </a:solidFill>
                  <a:latin typeface="Open Sans"/>
                  <a:ea typeface="Open Sans"/>
                  <a:cs typeface="Open Sans"/>
                  <a:sym typeface="Open Sans"/>
                </a:defRPr>
              </a:lvl1pPr>
            </a:lstStyle>
            <a:p>
              <a:r>
                <a:rPr lang="en-GB" sz="1100"/>
                <a:t>The </a:t>
              </a:r>
              <a:r>
                <a:rPr lang="en-GB" sz="1100" b="1">
                  <a:solidFill>
                    <a:schemeClr val="accent3"/>
                  </a:solidFill>
                </a:rPr>
                <a:t>MEB</a:t>
              </a:r>
              <a:r>
                <a:rPr lang="en-GB" sz="1100">
                  <a:solidFill>
                    <a:schemeClr val="accent3"/>
                  </a:solidFill>
                </a:rPr>
                <a:t> </a:t>
              </a:r>
              <a:r>
                <a:rPr lang="en-GB" sz="1100"/>
                <a:t>is our monetary essential needs </a:t>
              </a:r>
              <a:r>
                <a:rPr lang="en-GB" sz="1100" b="1">
                  <a:solidFill>
                    <a:schemeClr val="accent3"/>
                  </a:solidFill>
                </a:rPr>
                <a:t>threshold</a:t>
              </a:r>
            </a:p>
          </p:txBody>
        </p:sp>
      </p:grpSp>
      <p:grpSp>
        <p:nvGrpSpPr>
          <p:cNvPr id="32" name="Group 31">
            <a:extLst>
              <a:ext uri="{FF2B5EF4-FFF2-40B4-BE49-F238E27FC236}">
                <a16:creationId xmlns:a16="http://schemas.microsoft.com/office/drawing/2014/main" id="{8BC028B6-44FC-4E04-AC83-1189C4B2F9FC}"/>
              </a:ext>
            </a:extLst>
          </p:cNvPr>
          <p:cNvGrpSpPr/>
          <p:nvPr/>
        </p:nvGrpSpPr>
        <p:grpSpPr>
          <a:xfrm>
            <a:off x="7445961" y="1840953"/>
            <a:ext cx="3690840" cy="669862"/>
            <a:chOff x="337556" y="6178911"/>
            <a:chExt cx="7131481" cy="1337168"/>
          </a:xfrm>
        </p:grpSpPr>
        <p:sp>
          <p:nvSpPr>
            <p:cNvPr id="67" name="Rettangolo arrotondato">
              <a:extLst>
                <a:ext uri="{FF2B5EF4-FFF2-40B4-BE49-F238E27FC236}">
                  <a16:creationId xmlns:a16="http://schemas.microsoft.com/office/drawing/2014/main" id="{C8FFECFE-9A55-4156-A229-ABB4FEB4D9AB}"/>
                </a:ext>
              </a:extLst>
            </p:cNvPr>
            <p:cNvSpPr/>
            <p:nvPr/>
          </p:nvSpPr>
          <p:spPr>
            <a:xfrm>
              <a:off x="337556" y="6178911"/>
              <a:ext cx="7131481" cy="1337168"/>
            </a:xfrm>
            <a:prstGeom prst="roundRect">
              <a:avLst>
                <a:gd name="adj" fmla="val 10788"/>
              </a:avLst>
            </a:prstGeom>
            <a:solidFill>
              <a:srgbClr val="FFFFFF"/>
            </a:solidFill>
            <a:ln w="12700" cap="flat">
              <a:noFill/>
              <a:miter lim="400000"/>
            </a:ln>
            <a:effectLst>
              <a:outerShdw blurRad="279400" dist="116472" dir="5400000" rotWithShape="0">
                <a:srgbClr val="000000">
                  <a:alpha val="20487"/>
                </a:srgbClr>
              </a:outerShdw>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68" name="for essential needs">
              <a:extLst>
                <a:ext uri="{FF2B5EF4-FFF2-40B4-BE49-F238E27FC236}">
                  <a16:creationId xmlns:a16="http://schemas.microsoft.com/office/drawing/2014/main" id="{B4F349CC-2E0D-4F41-BA43-33A0FC232FB5}"/>
                </a:ext>
              </a:extLst>
            </p:cNvPr>
            <p:cNvSpPr txBox="1"/>
            <p:nvPr/>
          </p:nvSpPr>
          <p:spPr>
            <a:xfrm>
              <a:off x="472345" y="6461724"/>
              <a:ext cx="6861903" cy="778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defRPr sz="2200">
                  <a:solidFill>
                    <a:srgbClr val="124076"/>
                  </a:solidFill>
                  <a:latin typeface="Open Sans"/>
                  <a:ea typeface="Open Sans"/>
                  <a:cs typeface="Open Sans"/>
                  <a:sym typeface="Open Sans"/>
                </a:defRPr>
              </a:lvl1pPr>
            </a:lstStyle>
            <a:p>
              <a:r>
                <a:rPr lang="en-GB" sz="1100"/>
                <a:t>The ECMEN is an indicator that tells us the share of HH </a:t>
              </a:r>
              <a:r>
                <a:rPr lang="en-GB" sz="1100" b="1">
                  <a:solidFill>
                    <a:schemeClr val="tx2"/>
                  </a:solidFill>
                </a:rPr>
                <a:t>above</a:t>
              </a:r>
              <a:r>
                <a:rPr lang="en-GB" sz="1100" b="1">
                  <a:solidFill>
                    <a:srgbClr val="FFC000"/>
                  </a:solidFill>
                </a:rPr>
                <a:t> </a:t>
              </a:r>
              <a:r>
                <a:rPr lang="en-GB" sz="1100"/>
                <a:t>this threshold</a:t>
              </a:r>
              <a:endParaRPr lang="en-GB" sz="2000"/>
            </a:p>
          </p:txBody>
        </p:sp>
      </p:grpSp>
      <p:cxnSp>
        <p:nvCxnSpPr>
          <p:cNvPr id="36" name="Straight Arrow Connector 35">
            <a:extLst>
              <a:ext uri="{FF2B5EF4-FFF2-40B4-BE49-F238E27FC236}">
                <a16:creationId xmlns:a16="http://schemas.microsoft.com/office/drawing/2014/main" id="{951F1E35-4572-4DA8-91D9-7E3F12A6F5AF}"/>
              </a:ext>
            </a:extLst>
          </p:cNvPr>
          <p:cNvCxnSpPr>
            <a:cxnSpLocks/>
          </p:cNvCxnSpPr>
          <p:nvPr/>
        </p:nvCxnSpPr>
        <p:spPr>
          <a:xfrm flipV="1">
            <a:off x="5111830" y="1118048"/>
            <a:ext cx="0" cy="553123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37" name="Graphic 36" descr="Woman with kid outline">
            <a:extLst>
              <a:ext uri="{FF2B5EF4-FFF2-40B4-BE49-F238E27FC236}">
                <a16:creationId xmlns:a16="http://schemas.microsoft.com/office/drawing/2014/main" id="{EDE4C458-15D3-4D97-8EB0-804965EF5B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2622" y="4089211"/>
            <a:ext cx="473240" cy="458074"/>
          </a:xfrm>
          <a:prstGeom prst="rect">
            <a:avLst/>
          </a:prstGeom>
        </p:spPr>
      </p:pic>
      <p:pic>
        <p:nvPicPr>
          <p:cNvPr id="38" name="Graphic 37" descr="Family with girl with solid fill">
            <a:extLst>
              <a:ext uri="{FF2B5EF4-FFF2-40B4-BE49-F238E27FC236}">
                <a16:creationId xmlns:a16="http://schemas.microsoft.com/office/drawing/2014/main" id="{61D87E74-D7C1-4CEC-9A0B-691854D8E2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9611">
            <a:off x="5342601" y="1590607"/>
            <a:ext cx="473240" cy="458074"/>
          </a:xfrm>
          <a:prstGeom prst="rect">
            <a:avLst/>
          </a:prstGeom>
        </p:spPr>
      </p:pic>
      <p:pic>
        <p:nvPicPr>
          <p:cNvPr id="39" name="Graphic 38" descr="Family with boy with solid fill">
            <a:extLst>
              <a:ext uri="{FF2B5EF4-FFF2-40B4-BE49-F238E27FC236}">
                <a16:creationId xmlns:a16="http://schemas.microsoft.com/office/drawing/2014/main" id="{81DB55E8-2F3B-4454-80D6-55D9BE6765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59611">
            <a:off x="6548724" y="3022139"/>
            <a:ext cx="473240" cy="458074"/>
          </a:xfrm>
          <a:prstGeom prst="rect">
            <a:avLst/>
          </a:prstGeom>
        </p:spPr>
      </p:pic>
      <p:pic>
        <p:nvPicPr>
          <p:cNvPr id="40" name="Graphic 39" descr="Man with kid with solid fill">
            <a:extLst>
              <a:ext uri="{FF2B5EF4-FFF2-40B4-BE49-F238E27FC236}">
                <a16:creationId xmlns:a16="http://schemas.microsoft.com/office/drawing/2014/main" id="{3448595A-BD8B-4B01-8D5B-526D0C05A6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9611">
            <a:off x="5964524" y="1990363"/>
            <a:ext cx="473240" cy="458074"/>
          </a:xfrm>
          <a:prstGeom prst="rect">
            <a:avLst/>
          </a:prstGeom>
        </p:spPr>
      </p:pic>
      <p:pic>
        <p:nvPicPr>
          <p:cNvPr id="41" name="Graphic 40" descr="Woman with kid outline">
            <a:extLst>
              <a:ext uri="{FF2B5EF4-FFF2-40B4-BE49-F238E27FC236}">
                <a16:creationId xmlns:a16="http://schemas.microsoft.com/office/drawing/2014/main" id="{8E85E693-D962-44B1-B7F1-85996C97B3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156637">
            <a:off x="5356500" y="4732468"/>
            <a:ext cx="473240" cy="458074"/>
          </a:xfrm>
          <a:prstGeom prst="rect">
            <a:avLst/>
          </a:prstGeom>
        </p:spPr>
      </p:pic>
      <p:pic>
        <p:nvPicPr>
          <p:cNvPr id="42" name="Graphic 41" descr="Woman with kid with solid fill">
            <a:extLst>
              <a:ext uri="{FF2B5EF4-FFF2-40B4-BE49-F238E27FC236}">
                <a16:creationId xmlns:a16="http://schemas.microsoft.com/office/drawing/2014/main" id="{604DE1E5-ECF2-43BD-A141-AC76890811B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1000247">
            <a:off x="5387682" y="2471928"/>
            <a:ext cx="473240" cy="458074"/>
          </a:xfrm>
          <a:prstGeom prst="rect">
            <a:avLst/>
          </a:prstGeom>
        </p:spPr>
      </p:pic>
      <p:pic>
        <p:nvPicPr>
          <p:cNvPr id="43" name="Graphic 42" descr="Man with kid outline">
            <a:extLst>
              <a:ext uri="{FF2B5EF4-FFF2-40B4-BE49-F238E27FC236}">
                <a16:creationId xmlns:a16="http://schemas.microsoft.com/office/drawing/2014/main" id="{740BB2EF-85AA-4A5B-A1B4-43312F4269C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59611">
            <a:off x="5251328" y="4125805"/>
            <a:ext cx="473240" cy="458074"/>
          </a:xfrm>
          <a:prstGeom prst="rect">
            <a:avLst/>
          </a:prstGeom>
        </p:spPr>
      </p:pic>
      <p:pic>
        <p:nvPicPr>
          <p:cNvPr id="44" name="Graphic 43" descr="Family with boy outline">
            <a:extLst>
              <a:ext uri="{FF2B5EF4-FFF2-40B4-BE49-F238E27FC236}">
                <a16:creationId xmlns:a16="http://schemas.microsoft.com/office/drawing/2014/main" id="{893FC781-DC98-4C7F-9E3F-C0EC6EBD1B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59611">
            <a:off x="5313285" y="5522182"/>
            <a:ext cx="473240" cy="458074"/>
          </a:xfrm>
          <a:prstGeom prst="rect">
            <a:avLst/>
          </a:prstGeom>
        </p:spPr>
      </p:pic>
      <p:pic>
        <p:nvPicPr>
          <p:cNvPr id="45" name="Graphic 44" descr="Family with girl with solid fill">
            <a:extLst>
              <a:ext uri="{FF2B5EF4-FFF2-40B4-BE49-F238E27FC236}">
                <a16:creationId xmlns:a16="http://schemas.microsoft.com/office/drawing/2014/main" id="{01E6AA83-93B5-43E1-B65F-AC18E95B2A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32392" y="1262706"/>
            <a:ext cx="473240" cy="458074"/>
          </a:xfrm>
          <a:prstGeom prst="rect">
            <a:avLst/>
          </a:prstGeom>
        </p:spPr>
      </p:pic>
      <p:pic>
        <p:nvPicPr>
          <p:cNvPr id="46" name="Graphic 45" descr="Family with girl outline">
            <a:extLst>
              <a:ext uri="{FF2B5EF4-FFF2-40B4-BE49-F238E27FC236}">
                <a16:creationId xmlns:a16="http://schemas.microsoft.com/office/drawing/2014/main" id="{D7EAD71B-D5C6-4CA7-AE23-503E3C4D623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13815" y="4239165"/>
            <a:ext cx="473240" cy="458074"/>
          </a:xfrm>
          <a:prstGeom prst="rect">
            <a:avLst/>
          </a:prstGeom>
        </p:spPr>
      </p:pic>
      <p:pic>
        <p:nvPicPr>
          <p:cNvPr id="48" name="Graphic 47" descr="Man with kid with solid fill">
            <a:extLst>
              <a:ext uri="{FF2B5EF4-FFF2-40B4-BE49-F238E27FC236}">
                <a16:creationId xmlns:a16="http://schemas.microsoft.com/office/drawing/2014/main" id="{5BF61A34-A8B1-48AE-9ED4-D9F5AA3992F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67683" y="2426025"/>
            <a:ext cx="473240" cy="458074"/>
          </a:xfrm>
          <a:prstGeom prst="rect">
            <a:avLst/>
          </a:prstGeom>
        </p:spPr>
      </p:pic>
      <p:pic>
        <p:nvPicPr>
          <p:cNvPr id="49" name="Graphic 48" descr="Woman with baby with solid fill">
            <a:extLst>
              <a:ext uri="{FF2B5EF4-FFF2-40B4-BE49-F238E27FC236}">
                <a16:creationId xmlns:a16="http://schemas.microsoft.com/office/drawing/2014/main" id="{AE9D281D-CF84-4F02-B295-2977CDB06A3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59611">
            <a:off x="5635030" y="2120114"/>
            <a:ext cx="473240" cy="458074"/>
          </a:xfrm>
          <a:prstGeom prst="rect">
            <a:avLst/>
          </a:prstGeom>
        </p:spPr>
      </p:pic>
      <p:pic>
        <p:nvPicPr>
          <p:cNvPr id="51" name="Graphic 50" descr="Family with two children outline">
            <a:extLst>
              <a:ext uri="{FF2B5EF4-FFF2-40B4-BE49-F238E27FC236}">
                <a16:creationId xmlns:a16="http://schemas.microsoft.com/office/drawing/2014/main" id="{B3CF0D2A-E1E4-42EE-8094-3CA6571D880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59611">
            <a:off x="5895771" y="4464603"/>
            <a:ext cx="473240" cy="458074"/>
          </a:xfrm>
          <a:prstGeom prst="rect">
            <a:avLst/>
          </a:prstGeom>
        </p:spPr>
      </p:pic>
      <p:pic>
        <p:nvPicPr>
          <p:cNvPr id="52" name="Graphic 51" descr="Family with two children with solid fill">
            <a:extLst>
              <a:ext uri="{FF2B5EF4-FFF2-40B4-BE49-F238E27FC236}">
                <a16:creationId xmlns:a16="http://schemas.microsoft.com/office/drawing/2014/main" id="{5C748ED7-FF71-42F6-AF91-AB94245F74B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431255" y="1717810"/>
            <a:ext cx="473240" cy="458074"/>
          </a:xfrm>
          <a:prstGeom prst="rect">
            <a:avLst/>
          </a:prstGeom>
        </p:spPr>
      </p:pic>
      <p:pic>
        <p:nvPicPr>
          <p:cNvPr id="53" name="Graphic 52" descr="Man and woman with solid fill">
            <a:extLst>
              <a:ext uri="{FF2B5EF4-FFF2-40B4-BE49-F238E27FC236}">
                <a16:creationId xmlns:a16="http://schemas.microsoft.com/office/drawing/2014/main" id="{8BE42829-038E-4BEB-8310-FA6430A65B1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rot="159611">
            <a:off x="5586497" y="1105685"/>
            <a:ext cx="473240" cy="458074"/>
          </a:xfrm>
          <a:prstGeom prst="rect">
            <a:avLst/>
          </a:prstGeom>
        </p:spPr>
      </p:pic>
      <p:pic>
        <p:nvPicPr>
          <p:cNvPr id="55" name="Graphic 54" descr="Family with boy outline">
            <a:extLst>
              <a:ext uri="{FF2B5EF4-FFF2-40B4-BE49-F238E27FC236}">
                <a16:creationId xmlns:a16="http://schemas.microsoft.com/office/drawing/2014/main" id="{EA3F314B-1350-4964-8547-29ABC7425FC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59611">
            <a:off x="6035283" y="5255432"/>
            <a:ext cx="473240" cy="458074"/>
          </a:xfrm>
          <a:prstGeom prst="rect">
            <a:avLst/>
          </a:prstGeom>
        </p:spPr>
      </p:pic>
      <p:pic>
        <p:nvPicPr>
          <p:cNvPr id="56" name="Graphic 55" descr="Man with kid outline">
            <a:extLst>
              <a:ext uri="{FF2B5EF4-FFF2-40B4-BE49-F238E27FC236}">
                <a16:creationId xmlns:a16="http://schemas.microsoft.com/office/drawing/2014/main" id="{8E98C05E-6107-4214-ADC5-B2CFD6EC7BB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59611">
            <a:off x="6618900" y="5501551"/>
            <a:ext cx="473240" cy="458074"/>
          </a:xfrm>
          <a:prstGeom prst="rect">
            <a:avLst/>
          </a:prstGeom>
        </p:spPr>
      </p:pic>
      <p:pic>
        <p:nvPicPr>
          <p:cNvPr id="57" name="Graphic 56" descr="Woman with kid outline">
            <a:extLst>
              <a:ext uri="{FF2B5EF4-FFF2-40B4-BE49-F238E27FC236}">
                <a16:creationId xmlns:a16="http://schemas.microsoft.com/office/drawing/2014/main" id="{4A4CF95C-9390-4AD0-971E-F757FE16FB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6767" y="4734987"/>
            <a:ext cx="473240" cy="458074"/>
          </a:xfrm>
          <a:prstGeom prst="rect">
            <a:avLst/>
          </a:prstGeom>
        </p:spPr>
      </p:pic>
      <p:pic>
        <p:nvPicPr>
          <p:cNvPr id="58" name="Graphic 57" descr="Man with kid with solid fill">
            <a:extLst>
              <a:ext uri="{FF2B5EF4-FFF2-40B4-BE49-F238E27FC236}">
                <a16:creationId xmlns:a16="http://schemas.microsoft.com/office/drawing/2014/main" id="{DDE00115-D7BD-4A16-8EF6-CC453659472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1309662">
            <a:off x="5748017" y="2877942"/>
            <a:ext cx="473240" cy="458074"/>
          </a:xfrm>
          <a:prstGeom prst="rect">
            <a:avLst/>
          </a:prstGeom>
        </p:spPr>
      </p:pic>
      <p:sp>
        <p:nvSpPr>
          <p:cNvPr id="61" name="TextBox 60">
            <a:extLst>
              <a:ext uri="{FF2B5EF4-FFF2-40B4-BE49-F238E27FC236}">
                <a16:creationId xmlns:a16="http://schemas.microsoft.com/office/drawing/2014/main" id="{5CD5937E-E6AC-4F02-A705-D60EC67FB4D3}"/>
              </a:ext>
            </a:extLst>
          </p:cNvPr>
          <p:cNvSpPr txBox="1"/>
          <p:nvPr/>
        </p:nvSpPr>
        <p:spPr>
          <a:xfrm rot="16200000">
            <a:off x="3949818" y="1681564"/>
            <a:ext cx="1920328" cy="2359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1200">
                <a:solidFill>
                  <a:srgbClr val="5E5E5E"/>
                </a:solidFill>
                <a:sym typeface="Helvetica Neue"/>
              </a:rPr>
              <a:t>Household Economic Capacity</a:t>
            </a:r>
          </a:p>
        </p:txBody>
      </p:sp>
      <p:sp>
        <p:nvSpPr>
          <p:cNvPr id="2" name="Title 1">
            <a:extLst>
              <a:ext uri="{FF2B5EF4-FFF2-40B4-BE49-F238E27FC236}">
                <a16:creationId xmlns:a16="http://schemas.microsoft.com/office/drawing/2014/main" id="{E8097560-7B53-6037-C642-42319CB2F5BD}"/>
              </a:ext>
            </a:extLst>
          </p:cNvPr>
          <p:cNvSpPr>
            <a:spLocks noGrp="1"/>
          </p:cNvSpPr>
          <p:nvPr>
            <p:ph type="title"/>
          </p:nvPr>
        </p:nvSpPr>
        <p:spPr>
          <a:xfrm>
            <a:off x="846311" y="664870"/>
            <a:ext cx="4021623" cy="1436796"/>
          </a:xfrm>
        </p:spPr>
        <p:txBody>
          <a:bodyPr/>
          <a:lstStyle/>
          <a:p>
            <a:r>
              <a:rPr lang="en-GB" sz="3600" b="0" dirty="0">
                <a:latin typeface="Open Sans ExtraBold" panose="020B0906030804020204" pitchFamily="34" charset="0"/>
              </a:rPr>
              <a:t>Computing the indicator</a:t>
            </a:r>
          </a:p>
        </p:txBody>
      </p:sp>
      <p:sp>
        <p:nvSpPr>
          <p:cNvPr id="3" name="Rectangle 2">
            <a:extLst>
              <a:ext uri="{FF2B5EF4-FFF2-40B4-BE49-F238E27FC236}">
                <a16:creationId xmlns:a16="http://schemas.microsoft.com/office/drawing/2014/main" id="{2AEA1BAC-C403-5AA8-7B02-D234DF210465}"/>
              </a:ext>
            </a:extLst>
          </p:cNvPr>
          <p:cNvSpPr/>
          <p:nvPr/>
        </p:nvSpPr>
        <p:spPr>
          <a:xfrm>
            <a:off x="5329008" y="953729"/>
            <a:ext cx="1773508" cy="257406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908816B-C766-2915-2F22-7275315B9595}"/>
              </a:ext>
            </a:extLst>
          </p:cNvPr>
          <p:cNvSpPr/>
          <p:nvPr/>
        </p:nvSpPr>
        <p:spPr>
          <a:xfrm>
            <a:off x="5224353" y="850202"/>
            <a:ext cx="2051637" cy="5531237"/>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3422732"/>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1FF6904F-3502-46A7-8B38-410B126FE5CC}"/>
              </a:ext>
            </a:extLst>
          </p:cNvPr>
          <p:cNvCxnSpPr>
            <a:cxnSpLocks/>
          </p:cNvCxnSpPr>
          <p:nvPr/>
        </p:nvCxnSpPr>
        <p:spPr>
          <a:xfrm>
            <a:off x="5240600" y="3686543"/>
            <a:ext cx="5068720" cy="23040"/>
          </a:xfrm>
          <a:prstGeom prst="line">
            <a:avLst/>
          </a:prstGeom>
          <a:ln w="76200">
            <a:solidFill>
              <a:schemeClr val="accent3"/>
            </a:solidFill>
          </a:ln>
        </p:spPr>
        <p:style>
          <a:lnRef idx="2">
            <a:schemeClr val="accent3"/>
          </a:lnRef>
          <a:fillRef idx="1">
            <a:schemeClr val="lt1"/>
          </a:fillRef>
          <a:effectRef idx="0">
            <a:schemeClr val="accent3"/>
          </a:effectRef>
          <a:fontRef idx="minor">
            <a:schemeClr val="dk1"/>
          </a:fontRef>
        </p:style>
      </p:cxnSp>
      <p:grpSp>
        <p:nvGrpSpPr>
          <p:cNvPr id="31" name="Group 30">
            <a:extLst>
              <a:ext uri="{FF2B5EF4-FFF2-40B4-BE49-F238E27FC236}">
                <a16:creationId xmlns:a16="http://schemas.microsoft.com/office/drawing/2014/main" id="{EF3CE83A-0192-4F73-8EAA-E59A8342DD8B}"/>
              </a:ext>
            </a:extLst>
          </p:cNvPr>
          <p:cNvGrpSpPr/>
          <p:nvPr/>
        </p:nvGrpSpPr>
        <p:grpSpPr>
          <a:xfrm>
            <a:off x="7712236" y="3419349"/>
            <a:ext cx="3174451" cy="669862"/>
            <a:chOff x="1047750" y="4362450"/>
            <a:chExt cx="6133709" cy="1337168"/>
          </a:xfrm>
        </p:grpSpPr>
        <p:sp>
          <p:nvSpPr>
            <p:cNvPr id="69" name="Rettangolo arrotondato">
              <a:extLst>
                <a:ext uri="{FF2B5EF4-FFF2-40B4-BE49-F238E27FC236}">
                  <a16:creationId xmlns:a16="http://schemas.microsoft.com/office/drawing/2014/main" id="{17BFDEB6-6380-4B1D-8D58-88276A812755}"/>
                </a:ext>
              </a:extLst>
            </p:cNvPr>
            <p:cNvSpPr/>
            <p:nvPr/>
          </p:nvSpPr>
          <p:spPr>
            <a:xfrm>
              <a:off x="1047750" y="4362450"/>
              <a:ext cx="5944186" cy="1337168"/>
            </a:xfrm>
            <a:prstGeom prst="roundRect">
              <a:avLst>
                <a:gd name="adj" fmla="val 10788"/>
              </a:avLst>
            </a:prstGeom>
            <a:solidFill>
              <a:srgbClr val="FFFFFF"/>
            </a:solidFill>
            <a:ln w="12700" cap="flat">
              <a:noFill/>
              <a:miter lim="400000"/>
            </a:ln>
            <a:effectLst>
              <a:outerShdw blurRad="279400" dist="116472" dir="5400000" rotWithShape="0">
                <a:srgbClr val="000000">
                  <a:alpha val="20487"/>
                </a:srgbClr>
              </a:outerShdw>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70" name="for essential needs">
              <a:extLst>
                <a:ext uri="{FF2B5EF4-FFF2-40B4-BE49-F238E27FC236}">
                  <a16:creationId xmlns:a16="http://schemas.microsoft.com/office/drawing/2014/main" id="{5DF49867-AA3B-4CFF-A9CA-F7055F9B7C9D}"/>
                </a:ext>
              </a:extLst>
            </p:cNvPr>
            <p:cNvSpPr txBox="1"/>
            <p:nvPr/>
          </p:nvSpPr>
          <p:spPr>
            <a:xfrm>
              <a:off x="1130904" y="4578922"/>
              <a:ext cx="6050555" cy="778212"/>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sz="2200">
                  <a:solidFill>
                    <a:srgbClr val="124076"/>
                  </a:solidFill>
                  <a:latin typeface="Open Sans"/>
                  <a:ea typeface="Open Sans"/>
                  <a:cs typeface="Open Sans"/>
                  <a:sym typeface="Open Sans"/>
                </a:defRPr>
              </a:lvl1pPr>
            </a:lstStyle>
            <a:p>
              <a:r>
                <a:rPr lang="en-GB" sz="1100"/>
                <a:t>The </a:t>
              </a:r>
              <a:r>
                <a:rPr lang="en-GB" sz="1100" b="1">
                  <a:solidFill>
                    <a:schemeClr val="accent3"/>
                  </a:solidFill>
                </a:rPr>
                <a:t>MEB</a:t>
              </a:r>
              <a:r>
                <a:rPr lang="en-GB" sz="1100">
                  <a:solidFill>
                    <a:schemeClr val="accent3"/>
                  </a:solidFill>
                </a:rPr>
                <a:t> </a:t>
              </a:r>
              <a:r>
                <a:rPr lang="en-GB" sz="1100"/>
                <a:t>is our monetary essential needs </a:t>
              </a:r>
              <a:r>
                <a:rPr lang="en-GB" sz="1100" b="1">
                  <a:solidFill>
                    <a:schemeClr val="accent3"/>
                  </a:solidFill>
                </a:rPr>
                <a:t>threshold</a:t>
              </a:r>
            </a:p>
          </p:txBody>
        </p:sp>
      </p:grpSp>
      <p:grpSp>
        <p:nvGrpSpPr>
          <p:cNvPr id="32" name="Group 31">
            <a:extLst>
              <a:ext uri="{FF2B5EF4-FFF2-40B4-BE49-F238E27FC236}">
                <a16:creationId xmlns:a16="http://schemas.microsoft.com/office/drawing/2014/main" id="{8BC028B6-44FC-4E04-AC83-1189C4B2F9FC}"/>
              </a:ext>
            </a:extLst>
          </p:cNvPr>
          <p:cNvGrpSpPr/>
          <p:nvPr/>
        </p:nvGrpSpPr>
        <p:grpSpPr>
          <a:xfrm>
            <a:off x="7445961" y="1840953"/>
            <a:ext cx="3690840" cy="669862"/>
            <a:chOff x="337556" y="6178911"/>
            <a:chExt cx="7131481" cy="1337168"/>
          </a:xfrm>
        </p:grpSpPr>
        <p:sp>
          <p:nvSpPr>
            <p:cNvPr id="67" name="Rettangolo arrotondato">
              <a:extLst>
                <a:ext uri="{FF2B5EF4-FFF2-40B4-BE49-F238E27FC236}">
                  <a16:creationId xmlns:a16="http://schemas.microsoft.com/office/drawing/2014/main" id="{C8FFECFE-9A55-4156-A229-ABB4FEB4D9AB}"/>
                </a:ext>
              </a:extLst>
            </p:cNvPr>
            <p:cNvSpPr/>
            <p:nvPr/>
          </p:nvSpPr>
          <p:spPr>
            <a:xfrm>
              <a:off x="337556" y="6178911"/>
              <a:ext cx="7131481" cy="1337168"/>
            </a:xfrm>
            <a:prstGeom prst="roundRect">
              <a:avLst>
                <a:gd name="adj" fmla="val 10788"/>
              </a:avLst>
            </a:prstGeom>
            <a:solidFill>
              <a:srgbClr val="FFFFFF"/>
            </a:solidFill>
            <a:ln w="12700" cap="flat">
              <a:noFill/>
              <a:miter lim="400000"/>
            </a:ln>
            <a:effectLst>
              <a:outerShdw blurRad="279400" dist="116472" dir="5400000" rotWithShape="0">
                <a:srgbClr val="000000">
                  <a:alpha val="20487"/>
                </a:srgbClr>
              </a:outerShdw>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68" name="for essential needs">
              <a:extLst>
                <a:ext uri="{FF2B5EF4-FFF2-40B4-BE49-F238E27FC236}">
                  <a16:creationId xmlns:a16="http://schemas.microsoft.com/office/drawing/2014/main" id="{B4F349CC-2E0D-4F41-BA43-33A0FC232FB5}"/>
                </a:ext>
              </a:extLst>
            </p:cNvPr>
            <p:cNvSpPr txBox="1"/>
            <p:nvPr/>
          </p:nvSpPr>
          <p:spPr>
            <a:xfrm>
              <a:off x="472345" y="6461724"/>
              <a:ext cx="6861903" cy="778212"/>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sz="2200">
                  <a:solidFill>
                    <a:srgbClr val="124076"/>
                  </a:solidFill>
                  <a:latin typeface="Open Sans"/>
                  <a:ea typeface="Open Sans"/>
                  <a:cs typeface="Open Sans"/>
                  <a:sym typeface="Open Sans"/>
                </a:defRPr>
              </a:lvl1pPr>
            </a:lstStyle>
            <a:p>
              <a:r>
                <a:rPr lang="en-GB" sz="1100"/>
                <a:t>The ECMEN is an indicator that tells us the share of HH falling </a:t>
              </a:r>
              <a:r>
                <a:rPr lang="en-GB" sz="1100" b="1">
                  <a:solidFill>
                    <a:schemeClr val="tx2"/>
                  </a:solidFill>
                </a:rPr>
                <a:t>above</a:t>
              </a:r>
              <a:r>
                <a:rPr lang="en-GB" sz="1100" b="1">
                  <a:solidFill>
                    <a:srgbClr val="FFC000"/>
                  </a:solidFill>
                </a:rPr>
                <a:t> </a:t>
              </a:r>
              <a:r>
                <a:rPr lang="en-GB" sz="1100"/>
                <a:t>this threshold</a:t>
              </a:r>
              <a:endParaRPr lang="en-GB" sz="2000"/>
            </a:p>
          </p:txBody>
        </p:sp>
      </p:grpSp>
      <p:cxnSp>
        <p:nvCxnSpPr>
          <p:cNvPr id="36" name="Straight Arrow Connector 35">
            <a:extLst>
              <a:ext uri="{FF2B5EF4-FFF2-40B4-BE49-F238E27FC236}">
                <a16:creationId xmlns:a16="http://schemas.microsoft.com/office/drawing/2014/main" id="{951F1E35-4572-4DA8-91D9-7E3F12A6F5AF}"/>
              </a:ext>
            </a:extLst>
          </p:cNvPr>
          <p:cNvCxnSpPr>
            <a:cxnSpLocks/>
          </p:cNvCxnSpPr>
          <p:nvPr/>
        </p:nvCxnSpPr>
        <p:spPr>
          <a:xfrm flipV="1">
            <a:off x="5111830" y="1118048"/>
            <a:ext cx="0" cy="553123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38" name="Graphic 37" descr="Family with girl with solid fill">
            <a:extLst>
              <a:ext uri="{FF2B5EF4-FFF2-40B4-BE49-F238E27FC236}">
                <a16:creationId xmlns:a16="http://schemas.microsoft.com/office/drawing/2014/main" id="{61D87E74-D7C1-4CEC-9A0B-691854D8E2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9611">
            <a:off x="5342601" y="1590607"/>
            <a:ext cx="473240" cy="458074"/>
          </a:xfrm>
          <a:prstGeom prst="rect">
            <a:avLst/>
          </a:prstGeom>
        </p:spPr>
      </p:pic>
      <p:pic>
        <p:nvPicPr>
          <p:cNvPr id="39" name="Graphic 38" descr="Family with boy with solid fill">
            <a:extLst>
              <a:ext uri="{FF2B5EF4-FFF2-40B4-BE49-F238E27FC236}">
                <a16:creationId xmlns:a16="http://schemas.microsoft.com/office/drawing/2014/main" id="{81DB55E8-2F3B-4454-80D6-55D9BE6765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9611">
            <a:off x="6548724" y="3022139"/>
            <a:ext cx="473240" cy="458074"/>
          </a:xfrm>
          <a:prstGeom prst="rect">
            <a:avLst/>
          </a:prstGeom>
        </p:spPr>
      </p:pic>
      <p:pic>
        <p:nvPicPr>
          <p:cNvPr id="40" name="Graphic 39" descr="Man with kid with solid fill">
            <a:extLst>
              <a:ext uri="{FF2B5EF4-FFF2-40B4-BE49-F238E27FC236}">
                <a16:creationId xmlns:a16="http://schemas.microsoft.com/office/drawing/2014/main" id="{3448595A-BD8B-4B01-8D5B-526D0C05A6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59611">
            <a:off x="6618900" y="3964796"/>
            <a:ext cx="473240" cy="458074"/>
          </a:xfrm>
          <a:prstGeom prst="rect">
            <a:avLst/>
          </a:prstGeom>
        </p:spPr>
      </p:pic>
      <p:pic>
        <p:nvPicPr>
          <p:cNvPr id="41" name="Graphic 40" descr="Woman with kid outline">
            <a:extLst>
              <a:ext uri="{FF2B5EF4-FFF2-40B4-BE49-F238E27FC236}">
                <a16:creationId xmlns:a16="http://schemas.microsoft.com/office/drawing/2014/main" id="{8E85E693-D962-44B1-B7F1-85996C97B3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1156637">
            <a:off x="5467914" y="4926360"/>
            <a:ext cx="473240" cy="458074"/>
          </a:xfrm>
          <a:prstGeom prst="rect">
            <a:avLst/>
          </a:prstGeom>
        </p:spPr>
      </p:pic>
      <p:pic>
        <p:nvPicPr>
          <p:cNvPr id="42" name="Graphic 41" descr="Woman with kid with solid fill">
            <a:extLst>
              <a:ext uri="{FF2B5EF4-FFF2-40B4-BE49-F238E27FC236}">
                <a16:creationId xmlns:a16="http://schemas.microsoft.com/office/drawing/2014/main" id="{604DE1E5-ECF2-43BD-A141-AC76890811B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1000247">
            <a:off x="5387682" y="2471928"/>
            <a:ext cx="473240" cy="458074"/>
          </a:xfrm>
          <a:prstGeom prst="rect">
            <a:avLst/>
          </a:prstGeom>
        </p:spPr>
      </p:pic>
      <p:pic>
        <p:nvPicPr>
          <p:cNvPr id="44" name="Graphic 43" descr="Family with boy outline">
            <a:extLst>
              <a:ext uri="{FF2B5EF4-FFF2-40B4-BE49-F238E27FC236}">
                <a16:creationId xmlns:a16="http://schemas.microsoft.com/office/drawing/2014/main" id="{893FC781-DC98-4C7F-9E3F-C0EC6EBD1B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59611">
            <a:off x="5313285" y="5522182"/>
            <a:ext cx="473240" cy="458074"/>
          </a:xfrm>
          <a:prstGeom prst="rect">
            <a:avLst/>
          </a:prstGeom>
        </p:spPr>
      </p:pic>
      <p:pic>
        <p:nvPicPr>
          <p:cNvPr id="45" name="Graphic 44" descr="Family with girl with solid fill">
            <a:extLst>
              <a:ext uri="{FF2B5EF4-FFF2-40B4-BE49-F238E27FC236}">
                <a16:creationId xmlns:a16="http://schemas.microsoft.com/office/drawing/2014/main" id="{01E6AA83-93B5-43E1-B65F-AC18E95B2A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2392" y="1262706"/>
            <a:ext cx="473240" cy="458074"/>
          </a:xfrm>
          <a:prstGeom prst="rect">
            <a:avLst/>
          </a:prstGeom>
        </p:spPr>
      </p:pic>
      <p:pic>
        <p:nvPicPr>
          <p:cNvPr id="48" name="Graphic 47" descr="Man with kid with solid fill">
            <a:extLst>
              <a:ext uri="{FF2B5EF4-FFF2-40B4-BE49-F238E27FC236}">
                <a16:creationId xmlns:a16="http://schemas.microsoft.com/office/drawing/2014/main" id="{5BF61A34-A8B1-48AE-9ED4-D9F5AA3992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67683" y="2426025"/>
            <a:ext cx="473240" cy="458074"/>
          </a:xfrm>
          <a:prstGeom prst="rect">
            <a:avLst/>
          </a:prstGeom>
        </p:spPr>
      </p:pic>
      <p:pic>
        <p:nvPicPr>
          <p:cNvPr id="49" name="Graphic 48" descr="Woman with baby with solid fill">
            <a:extLst>
              <a:ext uri="{FF2B5EF4-FFF2-40B4-BE49-F238E27FC236}">
                <a16:creationId xmlns:a16="http://schemas.microsoft.com/office/drawing/2014/main" id="{AE9D281D-CF84-4F02-B295-2977CDB06A3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59611">
            <a:off x="5635030" y="2120114"/>
            <a:ext cx="473240" cy="458074"/>
          </a:xfrm>
          <a:prstGeom prst="rect">
            <a:avLst/>
          </a:prstGeom>
        </p:spPr>
      </p:pic>
      <p:pic>
        <p:nvPicPr>
          <p:cNvPr id="52" name="Graphic 51" descr="Family with two children with solid fill">
            <a:extLst>
              <a:ext uri="{FF2B5EF4-FFF2-40B4-BE49-F238E27FC236}">
                <a16:creationId xmlns:a16="http://schemas.microsoft.com/office/drawing/2014/main" id="{5C748ED7-FF71-42F6-AF91-AB94245F74B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31255" y="1717810"/>
            <a:ext cx="473240" cy="458074"/>
          </a:xfrm>
          <a:prstGeom prst="rect">
            <a:avLst/>
          </a:prstGeom>
        </p:spPr>
      </p:pic>
      <p:pic>
        <p:nvPicPr>
          <p:cNvPr id="53" name="Graphic 52" descr="Man and woman with solid fill">
            <a:extLst>
              <a:ext uri="{FF2B5EF4-FFF2-40B4-BE49-F238E27FC236}">
                <a16:creationId xmlns:a16="http://schemas.microsoft.com/office/drawing/2014/main" id="{8BE42829-038E-4BEB-8310-FA6430A65B1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59611">
            <a:off x="5586497" y="1105685"/>
            <a:ext cx="473240" cy="458074"/>
          </a:xfrm>
          <a:prstGeom prst="rect">
            <a:avLst/>
          </a:prstGeom>
        </p:spPr>
      </p:pic>
      <p:pic>
        <p:nvPicPr>
          <p:cNvPr id="55" name="Graphic 54" descr="Family with boy outline">
            <a:extLst>
              <a:ext uri="{FF2B5EF4-FFF2-40B4-BE49-F238E27FC236}">
                <a16:creationId xmlns:a16="http://schemas.microsoft.com/office/drawing/2014/main" id="{EA3F314B-1350-4964-8547-29ABC7425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59611">
            <a:off x="6035283" y="5255432"/>
            <a:ext cx="473240" cy="458074"/>
          </a:xfrm>
          <a:prstGeom prst="rect">
            <a:avLst/>
          </a:prstGeom>
        </p:spPr>
      </p:pic>
      <p:pic>
        <p:nvPicPr>
          <p:cNvPr id="56" name="Graphic 55" descr="Man with kid outline">
            <a:extLst>
              <a:ext uri="{FF2B5EF4-FFF2-40B4-BE49-F238E27FC236}">
                <a16:creationId xmlns:a16="http://schemas.microsoft.com/office/drawing/2014/main" id="{8E98C05E-6107-4214-ADC5-B2CFD6EC7BB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59611">
            <a:off x="6618900" y="5501551"/>
            <a:ext cx="473240" cy="458074"/>
          </a:xfrm>
          <a:prstGeom prst="rect">
            <a:avLst/>
          </a:prstGeom>
        </p:spPr>
      </p:pic>
      <p:pic>
        <p:nvPicPr>
          <p:cNvPr id="57" name="Graphic 56" descr="Woman with kid outline">
            <a:extLst>
              <a:ext uri="{FF2B5EF4-FFF2-40B4-BE49-F238E27FC236}">
                <a16:creationId xmlns:a16="http://schemas.microsoft.com/office/drawing/2014/main" id="{4A4CF95C-9390-4AD0-971E-F757FE16FBF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00690" y="4897830"/>
            <a:ext cx="473240" cy="458074"/>
          </a:xfrm>
          <a:prstGeom prst="rect">
            <a:avLst/>
          </a:prstGeom>
        </p:spPr>
      </p:pic>
      <p:pic>
        <p:nvPicPr>
          <p:cNvPr id="58" name="Graphic 57" descr="Man with kid with solid fill">
            <a:extLst>
              <a:ext uri="{FF2B5EF4-FFF2-40B4-BE49-F238E27FC236}">
                <a16:creationId xmlns:a16="http://schemas.microsoft.com/office/drawing/2014/main" id="{DDE00115-D7BD-4A16-8EF6-CC45365947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309662">
            <a:off x="5748017" y="2877942"/>
            <a:ext cx="473240" cy="458074"/>
          </a:xfrm>
          <a:prstGeom prst="rect">
            <a:avLst/>
          </a:prstGeom>
        </p:spPr>
      </p:pic>
      <p:sp>
        <p:nvSpPr>
          <p:cNvPr id="61" name="TextBox 60">
            <a:extLst>
              <a:ext uri="{FF2B5EF4-FFF2-40B4-BE49-F238E27FC236}">
                <a16:creationId xmlns:a16="http://schemas.microsoft.com/office/drawing/2014/main" id="{5CD5937E-E6AC-4F02-A705-D60EC67FB4D3}"/>
              </a:ext>
            </a:extLst>
          </p:cNvPr>
          <p:cNvSpPr txBox="1"/>
          <p:nvPr/>
        </p:nvSpPr>
        <p:spPr>
          <a:xfrm rot="16200000">
            <a:off x="3949818" y="1681564"/>
            <a:ext cx="1920328" cy="2359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1200">
                <a:solidFill>
                  <a:srgbClr val="5E5E5E"/>
                </a:solidFill>
                <a:sym typeface="Helvetica Neue"/>
              </a:rPr>
              <a:t>Household Economic Capacity</a:t>
            </a:r>
          </a:p>
        </p:txBody>
      </p:sp>
      <p:sp>
        <p:nvSpPr>
          <p:cNvPr id="3" name="Rectangle 2">
            <a:extLst>
              <a:ext uri="{FF2B5EF4-FFF2-40B4-BE49-F238E27FC236}">
                <a16:creationId xmlns:a16="http://schemas.microsoft.com/office/drawing/2014/main" id="{2AEA1BAC-C403-5AA8-7B02-D234DF210465}"/>
              </a:ext>
            </a:extLst>
          </p:cNvPr>
          <p:cNvSpPr/>
          <p:nvPr/>
        </p:nvSpPr>
        <p:spPr>
          <a:xfrm>
            <a:off x="5329008" y="953729"/>
            <a:ext cx="1773508" cy="3733499"/>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908816B-C766-2915-2F22-7275315B9595}"/>
              </a:ext>
            </a:extLst>
          </p:cNvPr>
          <p:cNvSpPr/>
          <p:nvPr/>
        </p:nvSpPr>
        <p:spPr>
          <a:xfrm>
            <a:off x="5224353" y="850202"/>
            <a:ext cx="2051637" cy="5531237"/>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26BED553-FCA8-F1E0-0C74-651B9C930FC5}"/>
              </a:ext>
            </a:extLst>
          </p:cNvPr>
          <p:cNvCxnSpPr>
            <a:cxnSpLocks/>
          </p:cNvCxnSpPr>
          <p:nvPr/>
        </p:nvCxnSpPr>
        <p:spPr>
          <a:xfrm>
            <a:off x="5195698" y="4835528"/>
            <a:ext cx="5068720" cy="23040"/>
          </a:xfrm>
          <a:prstGeom prst="line">
            <a:avLst/>
          </a:prstGeom>
          <a:ln w="76200">
            <a:solidFill>
              <a:schemeClr val="accent2"/>
            </a:solidFill>
          </a:ln>
        </p:spPr>
        <p:style>
          <a:lnRef idx="2">
            <a:schemeClr val="accent3"/>
          </a:lnRef>
          <a:fillRef idx="1">
            <a:schemeClr val="lt1"/>
          </a:fillRef>
          <a:effectRef idx="0">
            <a:schemeClr val="accent3"/>
          </a:effectRef>
          <a:fontRef idx="minor">
            <a:schemeClr val="dk1"/>
          </a:fontRef>
        </p:style>
      </p:cxnSp>
      <p:pic>
        <p:nvPicPr>
          <p:cNvPr id="6" name="Graphic 5" descr="Woman with baby with solid fill">
            <a:extLst>
              <a:ext uri="{FF2B5EF4-FFF2-40B4-BE49-F238E27FC236}">
                <a16:creationId xmlns:a16="http://schemas.microsoft.com/office/drawing/2014/main" id="{2B30E58D-D842-5BFF-5F8C-730DB4D2272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59611">
            <a:off x="5361893" y="3897553"/>
            <a:ext cx="473240" cy="458074"/>
          </a:xfrm>
          <a:prstGeom prst="rect">
            <a:avLst/>
          </a:prstGeom>
        </p:spPr>
      </p:pic>
      <p:pic>
        <p:nvPicPr>
          <p:cNvPr id="7" name="Graphic 6" descr="Family with boy with solid fill">
            <a:extLst>
              <a:ext uri="{FF2B5EF4-FFF2-40B4-BE49-F238E27FC236}">
                <a16:creationId xmlns:a16="http://schemas.microsoft.com/office/drawing/2014/main" id="{1A6AF81C-7B0B-5412-35FD-1F6B75BEE1F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rot="159611">
            <a:off x="5949060" y="4042416"/>
            <a:ext cx="473240" cy="458074"/>
          </a:xfrm>
          <a:prstGeom prst="rect">
            <a:avLst/>
          </a:prstGeom>
        </p:spPr>
      </p:pic>
      <p:grpSp>
        <p:nvGrpSpPr>
          <p:cNvPr id="8" name="Group 7">
            <a:extLst>
              <a:ext uri="{FF2B5EF4-FFF2-40B4-BE49-F238E27FC236}">
                <a16:creationId xmlns:a16="http://schemas.microsoft.com/office/drawing/2014/main" id="{06D15AD9-9012-68B6-A851-0EADE8DEC118}"/>
              </a:ext>
            </a:extLst>
          </p:cNvPr>
          <p:cNvGrpSpPr/>
          <p:nvPr/>
        </p:nvGrpSpPr>
        <p:grpSpPr>
          <a:xfrm>
            <a:off x="7704155" y="4485535"/>
            <a:ext cx="3174451" cy="669862"/>
            <a:chOff x="1047750" y="4362450"/>
            <a:chExt cx="6133709" cy="1337168"/>
          </a:xfrm>
        </p:grpSpPr>
        <p:sp>
          <p:nvSpPr>
            <p:cNvPr id="9" name="Rettangolo arrotondato">
              <a:extLst>
                <a:ext uri="{FF2B5EF4-FFF2-40B4-BE49-F238E27FC236}">
                  <a16:creationId xmlns:a16="http://schemas.microsoft.com/office/drawing/2014/main" id="{AB697581-B85E-3786-CD9D-A77B24A03C52}"/>
                </a:ext>
              </a:extLst>
            </p:cNvPr>
            <p:cNvSpPr/>
            <p:nvPr/>
          </p:nvSpPr>
          <p:spPr>
            <a:xfrm>
              <a:off x="1047750" y="4362450"/>
              <a:ext cx="5944186" cy="1337168"/>
            </a:xfrm>
            <a:prstGeom prst="roundRect">
              <a:avLst>
                <a:gd name="adj" fmla="val 10788"/>
              </a:avLst>
            </a:prstGeom>
            <a:solidFill>
              <a:srgbClr val="FFFFFF"/>
            </a:solidFill>
            <a:ln w="12700" cap="flat">
              <a:noFill/>
              <a:miter lim="400000"/>
            </a:ln>
            <a:effectLst>
              <a:outerShdw blurRad="279400" dist="116472" dir="5400000" rotWithShape="0">
                <a:srgbClr val="000000">
                  <a:alpha val="20487"/>
                </a:srgbClr>
              </a:outerShdw>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0" name="for essential needs">
              <a:extLst>
                <a:ext uri="{FF2B5EF4-FFF2-40B4-BE49-F238E27FC236}">
                  <a16:creationId xmlns:a16="http://schemas.microsoft.com/office/drawing/2014/main" id="{516AE27B-883B-E108-FBDE-3D808C6EAC71}"/>
                </a:ext>
              </a:extLst>
            </p:cNvPr>
            <p:cNvSpPr txBox="1"/>
            <p:nvPr/>
          </p:nvSpPr>
          <p:spPr>
            <a:xfrm>
              <a:off x="1130904" y="4578922"/>
              <a:ext cx="6050555" cy="778212"/>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sz="2200">
                  <a:solidFill>
                    <a:srgbClr val="124076"/>
                  </a:solidFill>
                  <a:latin typeface="Open Sans"/>
                  <a:ea typeface="Open Sans"/>
                  <a:cs typeface="Open Sans"/>
                  <a:sym typeface="Open Sans"/>
                </a:defRPr>
              </a:lvl1pPr>
            </a:lstStyle>
            <a:p>
              <a:r>
                <a:rPr lang="en-GB" sz="1100"/>
                <a:t>The </a:t>
              </a:r>
              <a:r>
                <a:rPr lang="en-GB" sz="1100" b="1">
                  <a:solidFill>
                    <a:schemeClr val="accent2"/>
                  </a:solidFill>
                </a:rPr>
                <a:t>SMEB</a:t>
              </a:r>
              <a:r>
                <a:rPr lang="en-GB" sz="1100">
                  <a:solidFill>
                    <a:schemeClr val="accent3"/>
                  </a:solidFill>
                </a:rPr>
                <a:t> </a:t>
              </a:r>
              <a:r>
                <a:rPr lang="en-GB" sz="1100"/>
                <a:t>is our monetary essential needs </a:t>
              </a:r>
              <a:r>
                <a:rPr lang="en-GB" sz="1100" b="1">
                  <a:solidFill>
                    <a:schemeClr val="accent2"/>
                  </a:solidFill>
                </a:rPr>
                <a:t>threshold</a:t>
              </a:r>
            </a:p>
          </p:txBody>
        </p:sp>
      </p:grpSp>
      <p:sp>
        <p:nvSpPr>
          <p:cNvPr id="11" name="TextBox 10">
            <a:extLst>
              <a:ext uri="{FF2B5EF4-FFF2-40B4-BE49-F238E27FC236}">
                <a16:creationId xmlns:a16="http://schemas.microsoft.com/office/drawing/2014/main" id="{83AE3002-7AE3-9990-39BB-C1F018D3FC67}"/>
              </a:ext>
            </a:extLst>
          </p:cNvPr>
          <p:cNvSpPr txBox="1"/>
          <p:nvPr/>
        </p:nvSpPr>
        <p:spPr>
          <a:xfrm>
            <a:off x="733789" y="2016076"/>
            <a:ext cx="3843852" cy="327782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The ECMEN can also be computed using the Survival MEB (SMEB)</a:t>
            </a:r>
          </a:p>
          <a:p>
            <a:pPr marL="285750" indent="-285750">
              <a:spcAft>
                <a:spcPts val="6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This is the absolute minimum amount required to maintain existence and cover lifesaving needs</a:t>
            </a:r>
          </a:p>
          <a:p>
            <a:pPr marL="285750" indent="-285750">
              <a:spcAft>
                <a:spcPts val="6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Using an MEB and an SMEB allow to categorize households into different categories of economic capacity</a:t>
            </a:r>
          </a:p>
          <a:p>
            <a:pPr marL="285750" indent="-285750">
              <a:spcAft>
                <a:spcPts val="6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When an SMEB is used, it should be clearly indicated</a:t>
            </a:r>
          </a:p>
        </p:txBody>
      </p:sp>
      <p:sp>
        <p:nvSpPr>
          <p:cNvPr id="14" name="Title 1">
            <a:extLst>
              <a:ext uri="{FF2B5EF4-FFF2-40B4-BE49-F238E27FC236}">
                <a16:creationId xmlns:a16="http://schemas.microsoft.com/office/drawing/2014/main" id="{8B5F8CF9-9C1F-2A03-29B5-093FC901CDD6}"/>
              </a:ext>
            </a:extLst>
          </p:cNvPr>
          <p:cNvSpPr txBox="1">
            <a:spLocks/>
          </p:cNvSpPr>
          <p:nvPr/>
        </p:nvSpPr>
        <p:spPr>
          <a:xfrm>
            <a:off x="846311" y="664870"/>
            <a:ext cx="4021623" cy="1436796"/>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sz="3000"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dirty="0">
                <a:latin typeface="Open Sans ExtraBold" panose="020B0906030804020204" pitchFamily="34" charset="0"/>
              </a:rPr>
              <a:t>Computing the indicator</a:t>
            </a:r>
          </a:p>
        </p:txBody>
      </p:sp>
    </p:spTree>
    <p:extLst>
      <p:ext uri="{BB962C8B-B14F-4D97-AF65-F5344CB8AC3E}">
        <p14:creationId xmlns:p14="http://schemas.microsoft.com/office/powerpoint/2010/main" val="1132287137"/>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ECMEN: GITHUB</a:t>
            </a:r>
          </a:p>
        </p:txBody>
      </p:sp>
      <p:sp>
        <p:nvSpPr>
          <p:cNvPr id="2" name="TextBox 1">
            <a:extLst>
              <a:ext uri="{FF2B5EF4-FFF2-40B4-BE49-F238E27FC236}">
                <a16:creationId xmlns:a16="http://schemas.microsoft.com/office/drawing/2014/main" id="{80E579A3-D519-80D4-3FAD-CB184C0AE95B}"/>
              </a:ext>
            </a:extLst>
          </p:cNvPr>
          <p:cNvSpPr txBox="1"/>
          <p:nvPr/>
        </p:nvSpPr>
        <p:spPr>
          <a:xfrm>
            <a:off x="10234597" y="6141585"/>
            <a:ext cx="1957403"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GitHub WFP RAM</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3" name="Straight Arrow Connector 2">
            <a:extLst>
              <a:ext uri="{FF2B5EF4-FFF2-40B4-BE49-F238E27FC236}">
                <a16:creationId xmlns:a16="http://schemas.microsoft.com/office/drawing/2014/main" id="{FB701F91-EC12-60BC-3369-C1DC2DDAD576}"/>
              </a:ext>
            </a:extLst>
          </p:cNvPr>
          <p:cNvCxnSpPr>
            <a:cxnSpLocks/>
          </p:cNvCxnSpPr>
          <p:nvPr/>
        </p:nvCxnSpPr>
        <p:spPr>
          <a:xfrm>
            <a:off x="8533736" y="6362075"/>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B33C5D2-8741-D453-B44E-9FBF08812CF3}"/>
              </a:ext>
            </a:extLst>
          </p:cNvPr>
          <p:cNvSpPr txBox="1"/>
          <p:nvPr/>
        </p:nvSpPr>
        <p:spPr>
          <a:xfrm>
            <a:off x="4848448" y="6154697"/>
            <a:ext cx="3685289"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SPSS, STATA and R scripts on </a:t>
            </a:r>
          </a:p>
        </p:txBody>
      </p:sp>
      <p:pic>
        <p:nvPicPr>
          <p:cNvPr id="11" name="Picture 10">
            <a:extLst>
              <a:ext uri="{FF2B5EF4-FFF2-40B4-BE49-F238E27FC236}">
                <a16:creationId xmlns:a16="http://schemas.microsoft.com/office/drawing/2014/main" id="{67A7B03C-092F-A4CF-66DB-0541271843A5}"/>
              </a:ext>
            </a:extLst>
          </p:cNvPr>
          <p:cNvPicPr>
            <a:picLocks noChangeAspect="1"/>
          </p:cNvPicPr>
          <p:nvPr/>
        </p:nvPicPr>
        <p:blipFill>
          <a:blip r:embed="rId4"/>
          <a:stretch>
            <a:fillRect/>
          </a:stretch>
        </p:blipFill>
        <p:spPr>
          <a:xfrm>
            <a:off x="717181" y="1243166"/>
            <a:ext cx="8410575" cy="4076700"/>
          </a:xfrm>
          <a:prstGeom prst="rect">
            <a:avLst/>
          </a:prstGeom>
        </p:spPr>
      </p:pic>
    </p:spTree>
    <p:extLst>
      <p:ext uri="{BB962C8B-B14F-4D97-AF65-F5344CB8AC3E}">
        <p14:creationId xmlns:p14="http://schemas.microsoft.com/office/powerpoint/2010/main" val="33298846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Reporting</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09600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5202151" cy="662558"/>
          </a:xfrm>
        </p:spPr>
        <p:txBody>
          <a:bodyPr anchor="t" anchorCtr="0"/>
          <a:lstStyle/>
          <a:p>
            <a:r>
              <a:rPr lang="en-GB" sz="3400" b="0" kern="1400" spc="230" dirty="0">
                <a:solidFill>
                  <a:schemeClr val="tx1"/>
                </a:solidFill>
                <a:latin typeface="Open Sans ExtraBold" panose="020B0906030804020204" pitchFamily="34" charset="0"/>
              </a:rPr>
              <a:t>ECMEN: REPORTING EXAMPLE </a:t>
            </a: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6837875" y="1916429"/>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Figure 1 - Economic Capacity to Meet Essential Needs</a:t>
            </a: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53339" y="1817763"/>
            <a:ext cx="537505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i="1">
                <a:latin typeface="Open Sans" panose="020B0606030504020204" pitchFamily="34" charset="0"/>
                <a:ea typeface="Calibri" panose="020F0502020204030204" pitchFamily="34" charset="0"/>
                <a:cs typeface="Times New Roman" panose="02020603050405020304" pitchFamily="18" charset="0"/>
              </a:rPr>
              <a:t>“Overall, only 60 percent of the population has the economic capacity to meet its essential needs. The situation is better in the South, where 68 percent of the population is able to meet its essential needs. Instead, the North appears more economically vulnerable, with only 48% of households having economic capacity above the MEB.”</a:t>
            </a:r>
          </a:p>
        </p:txBody>
      </p:sp>
      <p:graphicFrame>
        <p:nvGraphicFramePr>
          <p:cNvPr id="11" name="Chart 10">
            <a:extLst>
              <a:ext uri="{FF2B5EF4-FFF2-40B4-BE49-F238E27FC236}">
                <a16:creationId xmlns:a16="http://schemas.microsoft.com/office/drawing/2014/main" id="{3723061D-B63B-268B-6F52-1AB82FB8759B}"/>
              </a:ext>
            </a:extLst>
          </p:cNvPr>
          <p:cNvGraphicFramePr>
            <a:graphicFrameLocks/>
          </p:cNvGraphicFramePr>
          <p:nvPr>
            <p:extLst>
              <p:ext uri="{D42A27DB-BD31-4B8C-83A1-F6EECF244321}">
                <p14:modId xmlns:p14="http://schemas.microsoft.com/office/powerpoint/2010/main" val="3149237111"/>
              </p:ext>
            </p:extLst>
          </p:nvPr>
        </p:nvGraphicFramePr>
        <p:xfrm>
          <a:off x="6670273" y="2320159"/>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3723061D-B63B-268B-6F52-1AB82FB8759B}"/>
              </a:ext>
            </a:extLst>
          </p:cNvPr>
          <p:cNvGraphicFramePr>
            <a:graphicFrameLocks/>
          </p:cNvGraphicFramePr>
          <p:nvPr>
            <p:extLst>
              <p:ext uri="{D42A27DB-BD31-4B8C-83A1-F6EECF244321}">
                <p14:modId xmlns:p14="http://schemas.microsoft.com/office/powerpoint/2010/main" val="1326169390"/>
              </p:ext>
            </p:extLst>
          </p:nvPr>
        </p:nvGraphicFramePr>
        <p:xfrm>
          <a:off x="6670273" y="2320159"/>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35752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09600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5358399" cy="662558"/>
          </a:xfrm>
        </p:spPr>
        <p:txBody>
          <a:bodyPr anchor="t" anchorCtr="0"/>
          <a:lstStyle/>
          <a:p>
            <a:r>
              <a:rPr lang="en-GB" sz="3400" b="0" kern="1400" spc="230" dirty="0">
                <a:solidFill>
                  <a:schemeClr val="tx1"/>
                </a:solidFill>
                <a:latin typeface="Open Sans ExtraBold" panose="020B0906030804020204" pitchFamily="34" charset="0"/>
              </a:rPr>
              <a:t>ECMEN: REPORTING EXAMPLE </a:t>
            </a: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6837875" y="1916429"/>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Figure 1 - Economic Capacity to Meet Essential Needs</a:t>
            </a: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53339" y="1817763"/>
            <a:ext cx="537505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a:latin typeface="Open Sans" panose="020B0606030504020204" pitchFamily="34" charset="0"/>
                <a:ea typeface="Calibri" panose="020F0502020204030204" pitchFamily="34" charset="0"/>
                <a:cs typeface="Times New Roman" panose="02020603050405020304" pitchFamily="18" charset="0"/>
              </a:rPr>
              <a:t>When both an MEB and SMEB are available, the ECMEN computed with both thresholds can be communicated:</a:t>
            </a:r>
          </a:p>
        </p:txBody>
      </p:sp>
      <p:graphicFrame>
        <p:nvGraphicFramePr>
          <p:cNvPr id="4" name="Chart 3">
            <a:extLst>
              <a:ext uri="{FF2B5EF4-FFF2-40B4-BE49-F238E27FC236}">
                <a16:creationId xmlns:a16="http://schemas.microsoft.com/office/drawing/2014/main" id="{8A641E63-F9AB-79AA-5CCC-CCD004D45BEE}"/>
              </a:ext>
            </a:extLst>
          </p:cNvPr>
          <p:cNvGraphicFramePr>
            <a:graphicFrameLocks/>
          </p:cNvGraphicFramePr>
          <p:nvPr/>
        </p:nvGraphicFramePr>
        <p:xfrm>
          <a:off x="6642964" y="239977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F15C2F2-FCE7-7FE6-7F14-08CB65C587DF}"/>
              </a:ext>
            </a:extLst>
          </p:cNvPr>
          <p:cNvSpPr txBox="1"/>
          <p:nvPr/>
        </p:nvSpPr>
        <p:spPr>
          <a:xfrm>
            <a:off x="741875" y="2930972"/>
            <a:ext cx="4839118" cy="2031325"/>
          </a:xfrm>
          <a:prstGeom prst="rect">
            <a:avLst/>
          </a:prstGeom>
          <a:noFill/>
        </p:spPr>
        <p:txBody>
          <a:bodyPr wrap="square">
            <a:spAutoFit/>
          </a:bodyPr>
          <a:lstStyle/>
          <a:p>
            <a:pPr marL="0" indent="0">
              <a:buNone/>
            </a:pPr>
            <a:r>
              <a:rPr lang="en-US" sz="1800" i="1">
                <a:latin typeface="Open Sans" panose="020B0606030504020204" pitchFamily="34" charset="0"/>
                <a:ea typeface="Calibri" panose="020F0502020204030204" pitchFamily="34" charset="0"/>
                <a:cs typeface="Times New Roman" panose="02020603050405020304" pitchFamily="18" charset="0"/>
              </a:rPr>
              <a:t>“Overall, 53 percent of the population has the economic capacity to meet its essential needs. The rest of the population appears economically vulnerable, including a consistent share of the population (11 percent) whose </a:t>
            </a:r>
            <a:r>
              <a:rPr lang="en-US" i="1">
                <a:latin typeface="Open Sans" panose="020B0606030504020204" pitchFamily="34" charset="0"/>
                <a:ea typeface="Calibri" panose="020F0502020204030204" pitchFamily="34" charset="0"/>
                <a:cs typeface="Times New Roman" panose="02020603050405020304" pitchFamily="18" charset="0"/>
              </a:rPr>
              <a:t>economic capacity is not even sufficient to meet their survival needs</a:t>
            </a:r>
            <a:r>
              <a:rPr lang="en-US" sz="1800" i="1">
                <a:latin typeface="Open Sans" panose="020B0606030504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113401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Available Resources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838200" y="365125"/>
            <a:ext cx="10515600" cy="1325563"/>
          </a:xfrm>
        </p:spPr>
        <p:txBody>
          <a:bodyPr anchor="ctr" anchorCtr="0">
            <a:normAutofit/>
          </a:bodyPr>
          <a:lstStyle/>
          <a:p>
            <a:r>
              <a:rPr lang="en-GB" sz="3600" b="0" kern="1400" spc="230" dirty="0"/>
              <a:t>ECMEN: VAM Resource Centre </a:t>
            </a:r>
          </a:p>
        </p:txBody>
      </p:sp>
      <p:sp>
        <p:nvSpPr>
          <p:cNvPr id="4" name="TextBox 3">
            <a:extLst>
              <a:ext uri="{FF2B5EF4-FFF2-40B4-BE49-F238E27FC236}">
                <a16:creationId xmlns:a16="http://schemas.microsoft.com/office/drawing/2014/main" id="{6B22B588-B2DD-A3D5-B55B-70E778EC2624}"/>
              </a:ext>
            </a:extLst>
          </p:cNvPr>
          <p:cNvSpPr txBox="1"/>
          <p:nvPr/>
        </p:nvSpPr>
        <p:spPr>
          <a:xfrm>
            <a:off x="846312" y="1919941"/>
            <a:ext cx="5175812" cy="4100053"/>
          </a:xfrm>
          <a:prstGeom prst="rect">
            <a:avLst/>
          </a:prstGeom>
        </p:spPr>
        <p:txBody>
          <a:bodyPr vert="horz" lIns="91440" tIns="45720" rIns="91440" bIns="45720" rtlCol="0">
            <a:normAutofit/>
          </a:bodyPr>
          <a:lstStyle/>
          <a:p>
            <a:pPr marL="342900" indent="-342900">
              <a:spcBef>
                <a:spcPts val="1000"/>
              </a:spcBef>
              <a:buClr>
                <a:srgbClr val="0070BA"/>
              </a:buClr>
              <a:buFont typeface="Arial" charset="0"/>
              <a:buChar char="•"/>
            </a:pPr>
            <a:r>
              <a:rPr lang="en-US" sz="2000" b="0" i="0" kern="1200" baseline="0" dirty="0"/>
              <a:t>For more information and guidance on ECMEN go to </a:t>
            </a:r>
            <a:r>
              <a:rPr lang="en-US" sz="2000" b="0" i="0" kern="1200" baseline="0" dirty="0">
                <a:hlinkClick r:id="rId3">
                  <a:extLst>
                    <a:ext uri="{A12FA001-AC4F-418D-AE19-62706E023703}">
                      <ahyp:hlinkClr xmlns:ahyp="http://schemas.microsoft.com/office/drawing/2018/hyperlinkcolor" val="tx"/>
                    </a:ext>
                  </a:extLst>
                </a:hlinkClick>
              </a:rPr>
              <a:t>VAM Resource Center</a:t>
            </a:r>
            <a:endParaRPr lang="en-US" sz="2000" b="0" i="0" kern="1200" baseline="0" dirty="0"/>
          </a:p>
        </p:txBody>
      </p:sp>
      <p:pic>
        <p:nvPicPr>
          <p:cNvPr id="5" name="Picture 4">
            <a:extLst>
              <a:ext uri="{FF2B5EF4-FFF2-40B4-BE49-F238E27FC236}">
                <a16:creationId xmlns:a16="http://schemas.microsoft.com/office/drawing/2014/main" id="{1EB7A631-187F-6F8A-BD09-20B09DDDFFF5}"/>
              </a:ext>
            </a:extLst>
          </p:cNvPr>
          <p:cNvPicPr>
            <a:picLocks noChangeAspect="1"/>
          </p:cNvPicPr>
          <p:nvPr/>
        </p:nvPicPr>
        <p:blipFill>
          <a:blip r:embed="rId4"/>
          <a:stretch>
            <a:fillRect/>
          </a:stretch>
        </p:blipFill>
        <p:spPr>
          <a:xfrm>
            <a:off x="6324224" y="1919942"/>
            <a:ext cx="5029576" cy="4388784"/>
          </a:xfrm>
          <a:prstGeom prst="rect">
            <a:avLst/>
          </a:prstGeom>
        </p:spPr>
      </p:pic>
    </p:spTree>
    <p:extLst>
      <p:ext uri="{BB962C8B-B14F-4D97-AF65-F5344CB8AC3E}">
        <p14:creationId xmlns:p14="http://schemas.microsoft.com/office/powerpoint/2010/main" val="21211584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Thank You!</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en-US" sz="3600" b="0" kern="1400" spc="230" dirty="0">
                <a:solidFill>
                  <a:schemeClr val="tx1"/>
                </a:solidFill>
                <a:latin typeface="Open Sans ExtraBold" panose="020B0906030804020204" pitchFamily="34" charset="0"/>
              </a:rPr>
              <a:t>Two versions of the ECMEN!</a:t>
            </a:r>
          </a:p>
        </p:txBody>
      </p:sp>
      <p:graphicFrame>
        <p:nvGraphicFramePr>
          <p:cNvPr id="4" name="Content Placeholder 3">
            <a:extLst>
              <a:ext uri="{FF2B5EF4-FFF2-40B4-BE49-F238E27FC236}">
                <a16:creationId xmlns:a16="http://schemas.microsoft.com/office/drawing/2014/main" id="{30958D4E-95A2-18E8-5E36-CFE75C3EC60F}"/>
              </a:ext>
            </a:extLst>
          </p:cNvPr>
          <p:cNvGraphicFramePr>
            <a:graphicFrameLocks noGrp="1"/>
          </p:cNvGraphicFramePr>
          <p:nvPr>
            <p:ph idx="1"/>
            <p:extLst>
              <p:ext uri="{D42A27DB-BD31-4B8C-83A1-F6EECF244321}">
                <p14:modId xmlns:p14="http://schemas.microsoft.com/office/powerpoint/2010/main" val="3719075955"/>
              </p:ext>
            </p:extLst>
          </p:nvPr>
        </p:nvGraphicFramePr>
        <p:xfrm>
          <a:off x="846138" y="1919288"/>
          <a:ext cx="10542587" cy="410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501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86498" y="0"/>
            <a:ext cx="122784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SOURCES OF DATA</a:t>
            </a:r>
          </a:p>
          <a:p>
            <a:pP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85588674"/>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A5DBA7-A7F9-4F32-A2C8-A4CF12BF9F10}">
  <ds:schemaRefs>
    <ds:schemaRef ds:uri="http://schemas.microsoft.com/sharepoint/v3/contenttype/forms"/>
  </ds:schemaRefs>
</ds:datastoreItem>
</file>

<file path=customXml/itemProps2.xml><?xml version="1.0" encoding="utf-8"?>
<ds:datastoreItem xmlns:ds="http://schemas.openxmlformats.org/officeDocument/2006/customXml" ds:itemID="{0F9839CD-245B-4691-9FE6-A7FA05054360}">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916DDAD-4FD4-4F0B-8BCC-8A9A12982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505</TotalTime>
  <Words>8155</Words>
  <Application>Microsoft Office PowerPoint</Application>
  <PresentationFormat>Widescreen</PresentationFormat>
  <Paragraphs>810</Paragraphs>
  <Slides>79</Slides>
  <Notes>53</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79</vt:i4>
      </vt:variant>
    </vt:vector>
  </HeadingPairs>
  <TitlesOfParts>
    <vt:vector size="89" baseType="lpstr">
      <vt:lpstr>Arial</vt:lpstr>
      <vt:lpstr>Calibri</vt:lpstr>
      <vt:lpstr>Courier New</vt:lpstr>
      <vt:lpstr>Helvetica Neue</vt:lpstr>
      <vt:lpstr>Open Sans</vt:lpstr>
      <vt:lpstr>Open Sans Extrabold</vt:lpstr>
      <vt:lpstr>Open Sans Extrabold</vt:lpstr>
      <vt:lpstr>Symbol</vt:lpstr>
      <vt:lpstr>Wingdings</vt:lpstr>
      <vt:lpstr>Theme2</vt:lpstr>
      <vt:lpstr>PowerPoint Presentation</vt:lpstr>
      <vt:lpstr>AUDIENCE  </vt:lpstr>
      <vt:lpstr>PowerPoint Presentation</vt:lpstr>
      <vt:lpstr>ECMEN: training instructions 1</vt:lpstr>
      <vt:lpstr>Definition</vt:lpstr>
      <vt:lpstr>Definition</vt:lpstr>
      <vt:lpstr>What is the ECMEN used for?</vt:lpstr>
      <vt:lpstr>Two versions of the ECMEN!</vt:lpstr>
      <vt:lpstr>PowerPoint Presentation</vt:lpstr>
      <vt:lpstr>Which sources of data are needed?</vt:lpstr>
      <vt:lpstr>Which sources of data are needed? (WFP modules)</vt:lpstr>
      <vt:lpstr>PowerPoint Presentation</vt:lpstr>
      <vt:lpstr>ECMEN: training instructions 2</vt:lpstr>
      <vt:lpstr>Overview of the expenditure module</vt:lpstr>
      <vt:lpstr>An important clarification</vt:lpstr>
      <vt:lpstr>PowerPoint Presentation</vt:lpstr>
      <vt:lpstr>PowerPoint Presentation</vt:lpstr>
      <vt:lpstr>Food submodule: overview</vt:lpstr>
      <vt:lpstr>Food submodule: flow</vt:lpstr>
      <vt:lpstr>Food submodule: cash and credit</vt:lpstr>
      <vt:lpstr>Food submodule: in-kind assistance and gifts</vt:lpstr>
      <vt:lpstr>Food submodule: own production</vt:lpstr>
      <vt:lpstr>Food submodule: consumption groups</vt:lpstr>
      <vt:lpstr>PowerPoint Presentation</vt:lpstr>
      <vt:lpstr>PowerPoint Presentation</vt:lpstr>
      <vt:lpstr>Non-food submodule (30 days): overview</vt:lpstr>
      <vt:lpstr>Non-food submodule (6 months): overview</vt:lpstr>
      <vt:lpstr>Non-food submodules: flow</vt:lpstr>
      <vt:lpstr>Non-food: cash and credit</vt:lpstr>
      <vt:lpstr>Non-food: in-kind assistance and gifts</vt:lpstr>
      <vt:lpstr>Non-Food submodule (30 days): groups</vt:lpstr>
      <vt:lpstr>Non-Food submodule (30 days): groups</vt:lpstr>
      <vt:lpstr>Non-Food submodule (6 months): groups</vt:lpstr>
      <vt:lpstr>PowerPoint Presentation</vt:lpstr>
      <vt:lpstr>Non-Food groups: general considerations</vt:lpstr>
      <vt:lpstr>Reminder!</vt:lpstr>
      <vt:lpstr>Additional clarification</vt:lpstr>
      <vt:lpstr>General considerations</vt:lpstr>
      <vt:lpstr>Probing: when to probe?</vt:lpstr>
      <vt:lpstr>Probing: how to probe?</vt:lpstr>
      <vt:lpstr>Difficulties in recalling</vt:lpstr>
      <vt:lpstr>Strategies to help with recall</vt:lpstr>
      <vt:lpstr>PowerPoint Presentation</vt:lpstr>
      <vt:lpstr>EXPENDITURE: Module design </vt:lpstr>
      <vt:lpstr>Expenditure: Survey Designer</vt:lpstr>
      <vt:lpstr>Food expenditures: 7 vs. 30-day recall period</vt:lpstr>
      <vt:lpstr>Expenditures CATEGORIES</vt:lpstr>
      <vt:lpstr>Improving data quality through xls programming</vt:lpstr>
      <vt:lpstr>PowerPoint Presentation</vt:lpstr>
      <vt:lpstr>ECMEN: training instructions 3</vt:lpstr>
      <vt:lpstr>Overview of the assistance (ENA) module</vt:lpstr>
      <vt:lpstr>Cash received from wfp, un agencies and ngoS</vt:lpstr>
      <vt:lpstr>USE OF RECEIVED CASH ASSISTANCE</vt:lpstr>
      <vt:lpstr>PowerPoint Presentation</vt:lpstr>
      <vt:lpstr>Data Quality checks</vt:lpstr>
      <vt:lpstr>DATA CLEANING</vt:lpstr>
      <vt:lpstr>Find more in the wfp Data Quality guidance</vt:lpstr>
      <vt:lpstr>PowerPoint Presentation</vt:lpstr>
      <vt:lpstr>Overview of steps</vt:lpstr>
      <vt:lpstr>Identify the relevant MEB</vt:lpstr>
      <vt:lpstr>Identify the relevant MEB</vt:lpstr>
      <vt:lpstr>Aggregating consumption expenditures</vt:lpstr>
      <vt:lpstr>Aggregating consumption expenditures:  version excluding assistance</vt:lpstr>
      <vt:lpstr>Aggregating consumption expenditures:  version including assistance</vt:lpstr>
      <vt:lpstr>ECMEN without/with assistance: rEcap</vt:lpstr>
      <vt:lpstr>ECMEN without/with assistance - example</vt:lpstr>
      <vt:lpstr>Aggregating consumption expenditures: steps</vt:lpstr>
      <vt:lpstr>Aggregating consumption expenditures: Items of consumption </vt:lpstr>
      <vt:lpstr>Computation of the indicator</vt:lpstr>
      <vt:lpstr>Computation of the indicator</vt:lpstr>
      <vt:lpstr>Computing the indicator</vt:lpstr>
      <vt:lpstr>PowerPoint Presentation</vt:lpstr>
      <vt:lpstr>ECMEN: GITHUB</vt:lpstr>
      <vt:lpstr>PowerPoint Presentation</vt:lpstr>
      <vt:lpstr>ECMEN: REPORTING EXAMPLE </vt:lpstr>
      <vt:lpstr>ECMEN: REPORTING EXAMPLE </vt:lpstr>
      <vt:lpstr>PowerPoint Presentation</vt:lpstr>
      <vt:lpstr>ECMEN: VAM Resource Centre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Odai SALEH</cp:lastModifiedBy>
  <cp:revision>15</cp:revision>
  <dcterms:created xsi:type="dcterms:W3CDTF">2018-08-20T09:35:59Z</dcterms:created>
  <dcterms:modified xsi:type="dcterms:W3CDTF">2026-05-07T07:54:20Z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2026-05-05T09:14:54Z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97d8d611-0bf4-4d18-9c9c-b720e732c808</vt:lpwstr>
  </property>
  <property fmtid="{D5CDD505-2E9C-101B-9397-08002B2CF9AE}" pid="10" name="MSIP_Label_2a3a108f-898d-4589-9ebc-7ee3b46df9b8_ContentBits">
    <vt:lpwstr>0</vt:lpwstr>
  </property>
  <property fmtid="{D5CDD505-2E9C-101B-9397-08002B2CF9AE}" pid="11" name="MSIP_Label_2a3a108f-898d-4589-9ebc-7ee3b46df9b8_Tag">
    <vt:lpwstr>10, 3, 0, 1</vt:lpwstr>
  </property>
</Properties>
</file>